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1" r:id="rId3"/>
    <p:sldMasterId id="2147483674" r:id="rId4"/>
    <p:sldMasterId id="2147483676" r:id="rId5"/>
    <p:sldMasterId id="2147483682" r:id="rId6"/>
    <p:sldMasterId id="2147483688" r:id="rId7"/>
    <p:sldMasterId id="2147483691" r:id="rId8"/>
    <p:sldMasterId id="2147483712" r:id="rId9"/>
  </p:sldMasterIdLst>
  <p:notesMasterIdLst>
    <p:notesMasterId r:id="rId51"/>
  </p:notesMasterIdLst>
  <p:sldIdLst>
    <p:sldId id="376" r:id="rId10"/>
    <p:sldId id="372" r:id="rId11"/>
    <p:sldId id="375" r:id="rId12"/>
    <p:sldId id="358" r:id="rId13"/>
    <p:sldId id="305" r:id="rId14"/>
    <p:sldId id="311" r:id="rId15"/>
    <p:sldId id="310" r:id="rId16"/>
    <p:sldId id="320" r:id="rId17"/>
    <p:sldId id="321" r:id="rId18"/>
    <p:sldId id="322" r:id="rId19"/>
    <p:sldId id="446" r:id="rId20"/>
    <p:sldId id="325" r:id="rId21"/>
    <p:sldId id="326" r:id="rId22"/>
    <p:sldId id="327" r:id="rId23"/>
    <p:sldId id="360" r:id="rId24"/>
    <p:sldId id="328" r:id="rId25"/>
    <p:sldId id="329" r:id="rId26"/>
    <p:sldId id="330" r:id="rId27"/>
    <p:sldId id="331" r:id="rId28"/>
    <p:sldId id="332" r:id="rId29"/>
    <p:sldId id="333" r:id="rId30"/>
    <p:sldId id="342" r:id="rId31"/>
    <p:sldId id="487" r:id="rId32"/>
    <p:sldId id="361" r:id="rId33"/>
    <p:sldId id="488" r:id="rId34"/>
    <p:sldId id="363" r:id="rId35"/>
    <p:sldId id="362" r:id="rId36"/>
    <p:sldId id="364" r:id="rId37"/>
    <p:sldId id="365" r:id="rId38"/>
    <p:sldId id="366" r:id="rId39"/>
    <p:sldId id="367" r:id="rId40"/>
    <p:sldId id="368" r:id="rId41"/>
    <p:sldId id="347" r:id="rId42"/>
    <p:sldId id="349" r:id="rId43"/>
    <p:sldId id="350" r:id="rId44"/>
    <p:sldId id="351" r:id="rId45"/>
    <p:sldId id="353" r:id="rId46"/>
    <p:sldId id="369" r:id="rId47"/>
    <p:sldId id="370" r:id="rId48"/>
    <p:sldId id="371" r:id="rId49"/>
    <p:sldId id="37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mer Kara" initials="O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23" autoAdjust="0"/>
    <p:restoredTop sz="79760" autoAdjust="0"/>
  </p:normalViewPr>
  <p:slideViewPr>
    <p:cSldViewPr snapToGrid="0">
      <p:cViewPr varScale="1">
        <p:scale>
          <a:sx n="119" d="100"/>
          <a:sy n="119" d="100"/>
        </p:scale>
        <p:origin x="1640" y="176"/>
      </p:cViewPr>
      <p:guideLst>
        <p:guide orient="horz" pos="2160"/>
        <p:guide pos="3840"/>
      </p:guideLst>
    </p:cSldViewPr>
  </p:slideViewPr>
  <p:outlineViewPr>
    <p:cViewPr>
      <p:scale>
        <a:sx n="33" d="100"/>
        <a:sy n="33" d="100"/>
      </p:scale>
      <p:origin x="0" y="23864"/>
    </p:cViewPr>
  </p:outlineViewPr>
  <p:notesTextViewPr>
    <p:cViewPr>
      <p:scale>
        <a:sx n="1" d="1"/>
        <a:sy n="1" d="1"/>
      </p:scale>
      <p:origin x="0" y="0"/>
    </p:cViewPr>
  </p:notesTextViewPr>
  <p:notesViewPr>
    <p:cSldViewPr snapToGrid="0" snapToObjects="1">
      <p:cViewPr varScale="1">
        <p:scale>
          <a:sx n="100" d="100"/>
          <a:sy n="100" d="100"/>
        </p:scale>
        <p:origin x="-535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mbria"/>
                <a:cs typeface="Cambria"/>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mbria"/>
                <a:cs typeface="Cambria"/>
              </a:defRPr>
            </a:lvl1pPr>
          </a:lstStyle>
          <a:p>
            <a:fld id="{64FFF67F-6AC4-4DB1-8BAB-A05EA3F102AD}" type="datetimeFigureOut">
              <a:rPr lang="en-US" smtClean="0"/>
              <a:pPr/>
              <a:t>6/2/20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mbria"/>
                <a:cs typeface="Cambria"/>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mbria"/>
                <a:cs typeface="Cambria"/>
              </a:defRPr>
            </a:lvl1pPr>
          </a:lstStyle>
          <a:p>
            <a:fld id="{5F31DE9F-8A29-4744-97CD-5CF73C7CBC1E}" type="slidenum">
              <a:rPr lang="en-US" smtClean="0"/>
              <a:pPr/>
              <a:t>‹#›</a:t>
            </a:fld>
            <a:endParaRPr lang="en-US"/>
          </a:p>
        </p:txBody>
      </p:sp>
    </p:spTree>
    <p:extLst>
      <p:ext uri="{BB962C8B-B14F-4D97-AF65-F5344CB8AC3E}">
        <p14:creationId xmlns:p14="http://schemas.microsoft.com/office/powerpoint/2010/main" val="3810472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mbria"/>
        <a:ea typeface="+mn-ea"/>
        <a:cs typeface="Cambria"/>
      </a:defRPr>
    </a:lvl1pPr>
    <a:lvl2pPr marL="457200" algn="l" defTabSz="914400" rtl="0" eaLnBrk="1" latinLnBrk="0" hangingPunct="1">
      <a:defRPr sz="1200" kern="1200">
        <a:solidFill>
          <a:schemeClr val="tx1"/>
        </a:solidFill>
        <a:latin typeface="Cambria"/>
        <a:ea typeface="+mn-ea"/>
        <a:cs typeface="+mn-cs"/>
      </a:defRPr>
    </a:lvl2pPr>
    <a:lvl3pPr marL="914400" algn="l" defTabSz="914400" rtl="0" eaLnBrk="1" latinLnBrk="0" hangingPunct="1">
      <a:defRPr sz="1200" kern="1200">
        <a:solidFill>
          <a:schemeClr val="tx1"/>
        </a:solidFill>
        <a:latin typeface="Cambria"/>
        <a:ea typeface="+mn-ea"/>
        <a:cs typeface="+mn-cs"/>
      </a:defRPr>
    </a:lvl3pPr>
    <a:lvl4pPr marL="1371600" algn="l" defTabSz="914400" rtl="0" eaLnBrk="1" latinLnBrk="0" hangingPunct="1">
      <a:defRPr sz="1200" kern="1200">
        <a:solidFill>
          <a:schemeClr val="tx1"/>
        </a:solidFill>
        <a:latin typeface="Cambria"/>
        <a:ea typeface="+mn-ea"/>
        <a:cs typeface="+mn-cs"/>
      </a:defRPr>
    </a:lvl4pPr>
    <a:lvl5pPr marL="1828800" algn="l" defTabSz="914400" rtl="0" eaLnBrk="1" latinLnBrk="0" hangingPunct="1">
      <a:defRPr sz="1200" kern="1200">
        <a:solidFill>
          <a:schemeClr val="tx1"/>
        </a:solidFill>
        <a:latin typeface="Cambria"/>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5F31DE9F-8A29-4744-97CD-5CF73C7CBC1E}" type="slidenum">
              <a:rPr lang="tr-TR" smtClean="0"/>
              <a:pPr/>
              <a:t>1</a:t>
            </a:fld>
            <a:endParaRPr lang="tr-TR" dirty="0"/>
          </a:p>
        </p:txBody>
      </p:sp>
    </p:spTree>
    <p:extLst>
      <p:ext uri="{BB962C8B-B14F-4D97-AF65-F5344CB8AC3E}">
        <p14:creationId xmlns:p14="http://schemas.microsoft.com/office/powerpoint/2010/main" val="4073493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1384055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953946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2474358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1543781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87313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5F31DE9F-8A29-4744-97CD-5CF73C7CBC1E}" type="slidenum">
              <a:rPr lang="tr-TR" smtClean="0"/>
              <a:pPr/>
              <a:t>15</a:t>
            </a:fld>
            <a:endParaRPr lang="tr-TR" dirty="0"/>
          </a:p>
        </p:txBody>
      </p:sp>
    </p:spTree>
    <p:extLst>
      <p:ext uri="{BB962C8B-B14F-4D97-AF65-F5344CB8AC3E}">
        <p14:creationId xmlns:p14="http://schemas.microsoft.com/office/powerpoint/2010/main" val="3352182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559880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u="sng" dirty="0"/>
          </a:p>
        </p:txBody>
      </p:sp>
    </p:spTree>
    <p:extLst>
      <p:ext uri="{BB962C8B-B14F-4D97-AF65-F5344CB8AC3E}">
        <p14:creationId xmlns:p14="http://schemas.microsoft.com/office/powerpoint/2010/main" val="2975117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2196002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284870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5F31DE9F-8A29-4744-97CD-5CF73C7CBC1E}" type="slidenum">
              <a:rPr lang="tr-TR" smtClean="0"/>
              <a:pPr/>
              <a:t>2</a:t>
            </a:fld>
            <a:endParaRPr lang="tr-TR" dirty="0"/>
          </a:p>
        </p:txBody>
      </p:sp>
    </p:spTree>
    <p:extLst>
      <p:ext uri="{BB962C8B-B14F-4D97-AF65-F5344CB8AC3E}">
        <p14:creationId xmlns:p14="http://schemas.microsoft.com/office/powerpoint/2010/main" val="2638708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1958595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2645001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2630356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tr-TR" altLang="en-US" dirty="0">
              <a:latin typeface="Cambria" panose="02040503050406030204" pitchFamily="18" charset="0"/>
            </a:endParaRPr>
          </a:p>
        </p:txBody>
      </p:sp>
    </p:spTree>
    <p:extLst>
      <p:ext uri="{BB962C8B-B14F-4D97-AF65-F5344CB8AC3E}">
        <p14:creationId xmlns:p14="http://schemas.microsoft.com/office/powerpoint/2010/main" val="1233858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2752634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784408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1027101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2006749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646603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1239248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357945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526556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719513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4183524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7268602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tr-TR" altLang="en-US" dirty="0"/>
              <a:t>Cevap: C</a:t>
            </a:r>
          </a:p>
        </p:txBody>
      </p:sp>
    </p:spTree>
    <p:extLst>
      <p:ext uri="{BB962C8B-B14F-4D97-AF65-F5344CB8AC3E}">
        <p14:creationId xmlns:p14="http://schemas.microsoft.com/office/powerpoint/2010/main" val="18601270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75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tr-TR" altLang="en-US" dirty="0"/>
              <a:t>Cevap: C</a:t>
            </a:r>
          </a:p>
        </p:txBody>
      </p:sp>
    </p:spTree>
    <p:extLst>
      <p:ext uri="{BB962C8B-B14F-4D97-AF65-F5344CB8AC3E}">
        <p14:creationId xmlns:p14="http://schemas.microsoft.com/office/powerpoint/2010/main" val="4535488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tr-TR" altLang="en-US" dirty="0"/>
              <a:t>Cevap: A</a:t>
            </a:r>
          </a:p>
        </p:txBody>
      </p:sp>
    </p:spTree>
    <p:extLst>
      <p:ext uri="{BB962C8B-B14F-4D97-AF65-F5344CB8AC3E}">
        <p14:creationId xmlns:p14="http://schemas.microsoft.com/office/powerpoint/2010/main" val="42592499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36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tr-TR" altLang="en-US" dirty="0"/>
              <a:t>Cevap: B</a:t>
            </a:r>
          </a:p>
        </p:txBody>
      </p:sp>
    </p:spTree>
    <p:extLst>
      <p:ext uri="{BB962C8B-B14F-4D97-AF65-F5344CB8AC3E}">
        <p14:creationId xmlns:p14="http://schemas.microsoft.com/office/powerpoint/2010/main" val="35205589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tr-TR" altLang="en-US" dirty="0"/>
              <a:t>Cevap: A</a:t>
            </a:r>
          </a:p>
        </p:txBody>
      </p:sp>
    </p:spTree>
    <p:extLst>
      <p:ext uri="{BB962C8B-B14F-4D97-AF65-F5344CB8AC3E}">
        <p14:creationId xmlns:p14="http://schemas.microsoft.com/office/powerpoint/2010/main" val="140300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6F51B3-0319-5E4F-9FF7-887801EB4A4A}" type="slidenum">
              <a:rPr lang="tr-TR" smtClean="0"/>
              <a:pPr/>
              <a:t>39</a:t>
            </a:fld>
            <a:endParaRPr lang="tr-TR" dirty="0"/>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3732410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9993D5-9E03-0A47-9BF4-6AC8B2FCE968}" type="slidenum">
              <a:rPr lang="tr-TR" smtClean="0"/>
              <a:pPr/>
              <a:t>4</a:t>
            </a:fld>
            <a:endParaRPr lang="tr-TR" dirty="0"/>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37979980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63F0E-B53D-7741-9411-5F9E0CC54846}" type="slidenum">
              <a:rPr lang="tr-TR" smtClean="0"/>
              <a:pPr/>
              <a:t>40</a:t>
            </a:fld>
            <a:endParaRPr lang="tr-TR" dirty="0"/>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tr-TR" dirty="0"/>
          </a:p>
        </p:txBody>
      </p:sp>
    </p:spTree>
    <p:extLst>
      <p:ext uri="{BB962C8B-B14F-4D97-AF65-F5344CB8AC3E}">
        <p14:creationId xmlns:p14="http://schemas.microsoft.com/office/powerpoint/2010/main" val="5456389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5F31DE9F-8A29-4744-97CD-5CF73C7CBC1E}" type="slidenum">
              <a:rPr lang="tr-TR" smtClean="0"/>
              <a:pPr/>
              <a:t>41</a:t>
            </a:fld>
            <a:endParaRPr lang="tr-TR" dirty="0"/>
          </a:p>
        </p:txBody>
      </p:sp>
    </p:spTree>
    <p:extLst>
      <p:ext uri="{BB962C8B-B14F-4D97-AF65-F5344CB8AC3E}">
        <p14:creationId xmlns:p14="http://schemas.microsoft.com/office/powerpoint/2010/main" val="912523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3357945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2609638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2127262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1928429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dirty="0"/>
          </a:p>
        </p:txBody>
      </p:sp>
    </p:spTree>
    <p:extLst>
      <p:ext uri="{BB962C8B-B14F-4D97-AF65-F5344CB8AC3E}">
        <p14:creationId xmlns:p14="http://schemas.microsoft.com/office/powerpoint/2010/main" val="1507819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1" y="1350964"/>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1">
              <a:solidFill>
                <a:srgbClr val="FF2807"/>
              </a:solidFill>
              <a:latin typeface="Cambria"/>
              <a:cs typeface="Cambria"/>
            </a:endParaRPr>
          </a:p>
        </p:txBody>
      </p:sp>
      <p:cxnSp>
        <p:nvCxnSpPr>
          <p:cNvPr id="5" name="Straight Connector 4"/>
          <p:cNvCxnSpPr/>
          <p:nvPr userDrawn="1"/>
        </p:nvCxnSpPr>
        <p:spPr>
          <a:xfrm>
            <a:off x="4766733" y="1350964"/>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06" y="1350817"/>
            <a:ext cx="6810217" cy="4179455"/>
          </a:xfrm>
        </p:spPr>
        <p:txBody>
          <a:bodyPr>
            <a:normAutofit fontScale="90000"/>
          </a:bodyPr>
          <a:lstStyle>
            <a:lvl1pPr algn="l">
              <a:defRPr cap="all" baseline="0">
                <a:solidFill>
                  <a:srgbClr val="669900"/>
                </a:solidFill>
                <a:latin typeface="Cambria"/>
                <a:cs typeface="Cambria"/>
              </a:defRPr>
            </a:lvl1pPr>
          </a:lstStyle>
          <a:p>
            <a:r>
              <a:rPr lang="en-US" dirty="0"/>
              <a:t>Click to edit Master title style</a:t>
            </a:r>
          </a:p>
        </p:txBody>
      </p:sp>
      <p:sp>
        <p:nvSpPr>
          <p:cNvPr id="12" name="Text Placeholder 11"/>
          <p:cNvSpPr>
            <a:spLocks noGrp="1"/>
          </p:cNvSpPr>
          <p:nvPr>
            <p:ph type="body" sz="quarter" idx="10"/>
          </p:nvPr>
        </p:nvSpPr>
        <p:spPr>
          <a:xfrm>
            <a:off x="431033" y="1350817"/>
            <a:ext cx="4156364" cy="4179455"/>
          </a:xfrm>
        </p:spPr>
        <p:txBody>
          <a:bodyPr anchor="ctr">
            <a:noAutofit/>
          </a:bodyPr>
          <a:lstStyle>
            <a:lvl1pPr marL="0" indent="0" algn="r">
              <a:buNone/>
              <a:defRPr sz="20000" b="0" i="0">
                <a:solidFill>
                  <a:srgbClr val="669900"/>
                </a:solidFill>
                <a:latin typeface="Cambria"/>
                <a:cs typeface="Cambria"/>
              </a:defRPr>
            </a:lvl1pPr>
          </a:lstStyle>
          <a:p>
            <a:pPr lvl="0"/>
            <a:r>
              <a:rPr lang="en-US" dirty="0"/>
              <a:t>Click to edit Master text styles</a:t>
            </a:r>
          </a:p>
        </p:txBody>
      </p:sp>
    </p:spTree>
    <p:extLst>
      <p:ext uri="{BB962C8B-B14F-4D97-AF65-F5344CB8AC3E}">
        <p14:creationId xmlns:p14="http://schemas.microsoft.com/office/powerpoint/2010/main" val="3498224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2611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7022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5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3pPr>
              <a:defRPr>
                <a:latin typeface="Cambria"/>
              </a:defRPr>
            </a:lvl3pPr>
            <a:lvl4pPr>
              <a:defRPr>
                <a:latin typeface="Cambria"/>
              </a:defRPr>
            </a:lvl4pPr>
            <a:lvl5pPr>
              <a:defRPr>
                <a:latin typeface="Cambr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000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8800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1020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2347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12284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12192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609600" y="1670553"/>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97600" y="1670553"/>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91756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p:cNvSpPr/>
          <p:nvPr userDrawn="1"/>
        </p:nvSpPr>
        <p:spPr>
          <a:xfrm>
            <a:off x="237067" y="169864"/>
            <a:ext cx="11728451" cy="6543675"/>
          </a:xfrm>
          <a:prstGeom prst="rect">
            <a:avLst/>
          </a:prstGeom>
          <a:noFill/>
          <a:ln w="57150">
            <a:solidFill>
              <a:srgbClr val="F7964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dirty="0">
              <a:solidFill>
                <a:prstClr val="white"/>
              </a:solidFill>
              <a:latin typeface="Cambria"/>
            </a:endParaRPr>
          </a:p>
        </p:txBody>
      </p: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525078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36190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12192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54755" y="-16933"/>
            <a:ext cx="10972800" cy="76809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600477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1" y="1350964"/>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1" dirty="0">
              <a:solidFill>
                <a:srgbClr val="FF2807"/>
              </a:solidFill>
              <a:latin typeface="Cambria"/>
              <a:cs typeface="Cambria"/>
            </a:endParaRPr>
          </a:p>
        </p:txBody>
      </p:sp>
      <p:cxnSp>
        <p:nvCxnSpPr>
          <p:cNvPr id="5" name="Straight Connector 4"/>
          <p:cNvCxnSpPr/>
          <p:nvPr userDrawn="1"/>
        </p:nvCxnSpPr>
        <p:spPr>
          <a:xfrm>
            <a:off x="4766733" y="1350964"/>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06" y="1350817"/>
            <a:ext cx="6810217"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431033" y="1350817"/>
            <a:ext cx="4156364" cy="4179455"/>
          </a:xfrm>
        </p:spPr>
        <p:txBody>
          <a:bodyPr anchor="ctr">
            <a:noAutofit/>
          </a:bodyPr>
          <a:lstStyle>
            <a:lvl1pPr marL="0" indent="0" algn="r">
              <a:buNone/>
              <a:defRPr sz="20000" b="0" i="0">
                <a:solidFill>
                  <a:srgbClr val="669900"/>
                </a:solidFill>
                <a:latin typeface="Cambria"/>
                <a:cs typeface="Cambria"/>
              </a:defRPr>
            </a:lvl1pPr>
          </a:lstStyle>
          <a:p>
            <a:pPr lvl="0"/>
            <a:r>
              <a:rPr lang="en-US" dirty="0"/>
              <a:t>Click to edit Master text styles</a:t>
            </a:r>
          </a:p>
        </p:txBody>
      </p:sp>
    </p:spTree>
    <p:extLst>
      <p:ext uri="{BB962C8B-B14F-4D97-AF65-F5344CB8AC3E}">
        <p14:creationId xmlns:p14="http://schemas.microsoft.com/office/powerpoint/2010/main" val="1250911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1" y="1350964"/>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1" dirty="0">
              <a:solidFill>
                <a:srgbClr val="FF2807"/>
              </a:solidFill>
              <a:latin typeface="Cambria"/>
              <a:cs typeface="Cambria"/>
            </a:endParaRPr>
          </a:p>
        </p:txBody>
      </p:sp>
      <p:cxnSp>
        <p:nvCxnSpPr>
          <p:cNvPr id="5" name="Straight Connector 4"/>
          <p:cNvCxnSpPr/>
          <p:nvPr userDrawn="1"/>
        </p:nvCxnSpPr>
        <p:spPr>
          <a:xfrm>
            <a:off x="4766733" y="1350964"/>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06" y="1350817"/>
            <a:ext cx="6810217"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431033" y="1350817"/>
            <a:ext cx="4156364" cy="4179455"/>
          </a:xfrm>
        </p:spPr>
        <p:txBody>
          <a:bodyPr anchor="ctr">
            <a:noAutofit/>
          </a:bodyPr>
          <a:lstStyle>
            <a:lvl1pPr marL="0" indent="0" algn="r">
              <a:buNone/>
              <a:defRPr sz="20000" b="0" i="0">
                <a:solidFill>
                  <a:srgbClr val="669900"/>
                </a:solidFill>
                <a:latin typeface="Cambria"/>
                <a:cs typeface="Cambria"/>
              </a:defRPr>
            </a:lvl1pPr>
          </a:lstStyle>
          <a:p>
            <a:pPr lvl="0"/>
            <a:r>
              <a:rPr lang="en-US" dirty="0"/>
              <a:t>Click to edit Master text styles</a:t>
            </a:r>
          </a:p>
        </p:txBody>
      </p:sp>
    </p:spTree>
    <p:extLst>
      <p:ext uri="{BB962C8B-B14F-4D97-AF65-F5344CB8AC3E}">
        <p14:creationId xmlns:p14="http://schemas.microsoft.com/office/powerpoint/2010/main" val="1384750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00856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12192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609600" y="1670553"/>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97600" y="1670553"/>
            <a:ext cx="53848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16439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14400" y="6248400"/>
            <a:ext cx="2540000" cy="457200"/>
          </a:xfrm>
          <a:prstGeom prst="rect">
            <a:avLst/>
          </a:prstGeom>
        </p:spPr>
        <p:txBody>
          <a:bodyPr/>
          <a:lstStyle>
            <a:lvl1pPr>
              <a:defRPr>
                <a:latin typeface="Cambria"/>
              </a:defRPr>
            </a:lvl1pPr>
          </a:lstStyle>
          <a:p>
            <a:endParaRPr lang="en-US" dirty="0"/>
          </a:p>
        </p:txBody>
      </p:sp>
      <p:sp>
        <p:nvSpPr>
          <p:cNvPr id="3" name="Footer Placeholder 2"/>
          <p:cNvSpPr>
            <a:spLocks noGrp="1"/>
          </p:cNvSpPr>
          <p:nvPr>
            <p:ph type="ftr" sz="quarter" idx="11"/>
          </p:nvPr>
        </p:nvSpPr>
        <p:spPr>
          <a:xfrm>
            <a:off x="4165600" y="6248400"/>
            <a:ext cx="3860800" cy="457200"/>
          </a:xfrm>
          <a:prstGeom prst="rect">
            <a:avLst/>
          </a:prstGeom>
        </p:spPr>
        <p:txBody>
          <a:bodyPr/>
          <a:lstStyle>
            <a:lvl1pPr>
              <a:defRPr>
                <a:latin typeface="Cambria"/>
              </a:defRPr>
            </a:lvl1pPr>
          </a:lstStyle>
          <a:p>
            <a:endParaRPr lang="en-US" dirty="0"/>
          </a:p>
        </p:txBody>
      </p:sp>
      <p:sp>
        <p:nvSpPr>
          <p:cNvPr id="4" name="Slide Number Placeholder 3"/>
          <p:cNvSpPr>
            <a:spLocks noGrp="1"/>
          </p:cNvSpPr>
          <p:nvPr>
            <p:ph type="sldNum" sz="quarter" idx="12"/>
          </p:nvPr>
        </p:nvSpPr>
        <p:spPr>
          <a:xfrm>
            <a:off x="8737600" y="6248400"/>
            <a:ext cx="2540000" cy="457200"/>
          </a:xfrm>
          <a:prstGeom prst="rect">
            <a:avLst/>
          </a:prstGeom>
        </p:spPr>
        <p:txBody>
          <a:bodyPr/>
          <a:lstStyle>
            <a:lvl1pPr>
              <a:defRPr smtClean="0">
                <a:latin typeface="Cambria"/>
              </a:defRPr>
            </a:lvl1pPr>
          </a:lstStyle>
          <a:p>
            <a:fld id="{734DD0C9-4678-AC45-88EA-7A08D8649609}" type="slidenum">
              <a:rPr lang="en-US" smtClean="0"/>
              <a:pPr/>
              <a:t>‹#›</a:t>
            </a:fld>
            <a:endParaRPr lang="en-US" dirty="0"/>
          </a:p>
        </p:txBody>
      </p:sp>
    </p:spTree>
    <p:extLst>
      <p:ext uri="{BB962C8B-B14F-4D97-AF65-F5344CB8AC3E}">
        <p14:creationId xmlns:p14="http://schemas.microsoft.com/office/powerpoint/2010/main" val="765281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54755" y="-16933"/>
            <a:ext cx="10972800" cy="76809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164066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Rectangle 2"/>
          <p:cNvSpPr/>
          <p:nvPr userDrawn="1"/>
        </p:nvSpPr>
        <p:spPr>
          <a:xfrm>
            <a:off x="237067" y="169864"/>
            <a:ext cx="11728451"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Cambria"/>
            </a:endParaRPr>
          </a:p>
        </p:txBody>
      </p:sp>
      <p:sp>
        <p:nvSpPr>
          <p:cNvPr id="2" name="Title 1"/>
          <p:cNvSpPr>
            <a:spLocks noGrp="1"/>
          </p:cNvSpPr>
          <p:nvPr>
            <p:ph type="title"/>
          </p:nvPr>
        </p:nvSpPr>
        <p:spPr>
          <a:xfrm>
            <a:off x="609600" y="0"/>
            <a:ext cx="10972800" cy="1518756"/>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16896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0370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79376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2654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924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3pPr>
              <a:defRPr>
                <a:latin typeface="Cambria"/>
              </a:defRPr>
            </a:lvl3pPr>
            <a:lvl4pPr>
              <a:defRPr>
                <a:latin typeface="Cambria"/>
              </a:defRPr>
            </a:lvl4pPr>
            <a:lvl5pPr>
              <a:defRPr>
                <a:latin typeface="Cambr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54294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9.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876603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Lst>
  <p:txStyles>
    <p:titleStyle>
      <a:lvl1pPr algn="l" defTabSz="457200" rtl="0" eaLnBrk="0" fontAlgn="base" hangingPunct="0">
        <a:spcBef>
          <a:spcPct val="0"/>
        </a:spcBef>
        <a:spcAft>
          <a:spcPct val="0"/>
        </a:spcAft>
        <a:defRPr sz="4400" b="1" kern="1200">
          <a:solidFill>
            <a:schemeClr val="tx1"/>
          </a:solidFill>
          <a:latin typeface="Cambria"/>
          <a:ea typeface="MS PGothic" pitchFamily="34" charset="-128"/>
          <a:cs typeface="Cambria"/>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5123"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extLst>
      <p:ext uri="{BB962C8B-B14F-4D97-AF65-F5344CB8AC3E}">
        <p14:creationId xmlns:p14="http://schemas.microsoft.com/office/powerpoint/2010/main" val="333220926"/>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457200" rtl="0" eaLnBrk="0" fontAlgn="base" hangingPunct="0">
        <a:spcBef>
          <a:spcPct val="0"/>
        </a:spcBef>
        <a:spcAft>
          <a:spcPct val="0"/>
        </a:spcAft>
        <a:defRPr sz="4400" b="1">
          <a:solidFill>
            <a:schemeClr val="tx1"/>
          </a:solidFill>
          <a:latin typeface="Cambria"/>
          <a:ea typeface="+mj-ea"/>
          <a:cs typeface="Cambria"/>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a:solidFill>
            <a:schemeClr val="tx1"/>
          </a:solidFill>
          <a:latin typeface="Cambria"/>
          <a:ea typeface="+mn-ea"/>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a:solidFill>
            <a:schemeClr val="tx1"/>
          </a:solidFill>
          <a:latin typeface="Cambria"/>
          <a:ea typeface="+mn-ea"/>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4099"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extLst>
      <p:ext uri="{BB962C8B-B14F-4D97-AF65-F5344CB8AC3E}">
        <p14:creationId xmlns:p14="http://schemas.microsoft.com/office/powerpoint/2010/main" val="2818106467"/>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ctr" defTabSz="457200" rtl="0" eaLnBrk="0" fontAlgn="base" hangingPunct="0">
        <a:spcBef>
          <a:spcPct val="0"/>
        </a:spcBef>
        <a:spcAft>
          <a:spcPct val="0"/>
        </a:spcAft>
        <a:defRPr sz="4400" b="1">
          <a:solidFill>
            <a:schemeClr val="tx1"/>
          </a:solidFill>
          <a:latin typeface="Cambria"/>
          <a:ea typeface="+mj-ea"/>
          <a:cs typeface="Cambria"/>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a:solidFill>
            <a:schemeClr val="tx1"/>
          </a:solidFill>
          <a:latin typeface="Cambria"/>
          <a:ea typeface="+mn-ea"/>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a:solidFill>
            <a:schemeClr val="tx1"/>
          </a:solidFill>
          <a:latin typeface="Cambria"/>
          <a:ea typeface="+mn-ea"/>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37067" y="169864"/>
            <a:ext cx="11728451"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a:solidFill>
                <a:srgbClr val="FFFFFF"/>
              </a:solidFill>
              <a:latin typeface="Cambria"/>
              <a:cs typeface="Cambria"/>
            </a:endParaRPr>
          </a:p>
        </p:txBody>
      </p:sp>
      <p:sp>
        <p:nvSpPr>
          <p:cNvPr id="614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extLst>
      <p:ext uri="{BB962C8B-B14F-4D97-AF65-F5344CB8AC3E}">
        <p14:creationId xmlns:p14="http://schemas.microsoft.com/office/powerpoint/2010/main" val="2109375186"/>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457200" rtl="0" eaLnBrk="0" fontAlgn="base" hangingPunct="0">
        <a:spcBef>
          <a:spcPct val="0"/>
        </a:spcBef>
        <a:spcAft>
          <a:spcPct val="0"/>
        </a:spcAft>
        <a:defRPr sz="4400" b="1">
          <a:solidFill>
            <a:schemeClr val="tx1"/>
          </a:solidFill>
          <a:latin typeface="Cambria"/>
          <a:ea typeface="+mj-ea"/>
          <a:cs typeface="Cambria"/>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a:solidFill>
            <a:schemeClr val="tx1"/>
          </a:solidFill>
          <a:latin typeface="Cambria"/>
          <a:ea typeface="+mn-ea"/>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a:solidFill>
            <a:schemeClr val="tx1"/>
          </a:solidFill>
          <a:latin typeface="Cambria"/>
          <a:ea typeface="+mn-ea"/>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5123"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extLst>
      <p:ext uri="{BB962C8B-B14F-4D97-AF65-F5344CB8AC3E}">
        <p14:creationId xmlns:p14="http://schemas.microsoft.com/office/powerpoint/2010/main" val="3723028240"/>
      </p:ext>
    </p:extLst>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l" defTabSz="457200" rtl="0" eaLnBrk="0" fontAlgn="base" hangingPunct="0">
        <a:spcBef>
          <a:spcPct val="0"/>
        </a:spcBef>
        <a:spcAft>
          <a:spcPct val="0"/>
        </a:spcAft>
        <a:defRPr sz="4400" b="1">
          <a:solidFill>
            <a:schemeClr val="tx1"/>
          </a:solidFill>
          <a:latin typeface="Cambria"/>
          <a:ea typeface="+mj-ea"/>
          <a:cs typeface="Cambria"/>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a:solidFill>
            <a:schemeClr val="tx1"/>
          </a:solidFill>
          <a:latin typeface="Cambria"/>
          <a:ea typeface="+mn-ea"/>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a:solidFill>
            <a:schemeClr val="tx1"/>
          </a:solidFill>
          <a:latin typeface="Cambria"/>
          <a:ea typeface="+mn-ea"/>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4099"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extLst>
      <p:ext uri="{BB962C8B-B14F-4D97-AF65-F5344CB8AC3E}">
        <p14:creationId xmlns:p14="http://schemas.microsoft.com/office/powerpoint/2010/main" val="2705857204"/>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ctr" defTabSz="457200" rtl="0" eaLnBrk="0" fontAlgn="base" hangingPunct="0">
        <a:spcBef>
          <a:spcPct val="0"/>
        </a:spcBef>
        <a:spcAft>
          <a:spcPct val="0"/>
        </a:spcAft>
        <a:defRPr sz="4400" b="1">
          <a:solidFill>
            <a:schemeClr val="tx1"/>
          </a:solidFill>
          <a:latin typeface="Cambria"/>
          <a:ea typeface="+mj-ea"/>
          <a:cs typeface="Cambria"/>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a:solidFill>
            <a:schemeClr val="tx1"/>
          </a:solidFill>
          <a:latin typeface="Cambria"/>
          <a:ea typeface="+mn-ea"/>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a:solidFill>
            <a:schemeClr val="tx1"/>
          </a:solidFill>
          <a:latin typeface="Cambria"/>
          <a:ea typeface="+mn-ea"/>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5123"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4"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extLst>
      <p:ext uri="{BB962C8B-B14F-4D97-AF65-F5344CB8AC3E}">
        <p14:creationId xmlns:p14="http://schemas.microsoft.com/office/powerpoint/2010/main" val="1237164169"/>
      </p:ext>
    </p:extLst>
  </p:cSld>
  <p:clrMap bg1="lt1" tx1="dk1" bg2="lt2" tx2="dk2" accent1="accent1" accent2="accent2" accent3="accent3" accent4="accent4" accent5="accent5" accent6="accent6" hlink="hlink" folHlink="folHlink"/>
  <p:sldLayoutIdLst>
    <p:sldLayoutId id="2147483689" r:id="rId1"/>
    <p:sldLayoutId id="2147483690" r:id="rId2"/>
  </p:sldLayoutIdLst>
  <p:txStyles>
    <p:titleStyle>
      <a:lvl1pPr algn="l" defTabSz="457200" rtl="0" eaLnBrk="0" fontAlgn="base" hangingPunct="0">
        <a:spcBef>
          <a:spcPct val="0"/>
        </a:spcBef>
        <a:spcAft>
          <a:spcPct val="0"/>
        </a:spcAft>
        <a:defRPr sz="4400" b="1">
          <a:solidFill>
            <a:schemeClr val="tx1"/>
          </a:solidFill>
          <a:latin typeface="Cambria"/>
          <a:ea typeface="+mj-ea"/>
          <a:cs typeface="Cambria"/>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a:solidFill>
            <a:schemeClr val="tx1"/>
          </a:solidFill>
          <a:latin typeface="Cambria"/>
          <a:ea typeface="+mn-ea"/>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a:solidFill>
            <a:schemeClr val="tx1"/>
          </a:solidFill>
          <a:latin typeface="Cambria"/>
          <a:ea typeface="+mn-ea"/>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4099"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extLst>
      <p:ext uri="{BB962C8B-B14F-4D97-AF65-F5344CB8AC3E}">
        <p14:creationId xmlns:p14="http://schemas.microsoft.com/office/powerpoint/2010/main" val="3874164344"/>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ctr" defTabSz="457200" rtl="0" eaLnBrk="0" fontAlgn="base" hangingPunct="0">
        <a:spcBef>
          <a:spcPct val="0"/>
        </a:spcBef>
        <a:spcAft>
          <a:spcPct val="0"/>
        </a:spcAft>
        <a:defRPr sz="4400" b="1">
          <a:solidFill>
            <a:schemeClr val="tx1"/>
          </a:solidFill>
          <a:latin typeface="Cambria"/>
          <a:ea typeface="+mj-ea"/>
          <a:cs typeface="Cambria"/>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a:solidFill>
            <a:schemeClr val="tx1"/>
          </a:solidFill>
          <a:latin typeface="Cambria"/>
          <a:ea typeface="+mn-ea"/>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a:solidFill>
            <a:schemeClr val="tx1"/>
          </a:solidFill>
          <a:latin typeface="Cambria"/>
          <a:ea typeface="+mn-ea"/>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extLst>
      <p:ext uri="{BB962C8B-B14F-4D97-AF65-F5344CB8AC3E}">
        <p14:creationId xmlns:p14="http://schemas.microsoft.com/office/powerpoint/2010/main" val="161856376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6" r:id="rId9"/>
  </p:sldLayoutIdLst>
  <p:txStyles>
    <p:titleStyle>
      <a:lvl1pPr algn="l" defTabSz="457200" rtl="0" eaLnBrk="0" fontAlgn="base" hangingPunct="0">
        <a:spcBef>
          <a:spcPct val="0"/>
        </a:spcBef>
        <a:spcAft>
          <a:spcPct val="0"/>
        </a:spcAft>
        <a:defRPr sz="4400" b="1" kern="1200">
          <a:solidFill>
            <a:schemeClr val="tx1"/>
          </a:solidFill>
          <a:latin typeface="Cambria"/>
          <a:ea typeface="MS PGothic" pitchFamily="34" charset="-128"/>
          <a:cs typeface="Cambria"/>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Cambria"/>
          <a:ea typeface="MS PGothic" pitchFamily="34" charset="-128"/>
          <a:cs typeface="Cambria"/>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Cambria"/>
          <a:ea typeface="MS PGothic" pitchFamily="34" charset="-128"/>
          <a:cs typeface="Cambri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7.xml"/><Relationship Id="rId5" Type="http://schemas.openxmlformats.org/officeDocument/2006/relationships/image" Target="../media/image11.jpe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j9RWVEAQeC0"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12.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14.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17.emf"/><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6.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9.emf"/><Relationship Id="rId2" Type="http://schemas.openxmlformats.org/officeDocument/2006/relationships/slideLayout" Target="../slideLayouts/slideLayout1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8.emf"/><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31.xml"/><Relationship Id="rId7" Type="http://schemas.openxmlformats.org/officeDocument/2006/relationships/image" Target="../media/image21.emf"/><Relationship Id="rId2" Type="http://schemas.openxmlformats.org/officeDocument/2006/relationships/slideLayout" Target="../slideLayouts/slideLayout17.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20.emf"/><Relationship Id="rId4" Type="http://schemas.openxmlformats.org/officeDocument/2006/relationships/oleObject" Target="../embeddings/oleObject6.bin"/><Relationship Id="rId9" Type="http://schemas.openxmlformats.org/officeDocument/2006/relationships/image" Target="../media/image22.e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32.xml"/><Relationship Id="rId7" Type="http://schemas.openxmlformats.org/officeDocument/2006/relationships/image" Target="../media/image24.emf"/><Relationship Id="rId2" Type="http://schemas.openxmlformats.org/officeDocument/2006/relationships/slideLayout" Target="../slideLayouts/slideLayout17.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23.emf"/><Relationship Id="rId4" Type="http://schemas.openxmlformats.org/officeDocument/2006/relationships/oleObject" Target="../embeddings/oleObject9.bin"/><Relationship Id="rId9" Type="http://schemas.openxmlformats.org/officeDocument/2006/relationships/image" Target="../media/image25.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a:xfrm>
            <a:off x="5253041" y="1350965"/>
            <a:ext cx="5106987" cy="4179887"/>
          </a:xfrm>
        </p:spPr>
        <p:txBody>
          <a:bodyPr>
            <a:normAutofit/>
          </a:bodyPr>
          <a:lstStyle/>
          <a:p>
            <a:pPr algn="ctr" eaLnBrk="1" hangingPunct="1">
              <a:defRPr/>
            </a:pPr>
            <a:r>
              <a:rPr lang="tr-TR" sz="6600" cap="none" noProof="0" dirty="0">
                <a:solidFill>
                  <a:schemeClr val="accent6"/>
                </a:solidFill>
                <a:latin typeface="Cambria"/>
                <a:ea typeface="MS PGothic" charset="0"/>
              </a:rPr>
              <a:t>Ekonomi</a:t>
            </a:r>
            <a:endParaRPr lang="tr-TR" sz="5400" cap="none" noProof="0" dirty="0">
              <a:solidFill>
                <a:schemeClr val="accent6"/>
              </a:solidFill>
              <a:latin typeface="Cambria"/>
              <a:ea typeface="MS PGothic" charset="0"/>
            </a:endParaRPr>
          </a:p>
        </p:txBody>
      </p:sp>
      <p:sp>
        <p:nvSpPr>
          <p:cNvPr id="7170" name="Text Placeholder 2"/>
          <p:cNvSpPr>
            <a:spLocks noGrp="1"/>
          </p:cNvSpPr>
          <p:nvPr>
            <p:ph type="body" sz="quarter" idx="10"/>
          </p:nvPr>
        </p:nvSpPr>
        <p:spPr>
          <a:xfrm>
            <a:off x="1041401" y="1350965"/>
            <a:ext cx="3619499" cy="4179887"/>
          </a:xfrm>
        </p:spPr>
        <p:txBody>
          <a:bodyPr/>
          <a:lstStyle/>
          <a:p>
            <a:pPr eaLnBrk="1" hangingPunct="1"/>
            <a:r>
              <a:rPr lang="tr-TR" altLang="en-US" sz="6600" noProof="0" dirty="0">
                <a:solidFill>
                  <a:schemeClr val="accent6"/>
                </a:solidFill>
              </a:rPr>
              <a:t>Hafta </a:t>
            </a:r>
            <a:r>
              <a:rPr lang="tr-TR" altLang="en-US" sz="6600" noProof="0" dirty="0">
                <a:solidFill>
                  <a:schemeClr val="accent6"/>
                </a:solidFill>
                <a:latin typeface="Cambria"/>
                <a:cs typeface="Cambria"/>
              </a:rPr>
              <a:t>#8</a:t>
            </a:r>
          </a:p>
        </p:txBody>
      </p:sp>
    </p:spTree>
    <p:extLst>
      <p:ext uri="{BB962C8B-B14F-4D97-AF65-F5344CB8AC3E}">
        <p14:creationId xmlns:p14="http://schemas.microsoft.com/office/powerpoint/2010/main" val="3946290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981200" y="1"/>
            <a:ext cx="9999638" cy="1527175"/>
          </a:xfrm>
        </p:spPr>
        <p:txBody>
          <a:bodyPr/>
          <a:lstStyle/>
          <a:p>
            <a:r>
              <a:rPr lang="tr-TR" altLang="en-US" noProof="0" dirty="0"/>
              <a:t>GSYH Ölçümünün Detaylı İncelenmesi</a:t>
            </a:r>
            <a:endParaRPr lang="tr-TR" altLang="en-US" noProof="0" dirty="0">
              <a:latin typeface="Cambria"/>
              <a:cs typeface="Cambria"/>
            </a:endParaRPr>
          </a:p>
        </p:txBody>
      </p:sp>
      <p:sp>
        <p:nvSpPr>
          <p:cNvPr id="24579" name="Content Placeholder 2"/>
          <p:cNvSpPr>
            <a:spLocks noGrp="1"/>
          </p:cNvSpPr>
          <p:nvPr>
            <p:ph idx="1"/>
          </p:nvPr>
        </p:nvSpPr>
        <p:spPr>
          <a:xfrm>
            <a:off x="1981199" y="1712913"/>
            <a:ext cx="9388616" cy="4895850"/>
          </a:xfrm>
        </p:spPr>
        <p:txBody>
          <a:bodyPr/>
          <a:lstStyle/>
          <a:p>
            <a:pPr eaLnBrk="1" hangingPunct="1"/>
            <a:r>
              <a:rPr lang="tr-TR" altLang="en-US" sz="3200" noProof="0" dirty="0">
                <a:latin typeface="Cambria"/>
                <a:cs typeface="Cambria"/>
              </a:rPr>
              <a:t>GSYH neden hem mal hem de hizmetleri hesaba katar?</a:t>
            </a:r>
          </a:p>
          <a:p>
            <a:pPr lvl="1" eaLnBrk="1" hangingPunct="1"/>
            <a:r>
              <a:rPr lang="tr-TR" altLang="en-US" sz="2400" noProof="0" dirty="0">
                <a:latin typeface="Cambria"/>
                <a:cs typeface="Cambria"/>
              </a:rPr>
              <a:t>Mallar</a:t>
            </a:r>
          </a:p>
          <a:p>
            <a:pPr lvl="2" eaLnBrk="1" hangingPunct="1"/>
            <a:r>
              <a:rPr lang="tr-TR" altLang="en-US" noProof="0" dirty="0">
                <a:latin typeface="Cambria"/>
                <a:ea typeface="Cambria"/>
                <a:cs typeface="Cambria"/>
              </a:rPr>
              <a:t>Elle tutulur</a:t>
            </a:r>
          </a:p>
          <a:p>
            <a:pPr lvl="2" eaLnBrk="1" hangingPunct="1"/>
            <a:r>
              <a:rPr lang="tr-TR" altLang="en-US" noProof="0" dirty="0">
                <a:latin typeface="Cambria"/>
                <a:ea typeface="Cambria"/>
                <a:cs typeface="Cambria"/>
              </a:rPr>
              <a:t>Yiyecek, giyecek, araba, ev</a:t>
            </a:r>
          </a:p>
          <a:p>
            <a:pPr lvl="1" eaLnBrk="1" hangingPunct="1"/>
            <a:r>
              <a:rPr lang="tr-TR" altLang="en-US" sz="2400" noProof="0" dirty="0">
                <a:latin typeface="Cambria"/>
                <a:cs typeface="Cambria"/>
              </a:rPr>
              <a:t>Hizmetler</a:t>
            </a:r>
          </a:p>
          <a:p>
            <a:pPr lvl="2" eaLnBrk="1" hangingPunct="1"/>
            <a:r>
              <a:rPr lang="tr-TR" altLang="en-US" noProof="0" dirty="0">
                <a:latin typeface="Cambria"/>
                <a:ea typeface="Cambria"/>
                <a:cs typeface="Cambria"/>
              </a:rPr>
              <a:t>Elle tutulamayan</a:t>
            </a:r>
          </a:p>
          <a:p>
            <a:pPr lvl="2" eaLnBrk="1" hangingPunct="1"/>
            <a:r>
              <a:rPr lang="tr-TR" altLang="en-US" noProof="0" dirty="0">
                <a:latin typeface="Cambria"/>
                <a:ea typeface="Cambria"/>
                <a:cs typeface="Cambria"/>
              </a:rPr>
              <a:t>Sağlık hizmetleri, eğlence, danışmanlık, seyahat, bankacılık</a:t>
            </a:r>
          </a:p>
          <a:p>
            <a:pPr lvl="1" eaLnBrk="1" hangingPunct="1"/>
            <a:r>
              <a:rPr lang="tr-TR" altLang="en-US" sz="2400" noProof="0" dirty="0">
                <a:latin typeface="Cambria"/>
                <a:cs typeface="Cambria"/>
              </a:rPr>
              <a:t>Son 50 yılda sektörlerimizin ve ekonomimizin kompozisyonu büyük oranda değişmiştir.</a:t>
            </a:r>
          </a:p>
          <a:p>
            <a:pPr lvl="1" eaLnBrk="1" hangingPunct="1">
              <a:buFont typeface="Arial" panose="020B0604020202020204" pitchFamily="34" charset="0"/>
              <a:buNone/>
            </a:pPr>
            <a:endParaRPr lang="tr-TR" altLang="en-US" sz="2400" noProof="0" dirty="0">
              <a:latin typeface="Cambria"/>
              <a:cs typeface="Cambria"/>
            </a:endParaRPr>
          </a:p>
        </p:txBody>
      </p:sp>
    </p:spTree>
    <p:extLst>
      <p:ext uri="{BB962C8B-B14F-4D97-AF65-F5344CB8AC3E}">
        <p14:creationId xmlns:p14="http://schemas.microsoft.com/office/powerpoint/2010/main" val="2825926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barn(inVertical)">
                                      <p:cBhvr>
                                        <p:cTn id="7" dur="500"/>
                                        <p:tgtEl>
                                          <p:spTgt spid="24579">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4579">
                                            <p:txEl>
                                              <p:pRg st="4" end="4"/>
                                            </p:txEl>
                                          </p:spTgt>
                                        </p:tgtEl>
                                        <p:attrNameLst>
                                          <p:attrName>style.visibility</p:attrName>
                                        </p:attrNameLst>
                                      </p:cBhvr>
                                      <p:to>
                                        <p:strVal val="visible"/>
                                      </p:to>
                                    </p:set>
                                    <p:animEffect transition="in" filter="barn(inVertical)">
                                      <p:cBhvr>
                                        <p:cTn id="10" dur="500"/>
                                        <p:tgtEl>
                                          <p:spTgt spid="24579">
                                            <p:txEl>
                                              <p:pRg st="4" end="4"/>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Effect transition="in" filter="barn(inVertical)">
                                      <p:cBhvr>
                                        <p:cTn id="15" dur="500"/>
                                        <p:tgtEl>
                                          <p:spTgt spid="24579">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4579">
                                            <p:txEl>
                                              <p:pRg st="3" end="3"/>
                                            </p:txEl>
                                          </p:spTgt>
                                        </p:tgtEl>
                                        <p:attrNameLst>
                                          <p:attrName>style.visibility</p:attrName>
                                        </p:attrNameLst>
                                      </p:cBhvr>
                                      <p:to>
                                        <p:strVal val="visible"/>
                                      </p:to>
                                    </p:set>
                                    <p:animEffect transition="in" filter="barn(inVertical)">
                                      <p:cBhvr>
                                        <p:cTn id="18" dur="500"/>
                                        <p:tgtEl>
                                          <p:spTgt spid="24579">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24579">
                                            <p:txEl>
                                              <p:pRg st="5" end="5"/>
                                            </p:txEl>
                                          </p:spTgt>
                                        </p:tgtEl>
                                        <p:attrNameLst>
                                          <p:attrName>style.visibility</p:attrName>
                                        </p:attrNameLst>
                                      </p:cBhvr>
                                      <p:to>
                                        <p:strVal val="visible"/>
                                      </p:to>
                                    </p:set>
                                    <p:animEffect transition="in" filter="barn(inVertical)">
                                      <p:cBhvr>
                                        <p:cTn id="23" dur="500"/>
                                        <p:tgtEl>
                                          <p:spTgt spid="24579">
                                            <p:txEl>
                                              <p:pRg st="5" end="5"/>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4579">
                                            <p:txEl>
                                              <p:pRg st="6" end="6"/>
                                            </p:txEl>
                                          </p:spTgt>
                                        </p:tgtEl>
                                        <p:attrNameLst>
                                          <p:attrName>style.visibility</p:attrName>
                                        </p:attrNameLst>
                                      </p:cBhvr>
                                      <p:to>
                                        <p:strVal val="visible"/>
                                      </p:to>
                                    </p:set>
                                    <p:animEffect transition="in" filter="barn(inVertical)">
                                      <p:cBhvr>
                                        <p:cTn id="26" dur="500"/>
                                        <p:tgtEl>
                                          <p:spTgt spid="24579">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24579">
                                            <p:txEl>
                                              <p:pRg st="7" end="7"/>
                                            </p:txEl>
                                          </p:spTgt>
                                        </p:tgtEl>
                                        <p:attrNameLst>
                                          <p:attrName>style.visibility</p:attrName>
                                        </p:attrNameLst>
                                      </p:cBhvr>
                                      <p:to>
                                        <p:strVal val="visible"/>
                                      </p:to>
                                    </p:set>
                                    <p:animEffect transition="in" filter="barn(inVertical)">
                                      <p:cBhvr>
                                        <p:cTn id="31" dur="500"/>
                                        <p:tgtEl>
                                          <p:spTgt spid="245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250258" y="0"/>
            <a:ext cx="9691484" cy="1527175"/>
          </a:xfrm>
        </p:spPr>
        <p:txBody>
          <a:bodyPr/>
          <a:lstStyle/>
          <a:p>
            <a:pPr algn="ctr"/>
            <a:r>
              <a:rPr lang="tr-TR" altLang="en-US">
                <a:latin typeface="Cambria" panose="02040503050406030204" pitchFamily="18" charset="0"/>
                <a:cs typeface="Arial" panose="020B0604020202020204" pitchFamily="34" charset="0"/>
              </a:rPr>
              <a:t>Hizmetlerin GSYH İçindeki Payı, ABD</a:t>
            </a:r>
            <a:endParaRPr lang="tr-TR" altLang="en-US" dirty="0">
              <a:latin typeface="Cambria" panose="02040503050406030204" pitchFamily="18" charset="0"/>
              <a:cs typeface="Arial" panose="020B0604020202020204" pitchFamily="34" charset="0"/>
            </a:endParaRPr>
          </a:p>
        </p:txBody>
      </p:sp>
      <p:pic>
        <p:nvPicPr>
          <p:cNvPr id="4" name="Picture 3" descr="A graph titled Services as a share of U.S. GDP from 1950 to 2013 has years on the x axis and percentage of total GDP, from 0.3 to 0.75 percent. The curve begins just above 0.4 percent in 1950 and ends at just above 0.6 percent in 2015. The curve fluctuates with a positive trend and reaches a max before 2010 at 0.69 percent before it slightly decreases 0.04 percent. "/>
          <p:cNvPicPr>
            <a:picLocks noChangeAspect="1"/>
          </p:cNvPicPr>
          <p:nvPr/>
        </p:nvPicPr>
        <p:blipFill>
          <a:blip r:embed="rId3"/>
          <a:srcRect b="4145"/>
          <a:stretch>
            <a:fillRect/>
          </a:stretch>
        </p:blipFill>
        <p:spPr>
          <a:xfrm>
            <a:off x="1828800" y="1895285"/>
            <a:ext cx="8534400" cy="4446778"/>
          </a:xfrm>
          <a:prstGeom prst="rect">
            <a:avLst/>
          </a:prstGeom>
        </p:spPr>
      </p:pic>
      <p:sp>
        <p:nvSpPr>
          <p:cNvPr id="5" name="Rectangle 4">
            <a:extLst>
              <a:ext uri="{FF2B5EF4-FFF2-40B4-BE49-F238E27FC236}">
                <a16:creationId xmlns:a16="http://schemas.microsoft.com/office/drawing/2014/main" id="{3B8F8AC2-489E-E343-987F-3E306D02FB0E}"/>
              </a:ext>
            </a:extLst>
          </p:cNvPr>
          <p:cNvSpPr/>
          <p:nvPr/>
        </p:nvSpPr>
        <p:spPr>
          <a:xfrm>
            <a:off x="1038468" y="2249563"/>
            <a:ext cx="1905573" cy="68108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latin typeface="Cambria"/>
                <a:ea typeface="ＭＳ 明朝"/>
                <a:cs typeface="Cambria"/>
              </a:rPr>
              <a:t>Toplam GSYH Yüzdesi</a:t>
            </a:r>
            <a:endParaRPr lang="tr-TR" sz="2400" b="1" dirty="0">
              <a:effectLst/>
              <a:latin typeface="Cambria"/>
              <a:ea typeface="ＭＳ 明朝"/>
              <a:cs typeface="Cambria"/>
            </a:endParaRPr>
          </a:p>
        </p:txBody>
      </p:sp>
      <p:sp>
        <p:nvSpPr>
          <p:cNvPr id="6" name="Rectangle 5">
            <a:extLst>
              <a:ext uri="{FF2B5EF4-FFF2-40B4-BE49-F238E27FC236}">
                <a16:creationId xmlns:a16="http://schemas.microsoft.com/office/drawing/2014/main" id="{6049D302-EF44-2D4B-A9D2-D368AC34D2BD}"/>
              </a:ext>
            </a:extLst>
          </p:cNvPr>
          <p:cNvSpPr/>
          <p:nvPr/>
        </p:nvSpPr>
        <p:spPr>
          <a:xfrm>
            <a:off x="925396" y="1881453"/>
            <a:ext cx="6252152" cy="29068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latin typeface="Cambria"/>
                <a:ea typeface="ＭＳ 明朝"/>
                <a:cs typeface="Cambria"/>
              </a:rPr>
              <a:t>Hizmetlerin GSYH İçindeki Payı, ABD, 1950-2013</a:t>
            </a:r>
            <a:endParaRPr lang="tr-TR" sz="2400" b="1" dirty="0">
              <a:effectLst/>
              <a:latin typeface="Cambria"/>
              <a:ea typeface="ＭＳ 明朝"/>
              <a:cs typeface="Cambria"/>
            </a:endParaRPr>
          </a:p>
        </p:txBody>
      </p:sp>
    </p:spTree>
    <p:extLst>
      <p:ext uri="{BB962C8B-B14F-4D97-AF65-F5344CB8AC3E}">
        <p14:creationId xmlns:p14="http://schemas.microsoft.com/office/powerpoint/2010/main" val="4230357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1981200" y="1"/>
            <a:ext cx="8229600" cy="1527175"/>
          </a:xfrm>
        </p:spPr>
        <p:txBody>
          <a:bodyPr/>
          <a:lstStyle/>
          <a:p>
            <a:r>
              <a:rPr lang="tr-TR" altLang="en-US" noProof="0" dirty="0">
                <a:latin typeface="Cambria"/>
                <a:cs typeface="Cambria"/>
              </a:rPr>
              <a:t>Ara Mal vs. Nihai Mal</a:t>
            </a:r>
          </a:p>
        </p:txBody>
      </p:sp>
      <p:sp>
        <p:nvSpPr>
          <p:cNvPr id="27651" name="Content Placeholder 2"/>
          <p:cNvSpPr>
            <a:spLocks noGrp="1"/>
          </p:cNvSpPr>
          <p:nvPr>
            <p:ph idx="1"/>
          </p:nvPr>
        </p:nvSpPr>
        <p:spPr>
          <a:xfrm>
            <a:off x="1981200" y="1712913"/>
            <a:ext cx="8229600" cy="4895850"/>
          </a:xfrm>
        </p:spPr>
        <p:txBody>
          <a:bodyPr/>
          <a:lstStyle/>
          <a:p>
            <a:pPr eaLnBrk="1" hangingPunct="1"/>
            <a:r>
              <a:rPr lang="tr-TR" altLang="en-US" sz="2800" noProof="0" dirty="0"/>
              <a:t>Nihai Mallar</a:t>
            </a:r>
          </a:p>
          <a:p>
            <a:pPr lvl="1" eaLnBrk="1" hangingPunct="1"/>
            <a:r>
              <a:rPr lang="tr-TR" altLang="en-US" sz="2400" noProof="0" dirty="0"/>
              <a:t>Son kullanıcıya veya tüketiciye satılan ürünlerdir.</a:t>
            </a:r>
          </a:p>
          <a:p>
            <a:pPr eaLnBrk="1" hangingPunct="1"/>
            <a:r>
              <a:rPr lang="tr-TR" altLang="en-US" sz="2800" noProof="0" dirty="0"/>
              <a:t>Doğru bir GSYH tahmini yapmak için ve iki kere sayımı önlemek için</a:t>
            </a:r>
          </a:p>
          <a:p>
            <a:pPr lvl="1" eaLnBrk="1" hangingPunct="1"/>
            <a:r>
              <a:rPr lang="tr-TR" altLang="en-US" sz="2400" noProof="0" dirty="0"/>
              <a:t>Nihai mallar GSYH içine katılır.</a:t>
            </a:r>
          </a:p>
          <a:p>
            <a:pPr lvl="1" eaLnBrk="1" hangingPunct="1"/>
            <a:r>
              <a:rPr lang="tr-TR" altLang="en-US" sz="2400" noProof="0" dirty="0"/>
              <a:t>Ara mallar GSYH içine katılmaz.</a:t>
            </a:r>
          </a:p>
        </p:txBody>
      </p:sp>
      <p:pic>
        <p:nvPicPr>
          <p:cNvPr id="27652" name="Picture 2" descr="I:\DirkTextbookN\Jpegs(All)\Macro Ch19-33\ch06\06_PRINECOMA_CH06.jpg"/>
          <p:cNvPicPr>
            <a:picLocks noChangeAspect="1" noChangeArrowheads="1"/>
          </p:cNvPicPr>
          <p:nvPr/>
        </p:nvPicPr>
        <p:blipFill>
          <a:blip r:embed="rId3" cstate="print">
            <a:extLst>
              <a:ext uri="{28A0092B-C50C-407E-A947-70E740481C1C}">
                <a14:useLocalDpi xmlns:a14="http://schemas.microsoft.com/office/drawing/2010/main" val="0"/>
              </a:ext>
            </a:extLst>
          </a:blip>
          <a:srcRect l="31612" t="21452" r="39818" b="33784"/>
          <a:stretch>
            <a:fillRect/>
          </a:stretch>
        </p:blipFill>
        <p:spPr bwMode="auto">
          <a:xfrm>
            <a:off x="4456113" y="4833938"/>
            <a:ext cx="1363662" cy="137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3" name="Picture 3" descr="I:\DirkTextbookN\Jpegs(All)\VOLUME_1_MICRO_Class-test\10_PRINECO_CH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6400" y="3141663"/>
            <a:ext cx="1841500" cy="338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17036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barn(inVertical)">
                                      <p:cBhvr>
                                        <p:cTn id="7" dur="500"/>
                                        <p:tgtEl>
                                          <p:spTgt spid="276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7651">
                                            <p:txEl>
                                              <p:pRg st="3" end="3"/>
                                            </p:txEl>
                                          </p:spTgt>
                                        </p:tgtEl>
                                        <p:attrNameLst>
                                          <p:attrName>style.visibility</p:attrName>
                                        </p:attrNameLst>
                                      </p:cBhvr>
                                      <p:to>
                                        <p:strVal val="visible"/>
                                      </p:to>
                                    </p:set>
                                    <p:animEffect transition="in" filter="barn(inVertical)">
                                      <p:cBhvr>
                                        <p:cTn id="12" dur="500"/>
                                        <p:tgtEl>
                                          <p:spTgt spid="2765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animEffect transition="in" filter="barn(inVertical)">
                                      <p:cBhvr>
                                        <p:cTn id="17" dur="500"/>
                                        <p:tgtEl>
                                          <p:spTgt spid="27651">
                                            <p:txEl>
                                              <p:pRg st="4" end="4"/>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7652"/>
                                        </p:tgtEl>
                                        <p:attrNameLst>
                                          <p:attrName>style.visibility</p:attrName>
                                        </p:attrNameLst>
                                      </p:cBhvr>
                                      <p:to>
                                        <p:strVal val="visible"/>
                                      </p:to>
                                    </p:set>
                                    <p:animEffect transition="in" filter="barn(inVertical)">
                                      <p:cBhvr>
                                        <p:cTn id="20" dur="500"/>
                                        <p:tgtEl>
                                          <p:spTgt spid="27652"/>
                                        </p:tgtEl>
                                      </p:cBhvr>
                                    </p:animEffect>
                                  </p:childTnLst>
                                </p:cTn>
                              </p:par>
                              <p:par>
                                <p:cTn id="21" presetID="16" presetClass="entr" presetSubtype="21" fill="hold" nodeType="withEffect">
                                  <p:stCondLst>
                                    <p:cond delay="0"/>
                                  </p:stCondLst>
                                  <p:childTnLst>
                                    <p:set>
                                      <p:cBhvr>
                                        <p:cTn id="22" dur="1" fill="hold">
                                          <p:stCondLst>
                                            <p:cond delay="0"/>
                                          </p:stCondLst>
                                        </p:cTn>
                                        <p:tgtEl>
                                          <p:spTgt spid="27653"/>
                                        </p:tgtEl>
                                        <p:attrNameLst>
                                          <p:attrName>style.visibility</p:attrName>
                                        </p:attrNameLst>
                                      </p:cBhvr>
                                      <p:to>
                                        <p:strVal val="visible"/>
                                      </p:to>
                                    </p:set>
                                    <p:animEffect transition="in" filter="barn(inVertical)">
                                      <p:cBhvr>
                                        <p:cTn id="23"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1981200" y="1"/>
            <a:ext cx="8597880" cy="1527175"/>
          </a:xfrm>
        </p:spPr>
        <p:txBody>
          <a:bodyPr/>
          <a:lstStyle/>
          <a:p>
            <a:r>
              <a:rPr lang="tr-TR" altLang="en-US" noProof="0" dirty="0"/>
              <a:t>Telefon Üretiminde Ara Adımlar</a:t>
            </a:r>
            <a:endParaRPr lang="tr-TR" altLang="en-US" noProof="0" dirty="0">
              <a:latin typeface="Cambria"/>
              <a:cs typeface="Cambria"/>
            </a:endParaRPr>
          </a:p>
        </p:txBody>
      </p:sp>
      <p:graphicFrame>
        <p:nvGraphicFramePr>
          <p:cNvPr id="5" name="Table 4"/>
          <p:cNvGraphicFramePr>
            <a:graphicFrameLocks noGrp="1"/>
          </p:cNvGraphicFramePr>
          <p:nvPr>
            <p:extLst>
              <p:ext uri="{D42A27DB-BD31-4B8C-83A1-F6EECF244321}">
                <p14:modId xmlns:p14="http://schemas.microsoft.com/office/powerpoint/2010/main" val="27450515"/>
              </p:ext>
            </p:extLst>
          </p:nvPr>
        </p:nvGraphicFramePr>
        <p:xfrm>
          <a:off x="1816100" y="1917700"/>
          <a:ext cx="8534400" cy="4023187"/>
        </p:xfrm>
        <a:graphic>
          <a:graphicData uri="http://schemas.openxmlformats.org/drawingml/2006/table">
            <a:tbl>
              <a:tblPr/>
              <a:tblGrid>
                <a:gridCol w="41402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298700">
                  <a:extLst>
                    <a:ext uri="{9D8B030D-6E8A-4147-A177-3AD203B41FA5}">
                      <a16:colId xmlns:a16="http://schemas.microsoft.com/office/drawing/2014/main" val="20002"/>
                    </a:ext>
                  </a:extLst>
                </a:gridCol>
              </a:tblGrid>
              <a:tr h="10971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a:ln>
                            <a:noFill/>
                          </a:ln>
                          <a:solidFill>
                            <a:schemeClr val="tx1"/>
                          </a:solidFill>
                          <a:effectLst/>
                          <a:latin typeface="Cambria"/>
                          <a:ea typeface="MS PGothic" pitchFamily="34" charset="-128"/>
                          <a:cs typeface="Cambria"/>
                        </a:rPr>
                        <a:t>Adımlar</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a:ln>
                            <a:noFill/>
                          </a:ln>
                          <a:solidFill>
                            <a:schemeClr val="tx1"/>
                          </a:solidFill>
                          <a:effectLst/>
                          <a:latin typeface="Cambria"/>
                          <a:ea typeface="MS PGothic" pitchFamily="34" charset="-128"/>
                          <a:cs typeface="Cambria"/>
                        </a:rPr>
                        <a:t>Adımdaki Katma Değer</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a:ln>
                            <a:noFill/>
                          </a:ln>
                          <a:solidFill>
                            <a:schemeClr val="tx1"/>
                          </a:solidFill>
                          <a:effectLst/>
                          <a:latin typeface="Cambria"/>
                          <a:ea typeface="MS PGothic" pitchFamily="34" charset="-128"/>
                          <a:cs typeface="Cambria"/>
                        </a:rPr>
                        <a:t>Bitirilen Adımın Fiyatı</a:t>
                      </a: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6570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noProof="0">
                        <a:ln>
                          <a:noFill/>
                        </a:ln>
                        <a:solidFill>
                          <a:schemeClr val="tx1"/>
                        </a:solidFill>
                        <a:effectLst/>
                        <a:latin typeface="Cambria"/>
                        <a:ea typeface="MS PGothic" pitchFamily="34" charset="-128"/>
                        <a:cs typeface="Cambria"/>
                      </a:endParaRPr>
                    </a:p>
                  </a:txBody>
                  <a:tcPr marL="68580" marR="68580" marT="0" marB="0"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noProof="0">
                        <a:ln>
                          <a:noFill/>
                        </a:ln>
                        <a:solidFill>
                          <a:schemeClr val="tx1"/>
                        </a:solidFill>
                        <a:effectLst/>
                        <a:latin typeface="Cambria"/>
                        <a:ea typeface="MS PGothic" pitchFamily="34" charset="-128"/>
                        <a:cs typeface="Cambria"/>
                      </a:endParaRPr>
                    </a:p>
                  </a:txBody>
                  <a:tcPr marL="68580" marR="68580" marT="0" marB="0"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noProof="0">
                        <a:ln>
                          <a:noFill/>
                        </a:ln>
                        <a:solidFill>
                          <a:schemeClr val="tx1"/>
                        </a:solidFill>
                        <a:effectLst/>
                        <a:latin typeface="Cambria"/>
                        <a:ea typeface="MS PGothic" pitchFamily="34" charset="-128"/>
                        <a:cs typeface="Cambria"/>
                      </a:endParaRPr>
                    </a:p>
                  </a:txBody>
                  <a:tcPr marL="68580" marR="68580" marT="0" marB="0"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a:ln>
                            <a:noFill/>
                          </a:ln>
                          <a:solidFill>
                            <a:schemeClr val="tx1"/>
                          </a:solidFill>
                          <a:effectLst/>
                          <a:latin typeface="Cambria"/>
                          <a:ea typeface="MS PGothic" pitchFamily="34" charset="-128"/>
                          <a:cs typeface="Cambria"/>
                        </a:rPr>
                        <a:t>1. Kasa ve klavye</a:t>
                      </a:r>
                    </a:p>
                  </a:txBody>
                  <a:tcPr marL="68580" marR="68580" marT="0" marB="0" horzOverflow="overflow">
                    <a:lnL>
                      <a:noFill/>
                    </a:lnL>
                    <a:lnR>
                      <a:noFill/>
                    </a:lnR>
                    <a:lnT w="12700" cap="flat" cmpd="sng" algn="ctr">
                      <a:solidFill>
                        <a:srgbClr val="95B3D7"/>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dirty="0">
                          <a:ln>
                            <a:noFill/>
                          </a:ln>
                          <a:solidFill>
                            <a:schemeClr val="tx1"/>
                          </a:solidFill>
                          <a:effectLst/>
                          <a:latin typeface="Cambria"/>
                          <a:ea typeface="MS PGothic" pitchFamily="34" charset="-128"/>
                          <a:cs typeface="Cambria"/>
                        </a:rPr>
                        <a:t>          $  5</a:t>
                      </a:r>
                    </a:p>
                  </a:txBody>
                  <a:tcPr marL="68580" marR="68580" marT="0" marB="0" horzOverflow="overflow">
                    <a:lnL>
                      <a:noFill/>
                    </a:lnL>
                    <a:lnR>
                      <a:noFill/>
                    </a:lnR>
                    <a:lnT w="12700" cap="flat" cmpd="sng" algn="ctr">
                      <a:solidFill>
                        <a:srgbClr val="95B3D7"/>
                      </a:solidFill>
                      <a:prstDash val="solid"/>
                      <a:round/>
                      <a:headEnd type="none" w="med" len="med"/>
                      <a:tailEnd type="none" w="med" len="med"/>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dirty="0">
                          <a:ln>
                            <a:noFill/>
                          </a:ln>
                          <a:solidFill>
                            <a:schemeClr val="tx1"/>
                          </a:solidFill>
                          <a:effectLst/>
                          <a:latin typeface="Cambria"/>
                          <a:ea typeface="MS PGothic" pitchFamily="34" charset="-128"/>
                          <a:cs typeface="Cambria"/>
                        </a:rPr>
                        <a:t>            $  5</a:t>
                      </a:r>
                    </a:p>
                  </a:txBody>
                  <a:tcPr marL="68580" marR="68580" marT="0" marB="0" horzOverflow="overflow">
                    <a:lnL>
                      <a:noFill/>
                    </a:lnL>
                    <a:lnR>
                      <a:noFill/>
                    </a:lnR>
                    <a:lnT w="12700" cap="flat" cmpd="sng" algn="ctr">
                      <a:solidFill>
                        <a:srgbClr val="95B3D7"/>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3657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a:ln>
                            <a:noFill/>
                          </a:ln>
                          <a:solidFill>
                            <a:schemeClr val="tx1"/>
                          </a:solidFill>
                          <a:effectLst/>
                          <a:latin typeface="Cambria"/>
                          <a:ea typeface="MS PGothic" pitchFamily="34" charset="-128"/>
                          <a:cs typeface="Cambria"/>
                        </a:rPr>
                        <a:t>2. Hardware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a:ln>
                            <a:noFill/>
                          </a:ln>
                          <a:solidFill>
                            <a:schemeClr val="tx1"/>
                          </a:solidFill>
                          <a:effectLst/>
                          <a:latin typeface="Cambria"/>
                          <a:ea typeface="MS PGothic" pitchFamily="34" charset="-128"/>
                          <a:cs typeface="Cambria"/>
                        </a:rPr>
                        <a:t>10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dirty="0">
                          <a:ln>
                            <a:noFill/>
                          </a:ln>
                          <a:solidFill>
                            <a:schemeClr val="tx1"/>
                          </a:solidFill>
                          <a:effectLst/>
                          <a:latin typeface="Cambria"/>
                          <a:ea typeface="MS PGothic" pitchFamily="34" charset="-128"/>
                          <a:cs typeface="Cambria"/>
                        </a:rPr>
                        <a:t>15</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657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a:ln>
                            <a:noFill/>
                          </a:ln>
                          <a:solidFill>
                            <a:schemeClr val="tx1"/>
                          </a:solidFill>
                          <a:effectLst/>
                          <a:latin typeface="Cambria"/>
                          <a:ea typeface="MS PGothic" pitchFamily="34" charset="-128"/>
                          <a:cs typeface="Cambria"/>
                        </a:rPr>
                        <a:t>3. İşletim Sistemi</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a:ln>
                            <a:noFill/>
                          </a:ln>
                          <a:solidFill>
                            <a:schemeClr val="tx1"/>
                          </a:solidFill>
                          <a:effectLst/>
                          <a:latin typeface="Cambria"/>
                          <a:ea typeface="MS PGothic" pitchFamily="34" charset="-128"/>
                          <a:cs typeface="Cambria"/>
                        </a:rPr>
                        <a:t>15</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a:ln>
                            <a:noFill/>
                          </a:ln>
                          <a:solidFill>
                            <a:schemeClr val="tx1"/>
                          </a:solidFill>
                          <a:effectLst/>
                          <a:latin typeface="Cambria"/>
                          <a:ea typeface="MS PGothic" pitchFamily="34" charset="-128"/>
                          <a:cs typeface="Cambria"/>
                        </a:rPr>
                        <a:t>30</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657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a:ln>
                            <a:noFill/>
                          </a:ln>
                          <a:solidFill>
                            <a:schemeClr val="tx1"/>
                          </a:solidFill>
                          <a:effectLst/>
                          <a:latin typeface="Cambria"/>
                          <a:ea typeface="MS PGothic" pitchFamily="34" charset="-128"/>
                          <a:cs typeface="Cambria"/>
                        </a:rPr>
                        <a:t>4. Wireless Sistemi</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a:ln>
                            <a:noFill/>
                          </a:ln>
                          <a:solidFill>
                            <a:schemeClr val="tx1"/>
                          </a:solidFill>
                          <a:effectLst/>
                          <a:latin typeface="Cambria"/>
                          <a:ea typeface="MS PGothic" pitchFamily="34" charset="-128"/>
                          <a:cs typeface="Cambria"/>
                        </a:rPr>
                        <a:t>49</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a:ln>
                            <a:noFill/>
                          </a:ln>
                          <a:solidFill>
                            <a:schemeClr val="tx1"/>
                          </a:solidFill>
                          <a:effectLst/>
                          <a:latin typeface="Cambria"/>
                          <a:ea typeface="MS PGothic" pitchFamily="34" charset="-128"/>
                          <a:cs typeface="Cambria"/>
                        </a:rPr>
                        <a:t>79</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657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a:ln>
                            <a:noFill/>
                          </a:ln>
                          <a:solidFill>
                            <a:schemeClr val="tx1"/>
                          </a:solidFill>
                          <a:effectLst/>
                          <a:latin typeface="Cambria"/>
                          <a:ea typeface="MS PGothic" pitchFamily="34" charset="-128"/>
                          <a:cs typeface="Cambria"/>
                        </a:rPr>
                        <a:t>5. Perakende Satış</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a:ln>
                            <a:noFill/>
                          </a:ln>
                          <a:solidFill>
                            <a:schemeClr val="tx1"/>
                          </a:solidFill>
                          <a:effectLst/>
                          <a:latin typeface="Cambria"/>
                          <a:ea typeface="MS PGothic" pitchFamily="34" charset="-128"/>
                          <a:cs typeface="Cambria"/>
                        </a:rPr>
                        <a:t>120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a:ln>
                            <a:noFill/>
                          </a:ln>
                          <a:solidFill>
                            <a:schemeClr val="tx1"/>
                          </a:solidFill>
                          <a:effectLst/>
                          <a:latin typeface="Cambria"/>
                          <a:ea typeface="MS PGothic" pitchFamily="34" charset="-128"/>
                          <a:cs typeface="Cambria"/>
                        </a:rPr>
                        <a:t>199</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6570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noProof="0">
                        <a:ln>
                          <a:noFill/>
                        </a:ln>
                        <a:solidFill>
                          <a:schemeClr val="tx1"/>
                        </a:solidFill>
                        <a:effectLst/>
                        <a:latin typeface="Cambria"/>
                        <a:ea typeface="MS PGothic" pitchFamily="34" charset="-128"/>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noProof="0">
                        <a:ln>
                          <a:noFill/>
                        </a:ln>
                        <a:solidFill>
                          <a:schemeClr val="tx1"/>
                        </a:solidFill>
                        <a:effectLst/>
                        <a:latin typeface="Cambria"/>
                        <a:ea typeface="MS PGothic" pitchFamily="34" charset="-128"/>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400" b="0" i="0" u="none" strike="noStrike" cap="none" normalizeH="0" baseline="0" noProof="0">
                        <a:ln>
                          <a:noFill/>
                        </a:ln>
                        <a:solidFill>
                          <a:schemeClr val="tx1"/>
                        </a:solidFill>
                        <a:effectLst/>
                        <a:latin typeface="Cambria"/>
                        <a:ea typeface="MS PGothic" pitchFamily="34" charset="-128"/>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3657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a:ln>
                            <a:noFill/>
                          </a:ln>
                          <a:solidFill>
                            <a:schemeClr val="tx1"/>
                          </a:solidFill>
                          <a:effectLst/>
                          <a:latin typeface="Cambria"/>
                          <a:ea typeface="MS PGothic" pitchFamily="34" charset="-128"/>
                          <a:cs typeface="Cambria"/>
                        </a:rPr>
                        <a:t>Toplam</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a:ln>
                            <a:noFill/>
                          </a:ln>
                          <a:solidFill>
                            <a:schemeClr val="tx1"/>
                          </a:solidFill>
                          <a:effectLst/>
                          <a:latin typeface="Cambria"/>
                          <a:ea typeface="MS PGothic" pitchFamily="34" charset="-128"/>
                          <a:cs typeface="Cambria"/>
                        </a:rPr>
                        <a:t>$199</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noProof="0" dirty="0">
                          <a:ln>
                            <a:noFill/>
                          </a:ln>
                          <a:solidFill>
                            <a:schemeClr val="tx1"/>
                          </a:solidFill>
                          <a:effectLst/>
                          <a:latin typeface="Cambria"/>
                          <a:ea typeface="MS PGothic" pitchFamily="34" charset="-128"/>
                          <a:cs typeface="Cambria"/>
                        </a:rPr>
                        <a:t>$398</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80623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981199" y="1"/>
            <a:ext cx="10107465" cy="1527175"/>
          </a:xfrm>
        </p:spPr>
        <p:txBody>
          <a:bodyPr/>
          <a:lstStyle/>
          <a:p>
            <a:r>
              <a:rPr lang="tr-TR" altLang="en-US" noProof="0" dirty="0"/>
              <a:t>GSYH Ölçümünün Detaylı İncelenmesi</a:t>
            </a:r>
            <a:endParaRPr lang="tr-TR" altLang="en-US" noProof="0" dirty="0">
              <a:latin typeface="Cambria"/>
              <a:cs typeface="Cambria"/>
            </a:endParaRPr>
          </a:p>
        </p:txBody>
      </p:sp>
      <p:sp>
        <p:nvSpPr>
          <p:cNvPr id="29699" name="Content Placeholder 2"/>
          <p:cNvSpPr>
            <a:spLocks noGrp="1"/>
          </p:cNvSpPr>
          <p:nvPr>
            <p:ph idx="1"/>
          </p:nvPr>
        </p:nvSpPr>
        <p:spPr>
          <a:xfrm>
            <a:off x="1981199" y="1712913"/>
            <a:ext cx="9412577" cy="4895850"/>
          </a:xfrm>
        </p:spPr>
        <p:txBody>
          <a:bodyPr/>
          <a:lstStyle/>
          <a:p>
            <a:pPr eaLnBrk="1" hangingPunct="1"/>
            <a:r>
              <a:rPr lang="tr-TR" altLang="en-US" sz="3200" noProof="0" dirty="0">
                <a:latin typeface="Cambria"/>
                <a:cs typeface="Cambria"/>
              </a:rPr>
              <a:t>GSYH tanımı neden </a:t>
            </a:r>
            <a:r>
              <a:rPr lang="tr-TR" altLang="ja-JP" sz="3200" noProof="0" dirty="0">
                <a:latin typeface="Cambria"/>
                <a:cs typeface="Cambria"/>
              </a:rPr>
              <a:t>"üretilen" kelimesini içerir?</a:t>
            </a:r>
          </a:p>
          <a:p>
            <a:pPr lvl="1" eaLnBrk="1" hangingPunct="1"/>
            <a:r>
              <a:rPr lang="tr-TR" altLang="en-US" sz="2800" noProof="0" dirty="0">
                <a:latin typeface="Cambria"/>
                <a:cs typeface="Cambria"/>
              </a:rPr>
              <a:t>İki kere sayma ile ilgisi vardır.</a:t>
            </a:r>
          </a:p>
          <a:p>
            <a:pPr lvl="1" eaLnBrk="1" hangingPunct="1"/>
            <a:r>
              <a:rPr lang="tr-TR" altLang="ja-JP" sz="2800" noProof="0" dirty="0">
                <a:solidFill>
                  <a:srgbClr val="FF0000"/>
                </a:solidFill>
                <a:latin typeface="Cambria"/>
                <a:cs typeface="Cambria"/>
              </a:rPr>
              <a:t>Daha önceki yıllarda üretilen</a:t>
            </a:r>
            <a:r>
              <a:rPr lang="tr-TR" altLang="ja-JP" sz="2800" noProof="0" dirty="0">
                <a:latin typeface="Cambria"/>
                <a:cs typeface="Cambria"/>
              </a:rPr>
              <a:t> malların yeniden sayılmasını istemeyiz.</a:t>
            </a:r>
          </a:p>
          <a:p>
            <a:pPr lvl="1" eaLnBrk="1" hangingPunct="1"/>
            <a:r>
              <a:rPr lang="tr-TR" altLang="en-US" sz="2800" noProof="0" dirty="0">
                <a:latin typeface="Cambria"/>
                <a:cs typeface="Cambria"/>
              </a:rPr>
              <a:t>Örnek:</a:t>
            </a:r>
          </a:p>
          <a:p>
            <a:pPr lvl="2" eaLnBrk="1" hangingPunct="1"/>
            <a:r>
              <a:rPr lang="tr-TR" altLang="en-US" noProof="0" dirty="0">
                <a:latin typeface="Cambria"/>
                <a:ea typeface="Cambria"/>
                <a:cs typeface="Cambria"/>
              </a:rPr>
              <a:t>Yeniden satılan kullanılmış araba sayılmaz.</a:t>
            </a:r>
            <a:endParaRPr lang="tr-TR" altLang="ja-JP" noProof="0" dirty="0">
              <a:latin typeface="Cambria"/>
              <a:ea typeface="Cambria"/>
              <a:cs typeface="Cambria"/>
            </a:endParaRPr>
          </a:p>
          <a:p>
            <a:pPr lvl="2" eaLnBrk="1" hangingPunct="1"/>
            <a:r>
              <a:rPr lang="tr-TR" altLang="en-US" noProof="0" dirty="0">
                <a:latin typeface="Cambria"/>
                <a:ea typeface="Cambria"/>
                <a:cs typeface="Cambria"/>
              </a:rPr>
              <a:t>Satılan bono ve hisseler sayılmaz, hizmet için ödenen ücretler hariç.</a:t>
            </a:r>
            <a:endParaRPr lang="tr-TR" altLang="en-US" sz="1800" noProof="0" dirty="0">
              <a:latin typeface="Cambria"/>
              <a:ea typeface="Cambria"/>
              <a:cs typeface="Cambria"/>
            </a:endParaRPr>
          </a:p>
        </p:txBody>
      </p:sp>
    </p:spTree>
    <p:extLst>
      <p:ext uri="{BB962C8B-B14F-4D97-AF65-F5344CB8AC3E}">
        <p14:creationId xmlns:p14="http://schemas.microsoft.com/office/powerpoint/2010/main" val="1458768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Effect transition="in" filter="barn(inVertical)">
                                      <p:cBhvr>
                                        <p:cTn id="7" dur="500"/>
                                        <p:tgtEl>
                                          <p:spTgt spid="29699">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9699">
                                            <p:txEl>
                                              <p:pRg st="2" end="2"/>
                                            </p:txEl>
                                          </p:spTgt>
                                        </p:tgtEl>
                                        <p:attrNameLst>
                                          <p:attrName>style.visibility</p:attrName>
                                        </p:attrNameLst>
                                      </p:cBhvr>
                                      <p:to>
                                        <p:strVal val="visible"/>
                                      </p:to>
                                    </p:set>
                                    <p:animEffect transition="in" filter="barn(inVertical)">
                                      <p:cBhvr>
                                        <p:cTn id="10" dur="500"/>
                                        <p:tgtEl>
                                          <p:spTgt spid="29699">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9699">
                                            <p:txEl>
                                              <p:pRg st="3" end="3"/>
                                            </p:txEl>
                                          </p:spTgt>
                                        </p:tgtEl>
                                        <p:attrNameLst>
                                          <p:attrName>style.visibility</p:attrName>
                                        </p:attrNameLst>
                                      </p:cBhvr>
                                      <p:to>
                                        <p:strVal val="visible"/>
                                      </p:to>
                                    </p:set>
                                    <p:animEffect transition="in" filter="barn(inVertical)">
                                      <p:cBhvr>
                                        <p:cTn id="13" dur="5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noProof="0" dirty="0">
                <a:latin typeface="Cambria"/>
                <a:cs typeface="Cambria"/>
              </a:rPr>
              <a:t>GSYH'de Dahil Olan/ Dahil Olmayan</a:t>
            </a:r>
          </a:p>
        </p:txBody>
      </p:sp>
      <p:sp>
        <p:nvSpPr>
          <p:cNvPr id="3" name="Content Placeholder 2"/>
          <p:cNvSpPr>
            <a:spLocks noGrp="1"/>
          </p:cNvSpPr>
          <p:nvPr>
            <p:ph sz="half" idx="1"/>
          </p:nvPr>
        </p:nvSpPr>
        <p:spPr>
          <a:xfrm>
            <a:off x="609600" y="1670553"/>
            <a:ext cx="4072128" cy="5002721"/>
          </a:xfrm>
        </p:spPr>
        <p:txBody>
          <a:bodyPr/>
          <a:lstStyle/>
          <a:p>
            <a:r>
              <a:rPr lang="tr-TR" sz="2800" noProof="0" dirty="0">
                <a:latin typeface="Cambria"/>
                <a:cs typeface="Cambria"/>
              </a:rPr>
              <a:t>2013 yılında Sakarya'da Japonya menşeli Toyota fabrikasında üretilen arabalar </a:t>
            </a:r>
            <a:r>
              <a:rPr lang="tr-TR" sz="2800" noProof="0" dirty="0">
                <a:latin typeface="Cambria"/>
                <a:cs typeface="Cambria"/>
                <a:sym typeface="Wingdings" panose="05000000000000000000" pitchFamily="2" charset="2"/>
              </a:rPr>
              <a:t> </a:t>
            </a:r>
          </a:p>
          <a:p>
            <a:r>
              <a:rPr lang="tr-TR" sz="2800" noProof="0" dirty="0">
                <a:latin typeface="Cambria"/>
                <a:cs typeface="Cambria"/>
                <a:sym typeface="Wingdings" panose="05000000000000000000" pitchFamily="2" charset="2"/>
              </a:rPr>
              <a:t>Bunlar Türkiye'nin mi Japonya'nın mı 2013</a:t>
            </a:r>
            <a:r>
              <a:rPr lang="tr-TR" sz="2800" noProof="0" dirty="0">
                <a:sym typeface="Wingdings" panose="05000000000000000000" pitchFamily="2" charset="2"/>
              </a:rPr>
              <a:t> GSYH'sine dahil edilir</a:t>
            </a:r>
            <a:r>
              <a:rPr lang="tr-TR" sz="2800" noProof="0" dirty="0">
                <a:latin typeface="Cambria"/>
                <a:cs typeface="Cambria"/>
                <a:sym typeface="Wingdings" panose="05000000000000000000" pitchFamily="2" charset="2"/>
              </a:rPr>
              <a:t>?</a:t>
            </a:r>
            <a:endParaRPr lang="tr-TR" sz="2800" noProof="0" dirty="0">
              <a:latin typeface="Cambria"/>
              <a:cs typeface="Cambria"/>
            </a:endParaRPr>
          </a:p>
        </p:txBody>
      </p:sp>
      <p:sp>
        <p:nvSpPr>
          <p:cNvPr id="4" name="Content Placeholder 3"/>
          <p:cNvSpPr>
            <a:spLocks noGrp="1"/>
          </p:cNvSpPr>
          <p:nvPr>
            <p:ph sz="half" idx="2"/>
          </p:nvPr>
        </p:nvSpPr>
        <p:spPr>
          <a:xfrm>
            <a:off x="4852416" y="1670553"/>
            <a:ext cx="6729984" cy="5002721"/>
          </a:xfrm>
        </p:spPr>
        <p:txBody>
          <a:bodyPr/>
          <a:lstStyle/>
          <a:p>
            <a:pPr marL="0" indent="0">
              <a:buNone/>
            </a:pPr>
            <a:r>
              <a:rPr lang="tr-TR" sz="2400" b="1" u="sng" noProof="0" dirty="0">
                <a:latin typeface="Cambria"/>
                <a:cs typeface="Cambria"/>
              </a:rPr>
              <a:t>Aşağıdakiler GSYH'nin hesabına dahil değildir.</a:t>
            </a:r>
            <a:endParaRPr lang="tr-TR" sz="2400" noProof="0" dirty="0">
              <a:latin typeface="Cambria"/>
              <a:cs typeface="Cambria"/>
            </a:endParaRPr>
          </a:p>
          <a:p>
            <a:r>
              <a:rPr lang="tr-TR" sz="2400" noProof="0" dirty="0">
                <a:latin typeface="Cambria"/>
                <a:cs typeface="Cambria"/>
              </a:rPr>
              <a:t>Ara malların satışı</a:t>
            </a:r>
            <a:endParaRPr lang="tr-TR" sz="2000" noProof="0" dirty="0">
              <a:latin typeface="Cambria"/>
              <a:cs typeface="Cambria"/>
            </a:endParaRPr>
          </a:p>
          <a:p>
            <a:r>
              <a:rPr lang="tr-TR" sz="2400" noProof="0" dirty="0">
                <a:latin typeface="Cambria"/>
                <a:cs typeface="Cambria"/>
              </a:rPr>
              <a:t>Kullanılmış ürünlerin satışı</a:t>
            </a:r>
            <a:endParaRPr lang="tr-TR" sz="2000" noProof="0" dirty="0">
              <a:latin typeface="Cambria"/>
              <a:cs typeface="Cambria"/>
            </a:endParaRPr>
          </a:p>
          <a:p>
            <a:r>
              <a:rPr lang="tr-TR" sz="2400" noProof="0" dirty="0">
                <a:latin typeface="Cambria"/>
                <a:cs typeface="Cambria"/>
              </a:rPr>
              <a:t>Tamamen finansal işlemler</a:t>
            </a:r>
            <a:endParaRPr lang="tr-TR" sz="2000" noProof="0" dirty="0">
              <a:latin typeface="Cambria"/>
              <a:cs typeface="Cambria"/>
            </a:endParaRPr>
          </a:p>
          <a:p>
            <a:r>
              <a:rPr lang="tr-TR" sz="2400" noProof="0" dirty="0">
                <a:latin typeface="Cambria"/>
                <a:cs typeface="Cambria"/>
              </a:rPr>
              <a:t>Piyasa-dışı aktiviteler</a:t>
            </a:r>
            <a:endParaRPr lang="tr-TR" sz="2000" noProof="0" dirty="0">
              <a:latin typeface="Cambria"/>
              <a:cs typeface="Cambria"/>
            </a:endParaRPr>
          </a:p>
          <a:p>
            <a:r>
              <a:rPr lang="tr-TR" sz="2400" noProof="0" dirty="0">
                <a:latin typeface="Cambria"/>
                <a:cs typeface="Cambria"/>
              </a:rPr>
              <a:t>İthal edilen mal ve hizmetler</a:t>
            </a:r>
            <a:endParaRPr lang="tr-TR" sz="2000" noProof="0" dirty="0">
              <a:latin typeface="Cambria"/>
              <a:cs typeface="Cambria"/>
            </a:endParaRPr>
          </a:p>
          <a:p>
            <a:r>
              <a:rPr lang="tr-TR" sz="2400" noProof="0" dirty="0">
                <a:latin typeface="Cambria"/>
                <a:cs typeface="Cambria"/>
              </a:rPr>
              <a:t>Var </a:t>
            </a:r>
            <a:r>
              <a:rPr lang="tr-TR" sz="2400" noProof="0" dirty="0"/>
              <a:t>olan varlıkların değerindeki artış</a:t>
            </a:r>
            <a:endParaRPr lang="tr-TR" sz="2000" noProof="0" dirty="0">
              <a:latin typeface="Cambria"/>
              <a:cs typeface="Cambria"/>
            </a:endParaRPr>
          </a:p>
          <a:p>
            <a:r>
              <a:rPr lang="tr-TR" sz="2400" noProof="0" dirty="0">
                <a:latin typeface="Cambria"/>
                <a:cs typeface="Cambria"/>
              </a:rPr>
              <a:t>Yeraltı ekonomisi</a:t>
            </a:r>
            <a:endParaRPr lang="tr-TR" sz="2000" noProof="0" dirty="0">
              <a:latin typeface="Cambria"/>
              <a:cs typeface="Cambria"/>
            </a:endParaRPr>
          </a:p>
          <a:p>
            <a:endParaRPr lang="tr-TR" noProof="0" dirty="0">
              <a:latin typeface="Cambria"/>
              <a:cs typeface="Cambria"/>
            </a:endParaRPr>
          </a:p>
        </p:txBody>
      </p:sp>
    </p:spTree>
    <p:extLst>
      <p:ext uri="{BB962C8B-B14F-4D97-AF65-F5344CB8AC3E}">
        <p14:creationId xmlns:p14="http://schemas.microsoft.com/office/powerpoint/2010/main" val="2986395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0" y="1"/>
            <a:ext cx="12489628" cy="1527175"/>
          </a:xfrm>
        </p:spPr>
        <p:txBody>
          <a:bodyPr/>
          <a:lstStyle/>
          <a:p>
            <a:pPr algn="ctr"/>
            <a:r>
              <a:rPr lang="tr-TR" altLang="en-US" noProof="0" dirty="0">
                <a:latin typeface="Cambria"/>
                <a:cs typeface="Cambria"/>
              </a:rPr>
              <a:t>GSYH'ye Farklı Harcama Türlerinden Bakış</a:t>
            </a:r>
          </a:p>
        </p:txBody>
      </p:sp>
      <p:sp>
        <p:nvSpPr>
          <p:cNvPr id="61442" name="Content Placeholder 2"/>
          <p:cNvSpPr>
            <a:spLocks noGrp="1"/>
          </p:cNvSpPr>
          <p:nvPr>
            <p:ph idx="1"/>
          </p:nvPr>
        </p:nvSpPr>
        <p:spPr>
          <a:xfrm>
            <a:off x="1981199" y="1712913"/>
            <a:ext cx="9014749" cy="4895850"/>
          </a:xfrm>
        </p:spPr>
        <p:txBody>
          <a:bodyPr/>
          <a:lstStyle/>
          <a:p>
            <a:pPr eaLnBrk="1" hangingPunct="1"/>
            <a:r>
              <a:rPr lang="tr-TR" altLang="en-US" sz="2800" noProof="0" dirty="0" err="1">
                <a:latin typeface="Cambria"/>
                <a:cs typeface="Cambria"/>
              </a:rPr>
              <a:t>Bureau</a:t>
            </a:r>
            <a:r>
              <a:rPr lang="tr-TR" altLang="en-US" sz="2800" noProof="0" dirty="0">
                <a:latin typeface="Cambria"/>
                <a:cs typeface="Cambria"/>
              </a:rPr>
              <a:t> of </a:t>
            </a:r>
            <a:r>
              <a:rPr lang="tr-TR" altLang="en-US" sz="2800" noProof="0" dirty="0" err="1">
                <a:latin typeface="Cambria"/>
                <a:cs typeface="Cambria"/>
              </a:rPr>
              <a:t>Economic</a:t>
            </a:r>
            <a:r>
              <a:rPr lang="tr-TR" altLang="en-US" sz="2800" noProof="0" dirty="0">
                <a:latin typeface="Cambria"/>
                <a:cs typeface="Cambria"/>
              </a:rPr>
              <a:t> Analysis (BEA), GSYH (GDP) datasını toplayan ABD hükümet ajansıdır. Türkiye'de bu işi yapan kurum Türkiye İstatistik Kurumu'dur (TUİK).</a:t>
            </a:r>
            <a:endParaRPr lang="tr-TR" altLang="en-US" sz="2400" noProof="0" dirty="0">
              <a:latin typeface="Cambria"/>
              <a:cs typeface="Cambria"/>
            </a:endParaRPr>
          </a:p>
        </p:txBody>
      </p:sp>
      <p:sp>
        <p:nvSpPr>
          <p:cNvPr id="30724" name="TextBox 3"/>
          <p:cNvSpPr txBox="1">
            <a:spLocks noChangeArrowheads="1"/>
          </p:cNvSpPr>
          <p:nvPr/>
        </p:nvSpPr>
        <p:spPr bwMode="auto">
          <a:xfrm>
            <a:off x="1102237" y="3314701"/>
            <a:ext cx="802906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eaLnBrk="1" fontAlgn="base" hangingPunct="1">
              <a:spcBef>
                <a:spcPct val="0"/>
              </a:spcBef>
              <a:spcAft>
                <a:spcPct val="0"/>
              </a:spcAft>
            </a:pPr>
            <a:r>
              <a:rPr lang="tr-TR" altLang="en-US" sz="4000" dirty="0">
                <a:solidFill>
                  <a:srgbClr val="669900"/>
                </a:solidFill>
                <a:latin typeface="Cambria"/>
                <a:cs typeface="Cambria"/>
              </a:rPr>
              <a:t>GDP(GSYH) =  C  +  I  +  G  +  NX</a:t>
            </a:r>
          </a:p>
        </p:txBody>
      </p:sp>
      <p:sp>
        <p:nvSpPr>
          <p:cNvPr id="30725" name="TextBox 4"/>
          <p:cNvSpPr txBox="1">
            <a:spLocks noChangeArrowheads="1"/>
          </p:cNvSpPr>
          <p:nvPr/>
        </p:nvSpPr>
        <p:spPr bwMode="auto">
          <a:xfrm>
            <a:off x="2258060" y="4889501"/>
            <a:ext cx="2291080" cy="120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457200" eaLnBrk="1" fontAlgn="base" hangingPunct="1">
              <a:spcBef>
                <a:spcPct val="0"/>
              </a:spcBef>
              <a:spcAft>
                <a:spcPct val="0"/>
              </a:spcAft>
            </a:pPr>
            <a:r>
              <a:rPr lang="tr-TR" altLang="en-US" dirty="0">
                <a:solidFill>
                  <a:prstClr val="black"/>
                </a:solidFill>
                <a:latin typeface="Cambria"/>
                <a:cs typeface="Cambria"/>
              </a:rPr>
              <a:t>Tüketim</a:t>
            </a:r>
          </a:p>
          <a:p>
            <a:pPr algn="ctr" defTabSz="457200" eaLnBrk="1" fontAlgn="base" hangingPunct="1">
              <a:spcBef>
                <a:spcPct val="0"/>
              </a:spcBef>
              <a:spcAft>
                <a:spcPct val="0"/>
              </a:spcAft>
            </a:pPr>
            <a:r>
              <a:rPr lang="tr-TR" altLang="en-US" dirty="0">
                <a:solidFill>
                  <a:prstClr val="black"/>
                </a:solidFill>
                <a:latin typeface="Cambria"/>
                <a:cs typeface="Cambria"/>
              </a:rPr>
              <a:t>(</a:t>
            </a:r>
            <a:r>
              <a:rPr lang="tr-TR" altLang="en-US" dirty="0" err="1">
                <a:solidFill>
                  <a:prstClr val="black"/>
                </a:solidFill>
                <a:latin typeface="Cambria"/>
                <a:cs typeface="Cambria"/>
              </a:rPr>
              <a:t>Consumption</a:t>
            </a:r>
            <a:r>
              <a:rPr lang="tr-TR" altLang="en-US" dirty="0">
                <a:solidFill>
                  <a:prstClr val="black"/>
                </a:solidFill>
                <a:latin typeface="Cambria"/>
                <a:cs typeface="Cambria"/>
              </a:rPr>
              <a:t>)</a:t>
            </a:r>
          </a:p>
          <a:p>
            <a:pPr algn="ctr" defTabSz="457200" eaLnBrk="1" fontAlgn="base" hangingPunct="1">
              <a:spcBef>
                <a:spcPct val="0"/>
              </a:spcBef>
              <a:spcAft>
                <a:spcPct val="0"/>
              </a:spcAft>
            </a:pPr>
            <a:endParaRPr lang="tr-TR" altLang="en-US" dirty="0">
              <a:solidFill>
                <a:prstClr val="black"/>
              </a:solidFill>
              <a:latin typeface="Cambria"/>
              <a:cs typeface="Cambria"/>
            </a:endParaRPr>
          </a:p>
        </p:txBody>
      </p:sp>
      <p:sp>
        <p:nvSpPr>
          <p:cNvPr id="30726" name="TextBox 5"/>
          <p:cNvSpPr txBox="1">
            <a:spLocks noChangeArrowheads="1"/>
          </p:cNvSpPr>
          <p:nvPr/>
        </p:nvSpPr>
        <p:spPr bwMode="auto">
          <a:xfrm>
            <a:off x="4364284" y="5751976"/>
            <a:ext cx="189345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457200" eaLnBrk="1" fontAlgn="base" hangingPunct="1">
              <a:spcBef>
                <a:spcPct val="0"/>
              </a:spcBef>
              <a:spcAft>
                <a:spcPct val="0"/>
              </a:spcAft>
            </a:pPr>
            <a:r>
              <a:rPr lang="tr-TR" altLang="en-US" dirty="0">
                <a:solidFill>
                  <a:prstClr val="black"/>
                </a:solidFill>
                <a:latin typeface="Cambria"/>
                <a:cs typeface="Cambria"/>
              </a:rPr>
              <a:t>Yatırım</a:t>
            </a:r>
          </a:p>
          <a:p>
            <a:pPr algn="ctr" defTabSz="457200" eaLnBrk="1" fontAlgn="base" hangingPunct="1">
              <a:spcBef>
                <a:spcPct val="0"/>
              </a:spcBef>
              <a:spcAft>
                <a:spcPct val="0"/>
              </a:spcAft>
            </a:pPr>
            <a:r>
              <a:rPr lang="tr-TR" altLang="en-US" dirty="0">
                <a:solidFill>
                  <a:prstClr val="black"/>
                </a:solidFill>
                <a:latin typeface="Cambria"/>
                <a:cs typeface="Cambria"/>
              </a:rPr>
              <a:t>(</a:t>
            </a:r>
            <a:r>
              <a:rPr lang="tr-TR" altLang="en-US" dirty="0" err="1">
                <a:solidFill>
                  <a:prstClr val="black"/>
                </a:solidFill>
                <a:latin typeface="Cambria"/>
                <a:cs typeface="Cambria"/>
              </a:rPr>
              <a:t>Investment</a:t>
            </a:r>
            <a:r>
              <a:rPr lang="tr-TR" altLang="en-US" dirty="0">
                <a:solidFill>
                  <a:prstClr val="black"/>
                </a:solidFill>
                <a:latin typeface="Cambria"/>
                <a:cs typeface="Cambria"/>
              </a:rPr>
              <a:t>)</a:t>
            </a:r>
          </a:p>
        </p:txBody>
      </p:sp>
      <p:sp>
        <p:nvSpPr>
          <p:cNvPr id="30727" name="TextBox 6"/>
          <p:cNvSpPr txBox="1">
            <a:spLocks noChangeArrowheads="1"/>
          </p:cNvSpPr>
          <p:nvPr/>
        </p:nvSpPr>
        <p:spPr bwMode="auto">
          <a:xfrm>
            <a:off x="5903535" y="5132928"/>
            <a:ext cx="3689808"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457200" eaLnBrk="1" fontAlgn="base" hangingPunct="1">
              <a:spcBef>
                <a:spcPct val="0"/>
              </a:spcBef>
              <a:spcAft>
                <a:spcPct val="0"/>
              </a:spcAft>
            </a:pPr>
            <a:r>
              <a:rPr lang="tr-TR" altLang="en-US" dirty="0">
                <a:solidFill>
                  <a:prstClr val="black"/>
                </a:solidFill>
                <a:latin typeface="Cambria"/>
                <a:cs typeface="Cambria"/>
              </a:rPr>
              <a:t>Hükümet Harcamaları)</a:t>
            </a:r>
          </a:p>
          <a:p>
            <a:pPr algn="ctr" defTabSz="457200" eaLnBrk="1" fontAlgn="base" hangingPunct="1">
              <a:spcBef>
                <a:spcPct val="0"/>
              </a:spcBef>
              <a:spcAft>
                <a:spcPct val="0"/>
              </a:spcAft>
            </a:pPr>
            <a:r>
              <a:rPr lang="tr-TR" altLang="en-US" dirty="0">
                <a:solidFill>
                  <a:prstClr val="black"/>
                </a:solidFill>
                <a:latin typeface="Cambria"/>
                <a:cs typeface="Cambria"/>
              </a:rPr>
              <a:t>(</a:t>
            </a:r>
            <a:r>
              <a:rPr lang="tr-TR" altLang="en-US" dirty="0" err="1">
                <a:solidFill>
                  <a:prstClr val="black"/>
                </a:solidFill>
                <a:latin typeface="Cambria"/>
                <a:cs typeface="Cambria"/>
              </a:rPr>
              <a:t>Government</a:t>
            </a:r>
            <a:r>
              <a:rPr lang="tr-TR" altLang="en-US" dirty="0">
                <a:solidFill>
                  <a:prstClr val="black"/>
                </a:solidFill>
                <a:latin typeface="Cambria"/>
                <a:cs typeface="Cambria"/>
              </a:rPr>
              <a:t> </a:t>
            </a:r>
            <a:r>
              <a:rPr lang="tr-TR" altLang="en-US" dirty="0" err="1">
                <a:solidFill>
                  <a:prstClr val="black"/>
                </a:solidFill>
                <a:latin typeface="Cambria"/>
                <a:cs typeface="Cambria"/>
              </a:rPr>
              <a:t>Purchases</a:t>
            </a:r>
            <a:r>
              <a:rPr lang="tr-TR" altLang="en-US" dirty="0">
                <a:solidFill>
                  <a:prstClr val="black"/>
                </a:solidFill>
                <a:latin typeface="Cambria"/>
                <a:cs typeface="Cambria"/>
              </a:rPr>
              <a:t>)</a:t>
            </a:r>
          </a:p>
        </p:txBody>
      </p:sp>
      <p:sp>
        <p:nvSpPr>
          <p:cNvPr id="30728" name="TextBox 7"/>
          <p:cNvSpPr txBox="1">
            <a:spLocks noChangeArrowheads="1"/>
          </p:cNvSpPr>
          <p:nvPr/>
        </p:nvSpPr>
        <p:spPr bwMode="auto">
          <a:xfrm>
            <a:off x="9212242" y="4601163"/>
            <a:ext cx="2136737"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457200" eaLnBrk="1" fontAlgn="base" hangingPunct="1">
              <a:spcBef>
                <a:spcPct val="0"/>
              </a:spcBef>
              <a:spcAft>
                <a:spcPct val="0"/>
              </a:spcAft>
            </a:pPr>
            <a:r>
              <a:rPr lang="tr-TR" altLang="en-US" dirty="0">
                <a:solidFill>
                  <a:prstClr val="black"/>
                </a:solidFill>
                <a:latin typeface="Cambria"/>
                <a:cs typeface="Cambria"/>
              </a:rPr>
              <a:t>Net İhracat</a:t>
            </a:r>
          </a:p>
          <a:p>
            <a:pPr algn="ctr" defTabSz="457200" eaLnBrk="1" fontAlgn="base" hangingPunct="1">
              <a:spcBef>
                <a:spcPct val="0"/>
              </a:spcBef>
              <a:spcAft>
                <a:spcPct val="0"/>
              </a:spcAft>
            </a:pPr>
            <a:r>
              <a:rPr lang="tr-TR" altLang="en-US" dirty="0">
                <a:solidFill>
                  <a:prstClr val="black"/>
                </a:solidFill>
                <a:latin typeface="Cambria"/>
                <a:cs typeface="Cambria"/>
              </a:rPr>
              <a:t>(Net </a:t>
            </a:r>
            <a:r>
              <a:rPr lang="tr-TR" altLang="en-US" dirty="0" err="1">
                <a:solidFill>
                  <a:prstClr val="black"/>
                </a:solidFill>
                <a:latin typeface="Cambria"/>
                <a:cs typeface="Cambria"/>
              </a:rPr>
              <a:t>Exports</a:t>
            </a:r>
            <a:r>
              <a:rPr lang="tr-TR" altLang="en-US" dirty="0">
                <a:solidFill>
                  <a:prstClr val="black"/>
                </a:solidFill>
                <a:latin typeface="Cambria"/>
                <a:cs typeface="Cambria"/>
              </a:rPr>
              <a:t>)</a:t>
            </a:r>
          </a:p>
        </p:txBody>
      </p:sp>
      <p:cxnSp>
        <p:nvCxnSpPr>
          <p:cNvPr id="12" name="Straight Arrow Connector 11"/>
          <p:cNvCxnSpPr/>
          <p:nvPr/>
        </p:nvCxnSpPr>
        <p:spPr>
          <a:xfrm flipH="1" flipV="1">
            <a:off x="5463262" y="3929984"/>
            <a:ext cx="119808" cy="1857156"/>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6493615" y="4013855"/>
            <a:ext cx="1054313" cy="1078349"/>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3196575" y="3999781"/>
            <a:ext cx="1155700" cy="787400"/>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7859430" y="3882056"/>
            <a:ext cx="1485623" cy="970514"/>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5566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barn(inVertical)">
                                      <p:cBhvr>
                                        <p:cTn id="7" dur="500"/>
                                        <p:tgtEl>
                                          <p:spTgt spid="307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725"/>
                                        </p:tgtEl>
                                        <p:attrNameLst>
                                          <p:attrName>style.visibility</p:attrName>
                                        </p:attrNameLst>
                                      </p:cBhvr>
                                      <p:to>
                                        <p:strVal val="visible"/>
                                      </p:to>
                                    </p:set>
                                    <p:animEffect transition="in" filter="barn(inVertical)">
                                      <p:cBhvr>
                                        <p:cTn id="12" dur="500"/>
                                        <p:tgtEl>
                                          <p:spTgt spid="30725"/>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0726"/>
                                        </p:tgtEl>
                                        <p:attrNameLst>
                                          <p:attrName>style.visibility</p:attrName>
                                        </p:attrNameLst>
                                      </p:cBhvr>
                                      <p:to>
                                        <p:strVal val="visible"/>
                                      </p:to>
                                    </p:set>
                                    <p:animEffect transition="in" filter="barn(inVertical)">
                                      <p:cBhvr>
                                        <p:cTn id="23" dur="500"/>
                                        <p:tgtEl>
                                          <p:spTgt spid="3072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0727"/>
                                        </p:tgtEl>
                                        <p:attrNameLst>
                                          <p:attrName>style.visibility</p:attrName>
                                        </p:attrNameLst>
                                      </p:cBhvr>
                                      <p:to>
                                        <p:strVal val="visible"/>
                                      </p:to>
                                    </p:set>
                                    <p:animEffect transition="in" filter="barn(inVertical)">
                                      <p:cBhvr>
                                        <p:cTn id="28" dur="500"/>
                                        <p:tgtEl>
                                          <p:spTgt spid="30727"/>
                                        </p:tgtEl>
                                      </p:cBhvr>
                                    </p:animEffect>
                                  </p:childTnLst>
                                </p:cTn>
                              </p:par>
                              <p:par>
                                <p:cTn id="29" presetID="16" presetClass="entr" presetSubtype="21"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0728"/>
                                        </p:tgtEl>
                                        <p:attrNameLst>
                                          <p:attrName>style.visibility</p:attrName>
                                        </p:attrNameLst>
                                      </p:cBhvr>
                                      <p:to>
                                        <p:strVal val="visible"/>
                                      </p:to>
                                    </p:set>
                                    <p:animEffect transition="in" filter="barn(inVertical)">
                                      <p:cBhvr>
                                        <p:cTn id="36" dur="500"/>
                                        <p:tgtEl>
                                          <p:spTgt spid="30728"/>
                                        </p:tgtEl>
                                      </p:cBhvr>
                                    </p:animEffect>
                                  </p:childTnLst>
                                </p:cTn>
                              </p:par>
                              <p:par>
                                <p:cTn id="37" presetID="16" presetClass="entr" presetSubtype="21"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0725" grpId="0"/>
      <p:bldP spid="30726" grpId="0"/>
      <p:bldP spid="30727" grpId="0"/>
      <p:bldP spid="307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1413673" y="57009"/>
            <a:ext cx="9645188" cy="1527175"/>
          </a:xfrm>
        </p:spPr>
        <p:txBody>
          <a:bodyPr/>
          <a:lstStyle/>
          <a:p>
            <a:pPr algn="ctr"/>
            <a:r>
              <a:rPr lang="tr-TR" altLang="en-US" noProof="0" dirty="0">
                <a:latin typeface="Cambria"/>
                <a:cs typeface="Cambria"/>
              </a:rPr>
              <a:t>2010 GSYH Bileşenleri,</a:t>
            </a:r>
            <a:r>
              <a:rPr lang="tr-TR" altLang="en-US" dirty="0"/>
              <a:t> </a:t>
            </a:r>
            <a:r>
              <a:rPr lang="tr-TR" altLang="en-US" noProof="0" dirty="0">
                <a:latin typeface="Cambria"/>
                <a:cs typeface="Cambria"/>
              </a:rPr>
              <a:t>Milyar Dolar</a:t>
            </a:r>
          </a:p>
        </p:txBody>
      </p:sp>
      <p:graphicFrame>
        <p:nvGraphicFramePr>
          <p:cNvPr id="5" name="Table 4"/>
          <p:cNvGraphicFramePr>
            <a:graphicFrameLocks noGrp="1"/>
          </p:cNvGraphicFramePr>
          <p:nvPr>
            <p:extLst>
              <p:ext uri="{D42A27DB-BD31-4B8C-83A1-F6EECF244321}">
                <p14:modId xmlns:p14="http://schemas.microsoft.com/office/powerpoint/2010/main" val="2692833230"/>
              </p:ext>
            </p:extLst>
          </p:nvPr>
        </p:nvGraphicFramePr>
        <p:xfrm>
          <a:off x="2501900" y="1684339"/>
          <a:ext cx="6629400" cy="4976803"/>
        </p:xfrm>
        <a:graphic>
          <a:graphicData uri="http://schemas.openxmlformats.org/drawingml/2006/table">
            <a:tbl>
              <a:tblPr/>
              <a:tblGrid>
                <a:gridCol w="3557588">
                  <a:extLst>
                    <a:ext uri="{9D8B030D-6E8A-4147-A177-3AD203B41FA5}">
                      <a16:colId xmlns:a16="http://schemas.microsoft.com/office/drawing/2014/main" val="20000"/>
                    </a:ext>
                  </a:extLst>
                </a:gridCol>
                <a:gridCol w="1073150">
                  <a:extLst>
                    <a:ext uri="{9D8B030D-6E8A-4147-A177-3AD203B41FA5}">
                      <a16:colId xmlns:a16="http://schemas.microsoft.com/office/drawing/2014/main" val="20001"/>
                    </a:ext>
                  </a:extLst>
                </a:gridCol>
                <a:gridCol w="1201737">
                  <a:extLst>
                    <a:ext uri="{9D8B030D-6E8A-4147-A177-3AD203B41FA5}">
                      <a16:colId xmlns:a16="http://schemas.microsoft.com/office/drawing/2014/main" val="20002"/>
                    </a:ext>
                  </a:extLst>
                </a:gridCol>
                <a:gridCol w="796925">
                  <a:extLst>
                    <a:ext uri="{9D8B030D-6E8A-4147-A177-3AD203B41FA5}">
                      <a16:colId xmlns:a16="http://schemas.microsoft.com/office/drawing/2014/main" val="20003"/>
                    </a:ext>
                  </a:extLst>
                </a:gridCol>
              </a:tblGrid>
              <a:tr h="26193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noProof="0">
                          <a:ln>
                            <a:noFill/>
                          </a:ln>
                          <a:solidFill>
                            <a:schemeClr val="tx1"/>
                          </a:solidFill>
                          <a:effectLst/>
                          <a:latin typeface="Cambria"/>
                          <a:ea typeface="MS PGothic" charset="0"/>
                          <a:cs typeface="Cambria"/>
                        </a:rPr>
                        <a:t>Tüketim (C)</a:t>
                      </a: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noProof="0">
                          <a:ln>
                            <a:noFill/>
                          </a:ln>
                          <a:solidFill>
                            <a:schemeClr val="tx1"/>
                          </a:solidFill>
                          <a:effectLst/>
                          <a:latin typeface="Cambria"/>
                          <a:ea typeface="MS PGothic" charset="0"/>
                          <a:cs typeface="Cambria"/>
                        </a:rPr>
                        <a:t>$10,245.5</a:t>
                      </a: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noProof="0">
                          <a:ln>
                            <a:noFill/>
                          </a:ln>
                          <a:solidFill>
                            <a:schemeClr val="tx1"/>
                          </a:solidFill>
                          <a:effectLst/>
                          <a:latin typeface="Cambria"/>
                          <a:ea typeface="MS PGothic" charset="0"/>
                          <a:cs typeface="Cambria"/>
                        </a:rPr>
                        <a:t>71%</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61937">
                <a:tc>
                  <a:txBody>
                    <a:bodyPr/>
                    <a:lstStyle/>
                    <a:p>
                      <a:pPr marL="0" marR="0" lvl="0" indent="142875" algn="l" defTabSz="4572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noProof="0">
                          <a:ln>
                            <a:noFill/>
                          </a:ln>
                          <a:solidFill>
                            <a:schemeClr val="tx1"/>
                          </a:solidFill>
                          <a:effectLst/>
                          <a:latin typeface="Cambria"/>
                          <a:ea typeface="MS PGothic" charset="0"/>
                          <a:cs typeface="Cambria"/>
                        </a:rPr>
                        <a:t>Dayanıklı Mallar</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noProof="0">
                          <a:ln>
                            <a:noFill/>
                          </a:ln>
                          <a:solidFill>
                            <a:schemeClr val="tx1"/>
                          </a:solidFill>
                          <a:effectLst/>
                          <a:latin typeface="Cambria"/>
                          <a:ea typeface="MS PGothic" charset="0"/>
                          <a:cs typeface="Cambria"/>
                        </a:rPr>
                        <a:t>$1,085.5</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61937">
                <a:tc>
                  <a:txBody>
                    <a:bodyPr/>
                    <a:lstStyle/>
                    <a:p>
                      <a:pPr marL="0" marR="0" lvl="0" indent="142875" algn="l" defTabSz="4572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noProof="0">
                          <a:ln>
                            <a:noFill/>
                          </a:ln>
                          <a:solidFill>
                            <a:schemeClr val="tx1"/>
                          </a:solidFill>
                          <a:effectLst/>
                          <a:latin typeface="Cambria"/>
                          <a:ea typeface="MS PGothic" charset="0"/>
                          <a:cs typeface="Cambria"/>
                        </a:rPr>
                        <a:t>Dayanıksız Mallar</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noProof="0">
                          <a:ln>
                            <a:noFill/>
                          </a:ln>
                          <a:solidFill>
                            <a:schemeClr val="tx1"/>
                          </a:solidFill>
                          <a:effectLst/>
                          <a:latin typeface="Cambria"/>
                          <a:ea typeface="MS PGothic" charset="0"/>
                          <a:cs typeface="Cambria"/>
                        </a:rPr>
                        <a:t>2,301.5</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261937">
                <a:tc>
                  <a:txBody>
                    <a:bodyPr/>
                    <a:lstStyle/>
                    <a:p>
                      <a:pPr marL="0" marR="0" lvl="0" indent="142875" algn="l" defTabSz="4572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noProof="0">
                          <a:ln>
                            <a:noFill/>
                          </a:ln>
                          <a:solidFill>
                            <a:schemeClr val="tx1"/>
                          </a:solidFill>
                          <a:effectLst/>
                          <a:latin typeface="Cambria"/>
                          <a:ea typeface="MS PGothic" charset="0"/>
                          <a:cs typeface="Cambria"/>
                        </a:rPr>
                        <a:t>Hizmetler</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noProof="0">
                          <a:ln>
                            <a:noFill/>
                          </a:ln>
                          <a:solidFill>
                            <a:schemeClr val="tx1"/>
                          </a:solidFill>
                          <a:effectLst/>
                          <a:latin typeface="Cambria"/>
                          <a:ea typeface="MS PGothic" charset="0"/>
                          <a:cs typeface="Cambria"/>
                        </a:rPr>
                        <a:t>6,858.5</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261937">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26193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noProof="0">
                          <a:ln>
                            <a:noFill/>
                          </a:ln>
                          <a:solidFill>
                            <a:schemeClr val="tx1"/>
                          </a:solidFill>
                          <a:effectLst/>
                          <a:latin typeface="Cambria"/>
                          <a:ea typeface="MS PGothic" charset="0"/>
                          <a:cs typeface="Cambria"/>
                        </a:rPr>
                        <a:t>Yatırım (I)</a:t>
                      </a: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noProof="0">
                          <a:ln>
                            <a:noFill/>
                          </a:ln>
                          <a:solidFill>
                            <a:schemeClr val="tx1"/>
                          </a:solidFill>
                          <a:effectLst/>
                          <a:latin typeface="Cambria"/>
                          <a:ea typeface="MS PGothic" charset="0"/>
                          <a:cs typeface="Cambria"/>
                        </a:rPr>
                        <a:t>1,795.1</a:t>
                      </a: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noProof="0">
                          <a:ln>
                            <a:noFill/>
                          </a:ln>
                          <a:solidFill>
                            <a:schemeClr val="tx1"/>
                          </a:solidFill>
                          <a:effectLst/>
                          <a:latin typeface="Cambria"/>
                          <a:ea typeface="MS PGothic" charset="0"/>
                          <a:cs typeface="Cambria"/>
                        </a:rPr>
                        <a:t>12%</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261937">
                <a:tc>
                  <a:txBody>
                    <a:bodyPr/>
                    <a:lstStyle/>
                    <a:p>
                      <a:pPr marL="0" marR="0" lvl="0" indent="142875" algn="l" defTabSz="4572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noProof="0">
                          <a:ln>
                            <a:noFill/>
                          </a:ln>
                          <a:solidFill>
                            <a:schemeClr val="tx1"/>
                          </a:solidFill>
                          <a:effectLst/>
                          <a:latin typeface="Cambria"/>
                          <a:ea typeface="MS PGothic" charset="0"/>
                          <a:cs typeface="Cambria"/>
                        </a:rPr>
                        <a:t>İş-Yeri Sabit Yatırım</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noProof="0">
                          <a:ln>
                            <a:noFill/>
                          </a:ln>
                          <a:solidFill>
                            <a:schemeClr val="tx1"/>
                          </a:solidFill>
                          <a:effectLst/>
                          <a:latin typeface="Cambria"/>
                          <a:ea typeface="MS PGothic" charset="0"/>
                          <a:cs typeface="Cambria"/>
                        </a:rPr>
                        <a:t>1,728.2</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261937">
                <a:tc>
                  <a:txBody>
                    <a:bodyPr/>
                    <a:lstStyle/>
                    <a:p>
                      <a:pPr marL="0" marR="0" lvl="0" indent="142875" algn="l" defTabSz="4572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noProof="0">
                          <a:ln>
                            <a:noFill/>
                          </a:ln>
                          <a:solidFill>
                            <a:schemeClr val="tx1"/>
                          </a:solidFill>
                          <a:effectLst/>
                          <a:latin typeface="Cambria"/>
                          <a:ea typeface="MS PGothic" charset="0"/>
                          <a:cs typeface="Cambria"/>
                        </a:rPr>
                        <a:t>Ev İnşası</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noProof="0">
                          <a:ln>
                            <a:noFill/>
                          </a:ln>
                          <a:solidFill>
                            <a:schemeClr val="tx1"/>
                          </a:solidFill>
                          <a:effectLst/>
                          <a:latin typeface="Cambria"/>
                          <a:ea typeface="MS PGothic" charset="0"/>
                          <a:cs typeface="Cambria"/>
                        </a:rPr>
                        <a:t>338.1</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261937">
                <a:tc>
                  <a:txBody>
                    <a:bodyPr/>
                    <a:lstStyle/>
                    <a:p>
                      <a:pPr marL="0" marR="0" lvl="0" indent="142875" algn="l" defTabSz="4572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noProof="0">
                          <a:ln>
                            <a:noFill/>
                          </a:ln>
                          <a:solidFill>
                            <a:schemeClr val="tx1"/>
                          </a:solidFill>
                          <a:effectLst/>
                          <a:latin typeface="Cambria"/>
                          <a:ea typeface="MS PGothic" charset="0"/>
                          <a:cs typeface="Cambria"/>
                        </a:rPr>
                        <a:t>İş-Yeri Envanterindeki Değişim</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noProof="0">
                          <a:ln>
                            <a:noFill/>
                          </a:ln>
                          <a:solidFill>
                            <a:schemeClr val="tx1"/>
                          </a:solidFill>
                          <a:effectLst/>
                          <a:latin typeface="Cambria"/>
                          <a:ea typeface="MS PGothic" charset="0"/>
                          <a:cs typeface="Cambria"/>
                        </a:rPr>
                        <a:t>66.9</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261937">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26193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noProof="0">
                          <a:ln>
                            <a:noFill/>
                          </a:ln>
                          <a:solidFill>
                            <a:schemeClr val="tx1"/>
                          </a:solidFill>
                          <a:effectLst/>
                          <a:latin typeface="Cambria"/>
                          <a:ea typeface="MS PGothic" charset="0"/>
                          <a:cs typeface="Cambria"/>
                        </a:rPr>
                        <a:t>Hükümet Harcamaları </a:t>
                      </a:r>
                      <a:r>
                        <a:rPr kumimoji="0" lang="tr-TR" sz="1600" b="1" i="0" u="none" strike="noStrike" cap="none" normalizeH="0" baseline="0" noProof="0" dirty="0">
                          <a:ln>
                            <a:noFill/>
                          </a:ln>
                          <a:solidFill>
                            <a:schemeClr val="tx1"/>
                          </a:solidFill>
                          <a:effectLst/>
                          <a:latin typeface="Cambria"/>
                          <a:ea typeface="MS PGothic" charset="0"/>
                          <a:cs typeface="Cambria"/>
                        </a:rPr>
                        <a:t>(G)</a:t>
                      </a:r>
                      <a:endParaRPr kumimoji="0" lang="tr-TR" sz="1600" b="0" i="0" u="none" strike="noStrike" cap="none" normalizeH="0" baseline="0" noProof="0" dirty="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noProof="0">
                          <a:ln>
                            <a:noFill/>
                          </a:ln>
                          <a:solidFill>
                            <a:schemeClr val="tx1"/>
                          </a:solidFill>
                          <a:effectLst/>
                          <a:latin typeface="Cambria"/>
                          <a:ea typeface="MS PGothic" charset="0"/>
                          <a:cs typeface="Cambria"/>
                        </a:rPr>
                        <a:t>3,002.8</a:t>
                      </a: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noProof="0">
                          <a:ln>
                            <a:noFill/>
                          </a:ln>
                          <a:solidFill>
                            <a:schemeClr val="tx1"/>
                          </a:solidFill>
                          <a:effectLst/>
                          <a:latin typeface="Cambria"/>
                          <a:ea typeface="MS PGothic" charset="0"/>
                          <a:cs typeface="Cambria"/>
                        </a:rPr>
                        <a:t>21%</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r h="261937">
                <a:tc>
                  <a:txBody>
                    <a:bodyPr/>
                    <a:lstStyle/>
                    <a:p>
                      <a:pPr marL="0" marR="0" lvl="0" indent="142875" algn="l" defTabSz="4572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noProof="0">
                          <a:ln>
                            <a:noFill/>
                          </a:ln>
                          <a:solidFill>
                            <a:schemeClr val="tx1"/>
                          </a:solidFill>
                          <a:effectLst/>
                          <a:latin typeface="Cambria"/>
                          <a:ea typeface="MS PGothic" charset="0"/>
                          <a:cs typeface="Cambria"/>
                        </a:rPr>
                        <a:t>Merkezi Hükümet</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noProof="0">
                          <a:ln>
                            <a:noFill/>
                          </a:ln>
                          <a:solidFill>
                            <a:schemeClr val="tx1"/>
                          </a:solidFill>
                          <a:effectLst/>
                          <a:latin typeface="Cambria"/>
                          <a:ea typeface="MS PGothic" charset="0"/>
                          <a:cs typeface="Cambria"/>
                        </a:rPr>
                        <a:t>1,222.8</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261937">
                <a:tc>
                  <a:txBody>
                    <a:bodyPr/>
                    <a:lstStyle/>
                    <a:p>
                      <a:pPr marL="0" marR="0" lvl="0" indent="142875" algn="l" defTabSz="4572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noProof="0">
                          <a:ln>
                            <a:noFill/>
                          </a:ln>
                          <a:solidFill>
                            <a:schemeClr val="tx1"/>
                          </a:solidFill>
                          <a:effectLst/>
                          <a:latin typeface="Cambria"/>
                          <a:ea typeface="MS PGothic" charset="0"/>
                          <a:cs typeface="Cambria"/>
                        </a:rPr>
                        <a:t>İl ve Yerel</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noProof="0">
                          <a:ln>
                            <a:noFill/>
                          </a:ln>
                          <a:solidFill>
                            <a:schemeClr val="tx1"/>
                          </a:solidFill>
                          <a:effectLst/>
                          <a:latin typeface="Cambria"/>
                          <a:ea typeface="MS PGothic" charset="0"/>
                          <a:cs typeface="Cambria"/>
                        </a:rPr>
                        <a:t>1,780.0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r h="261937">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3"/>
                  </a:ext>
                </a:extLst>
              </a:tr>
              <a:tr h="26193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noProof="0">
                          <a:ln>
                            <a:noFill/>
                          </a:ln>
                          <a:solidFill>
                            <a:schemeClr val="tx1"/>
                          </a:solidFill>
                          <a:effectLst/>
                          <a:latin typeface="Cambria"/>
                          <a:ea typeface="MS PGothic" charset="0"/>
                          <a:cs typeface="Cambria"/>
                        </a:rPr>
                        <a:t>Net İhracat (NX)</a:t>
                      </a: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noProof="0">
                          <a:ln>
                            <a:noFill/>
                          </a:ln>
                          <a:solidFill>
                            <a:schemeClr val="tx1"/>
                          </a:solidFill>
                          <a:effectLst/>
                          <a:latin typeface="Cambria"/>
                          <a:ea typeface="MS PGothic" charset="0"/>
                          <a:cs typeface="Cambria"/>
                        </a:rPr>
                        <a:t>-516.9</a:t>
                      </a: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noProof="0">
                          <a:ln>
                            <a:noFill/>
                          </a:ln>
                          <a:solidFill>
                            <a:schemeClr val="tx1"/>
                          </a:solidFill>
                          <a:effectLst/>
                          <a:latin typeface="Cambria"/>
                          <a:ea typeface="MS PGothic" charset="0"/>
                          <a:cs typeface="Cambria"/>
                        </a:rPr>
                        <a:t>-4%</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4"/>
                  </a:ext>
                </a:extLst>
              </a:tr>
              <a:tr h="261937">
                <a:tc>
                  <a:txBody>
                    <a:bodyPr/>
                    <a:lstStyle/>
                    <a:p>
                      <a:pPr marL="0" marR="0" lvl="0" indent="142875" algn="l" defTabSz="4572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noProof="0">
                          <a:ln>
                            <a:noFill/>
                          </a:ln>
                          <a:solidFill>
                            <a:schemeClr val="tx1"/>
                          </a:solidFill>
                          <a:effectLst/>
                          <a:latin typeface="Cambria"/>
                          <a:ea typeface="MS PGothic" charset="0"/>
                          <a:cs typeface="Cambria"/>
                        </a:rPr>
                        <a:t>İhracat</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noProof="0">
                          <a:ln>
                            <a:noFill/>
                          </a:ln>
                          <a:solidFill>
                            <a:schemeClr val="tx1"/>
                          </a:solidFill>
                          <a:effectLst/>
                          <a:latin typeface="Cambria"/>
                          <a:ea typeface="MS PGothic" charset="0"/>
                          <a:cs typeface="Cambria"/>
                        </a:rPr>
                        <a:t>1,839.8</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5"/>
                  </a:ext>
                </a:extLst>
              </a:tr>
              <a:tr h="261937">
                <a:tc>
                  <a:txBody>
                    <a:bodyPr/>
                    <a:lstStyle/>
                    <a:p>
                      <a:pPr marL="0" marR="0" lvl="0" indent="142875" algn="l" defTabSz="4572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noProof="0">
                          <a:ln>
                            <a:noFill/>
                          </a:ln>
                          <a:solidFill>
                            <a:schemeClr val="tx1"/>
                          </a:solidFill>
                          <a:effectLst/>
                          <a:latin typeface="Cambria"/>
                          <a:ea typeface="MS PGothic" charset="0"/>
                          <a:cs typeface="Cambria"/>
                        </a:rPr>
                        <a:t>İthalat</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noProof="0">
                          <a:ln>
                            <a:noFill/>
                          </a:ln>
                          <a:solidFill>
                            <a:schemeClr val="tx1"/>
                          </a:solidFill>
                          <a:effectLst/>
                          <a:latin typeface="Cambria"/>
                          <a:ea typeface="MS PGothic" charset="0"/>
                          <a:cs typeface="Cambria"/>
                        </a:rPr>
                        <a:t>2,356.7</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6"/>
                  </a:ext>
                </a:extLst>
              </a:tr>
              <a:tr h="261937">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7"/>
                  </a:ext>
                </a:extLst>
              </a:tr>
              <a:tr h="26193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noProof="0">
                          <a:ln>
                            <a:noFill/>
                          </a:ln>
                          <a:solidFill>
                            <a:schemeClr val="tx1"/>
                          </a:solidFill>
                          <a:effectLst/>
                          <a:latin typeface="Cambria"/>
                          <a:ea typeface="MS PGothic" charset="0"/>
                          <a:cs typeface="Cambria"/>
                        </a:rPr>
                        <a:t>Toplam GSYH</a:t>
                      </a: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noProof="0">
                          <a:ln>
                            <a:noFill/>
                          </a:ln>
                          <a:solidFill>
                            <a:schemeClr val="tx1"/>
                          </a:solidFill>
                          <a:effectLst/>
                          <a:latin typeface="Cambria"/>
                          <a:ea typeface="MS PGothic" charset="0"/>
                          <a:cs typeface="Cambria"/>
                        </a:rPr>
                        <a:t>$14,526.5</a:t>
                      </a:r>
                      <a:endParaRPr kumimoji="0" lang="tr-TR" sz="1600" b="0" i="0" u="none" strike="noStrike" cap="none" normalizeH="0" baseline="0" noProof="0">
                        <a:ln>
                          <a:noFill/>
                        </a:ln>
                        <a:solidFill>
                          <a:schemeClr val="tx1"/>
                        </a:solidFill>
                        <a:effectLst/>
                        <a:latin typeface="Cambria"/>
                        <a:ea typeface="MS PGothic" charset="0"/>
                        <a:cs typeface="Cambria"/>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noProof="0" dirty="0">
                          <a:ln>
                            <a:noFill/>
                          </a:ln>
                          <a:solidFill>
                            <a:schemeClr val="tx1"/>
                          </a:solidFill>
                          <a:effectLst/>
                          <a:latin typeface="Cambria"/>
                          <a:ea typeface="MS PGothic" charset="0"/>
                          <a:cs typeface="Cambria"/>
                        </a:rPr>
                        <a:t>100%</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525138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1981200" y="1"/>
            <a:ext cx="8229600" cy="1527175"/>
          </a:xfrm>
        </p:spPr>
        <p:txBody>
          <a:bodyPr/>
          <a:lstStyle/>
          <a:p>
            <a:r>
              <a:rPr lang="tr-TR" altLang="en-US" noProof="0" dirty="0">
                <a:latin typeface="Cambria"/>
                <a:cs typeface="Cambria"/>
              </a:rPr>
              <a:t>Tüketim</a:t>
            </a:r>
          </a:p>
        </p:txBody>
      </p:sp>
      <p:sp>
        <p:nvSpPr>
          <p:cNvPr id="32771" name="Content Placeholder 2"/>
          <p:cNvSpPr>
            <a:spLocks noGrp="1"/>
          </p:cNvSpPr>
          <p:nvPr>
            <p:ph idx="1"/>
          </p:nvPr>
        </p:nvSpPr>
        <p:spPr>
          <a:xfrm>
            <a:off x="1981200" y="1712913"/>
            <a:ext cx="8229600" cy="4895850"/>
          </a:xfrm>
        </p:spPr>
        <p:txBody>
          <a:bodyPr/>
          <a:lstStyle/>
          <a:p>
            <a:pPr eaLnBrk="1" hangingPunct="1"/>
            <a:r>
              <a:rPr lang="tr-TR" altLang="en-US" sz="2800" noProof="0" dirty="0"/>
              <a:t>Tüketim (</a:t>
            </a:r>
            <a:r>
              <a:rPr lang="tr-TR" altLang="en-US" sz="2800" noProof="0" dirty="0" err="1"/>
              <a:t>Consumption</a:t>
            </a:r>
            <a:r>
              <a:rPr lang="tr-TR" altLang="en-US" sz="2800" noProof="0" dirty="0"/>
              <a:t>: C)</a:t>
            </a:r>
          </a:p>
          <a:p>
            <a:pPr lvl="1" eaLnBrk="1" hangingPunct="1"/>
            <a:r>
              <a:rPr lang="tr-TR" altLang="en-US" sz="2400" noProof="0" dirty="0"/>
              <a:t>Hane halkları tarafından tüketilen nihai mal ve hizmetlerdir, yeni ev hariç. Genellikle, tüketim GSYH'nin en büyük bileşenidir.</a:t>
            </a:r>
          </a:p>
          <a:p>
            <a:pPr eaLnBrk="1" hangingPunct="1"/>
            <a:r>
              <a:rPr lang="tr-TR" altLang="en-US" sz="2800" noProof="0" dirty="0"/>
              <a:t>Dayanıklı Mallar</a:t>
            </a:r>
          </a:p>
          <a:p>
            <a:pPr lvl="1" eaLnBrk="1" hangingPunct="1"/>
            <a:r>
              <a:rPr lang="tr-TR" altLang="en-US" sz="2400" noProof="0" dirty="0"/>
              <a:t>Uzun dönem için tüketilen ürünler</a:t>
            </a:r>
          </a:p>
          <a:p>
            <a:pPr lvl="1" eaLnBrk="1" hangingPunct="1"/>
            <a:r>
              <a:rPr lang="tr-TR" altLang="en-US" sz="2400" noProof="0" dirty="0"/>
              <a:t>Araba, beyaz eşya</a:t>
            </a:r>
          </a:p>
          <a:p>
            <a:pPr lvl="1" eaLnBrk="1" hangingPunct="1"/>
            <a:r>
              <a:rPr lang="tr-TR" altLang="en-US" sz="2400" noProof="0" dirty="0"/>
              <a:t>Döngüsel dalgalanmalara tabidirler</a:t>
            </a:r>
          </a:p>
          <a:p>
            <a:pPr eaLnBrk="1" hangingPunct="1"/>
            <a:r>
              <a:rPr lang="tr-TR" altLang="en-US" sz="2800" noProof="0" dirty="0"/>
              <a:t>Dayanıksız Mallar</a:t>
            </a:r>
          </a:p>
          <a:p>
            <a:pPr lvl="1" eaLnBrk="1" hangingPunct="1"/>
            <a:r>
              <a:rPr lang="tr-TR" altLang="en-US" sz="2400" dirty="0"/>
              <a:t>Kısa süre içerisinde tüketilen ve bozulabilen mallar.</a:t>
            </a:r>
            <a:endParaRPr lang="tr-TR" altLang="en-US" sz="2400" noProof="0" dirty="0"/>
          </a:p>
        </p:txBody>
      </p:sp>
      <p:pic>
        <p:nvPicPr>
          <p:cNvPr id="32772" name="Picture 5" descr="I:\DirkTextbookN\Jpegs(All)\Macro Ch19-33\ch06\09_PRINECOMA_CH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2912" y="3049588"/>
            <a:ext cx="1755775" cy="275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3" name="Picture 6" descr="I:\DirkTextbookN\Jpegs(All)\Macro Ch19-33\ch06\05_PRINECOMA_CH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3126" y="177800"/>
            <a:ext cx="2022475" cy="125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27613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barn(inVertical)">
                                      <p:cBhvr>
                                        <p:cTn id="7" dur="500"/>
                                        <p:tgtEl>
                                          <p:spTgt spid="327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2771">
                                            <p:txEl>
                                              <p:pRg st="2" end="2"/>
                                            </p:txEl>
                                          </p:spTgt>
                                        </p:tgtEl>
                                        <p:attrNameLst>
                                          <p:attrName>style.visibility</p:attrName>
                                        </p:attrNameLst>
                                      </p:cBhvr>
                                      <p:to>
                                        <p:strVal val="visible"/>
                                      </p:to>
                                    </p:set>
                                    <p:animEffect transition="in" filter="barn(inVertical)">
                                      <p:cBhvr>
                                        <p:cTn id="12" dur="500"/>
                                        <p:tgtEl>
                                          <p:spTgt spid="32771">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2771">
                                            <p:txEl>
                                              <p:pRg st="6" end="6"/>
                                            </p:txEl>
                                          </p:spTgt>
                                        </p:tgtEl>
                                        <p:attrNameLst>
                                          <p:attrName>style.visibility</p:attrName>
                                        </p:attrNameLst>
                                      </p:cBhvr>
                                      <p:to>
                                        <p:strVal val="visible"/>
                                      </p:to>
                                    </p:set>
                                    <p:animEffect transition="in" filter="barn(inVertical)">
                                      <p:cBhvr>
                                        <p:cTn id="15" dur="500"/>
                                        <p:tgtEl>
                                          <p:spTgt spid="32771">
                                            <p:txEl>
                                              <p:pRg st="6" end="6"/>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2771">
                                            <p:txEl>
                                              <p:pRg st="7" end="7"/>
                                            </p:txEl>
                                          </p:spTgt>
                                        </p:tgtEl>
                                        <p:attrNameLst>
                                          <p:attrName>style.visibility</p:attrName>
                                        </p:attrNameLst>
                                      </p:cBhvr>
                                      <p:to>
                                        <p:strVal val="visible"/>
                                      </p:to>
                                    </p:set>
                                    <p:animEffect transition="in" filter="barn(inVertical)">
                                      <p:cBhvr>
                                        <p:cTn id="18" dur="500"/>
                                        <p:tgtEl>
                                          <p:spTgt spid="32771">
                                            <p:txEl>
                                              <p:pRg st="7" end="7"/>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32771">
                                            <p:txEl>
                                              <p:pRg st="3" end="3"/>
                                            </p:txEl>
                                          </p:spTgt>
                                        </p:tgtEl>
                                        <p:attrNameLst>
                                          <p:attrName>style.visibility</p:attrName>
                                        </p:attrNameLst>
                                      </p:cBhvr>
                                      <p:to>
                                        <p:strVal val="visible"/>
                                      </p:to>
                                    </p:set>
                                    <p:animEffect transition="in" filter="barn(inVertical)">
                                      <p:cBhvr>
                                        <p:cTn id="23" dur="500"/>
                                        <p:tgtEl>
                                          <p:spTgt spid="32771">
                                            <p:txEl>
                                              <p:pRg st="3" end="3"/>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2771">
                                            <p:txEl>
                                              <p:pRg st="4" end="4"/>
                                            </p:txEl>
                                          </p:spTgt>
                                        </p:tgtEl>
                                        <p:attrNameLst>
                                          <p:attrName>style.visibility</p:attrName>
                                        </p:attrNameLst>
                                      </p:cBhvr>
                                      <p:to>
                                        <p:strVal val="visible"/>
                                      </p:to>
                                    </p:set>
                                    <p:animEffect transition="in" filter="barn(inVertical)">
                                      <p:cBhvr>
                                        <p:cTn id="26" dur="500"/>
                                        <p:tgtEl>
                                          <p:spTgt spid="32771">
                                            <p:txEl>
                                              <p:pRg st="4" end="4"/>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2771">
                                            <p:txEl>
                                              <p:pRg st="5" end="5"/>
                                            </p:txEl>
                                          </p:spTgt>
                                        </p:tgtEl>
                                        <p:attrNameLst>
                                          <p:attrName>style.visibility</p:attrName>
                                        </p:attrNameLst>
                                      </p:cBhvr>
                                      <p:to>
                                        <p:strVal val="visible"/>
                                      </p:to>
                                    </p:set>
                                    <p:animEffect transition="in" filter="barn(inVertical)">
                                      <p:cBhvr>
                                        <p:cTn id="29" dur="500"/>
                                        <p:tgtEl>
                                          <p:spTgt spid="32771">
                                            <p:txEl>
                                              <p:pRg st="5" end="5"/>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2772"/>
                                        </p:tgtEl>
                                        <p:attrNameLst>
                                          <p:attrName>style.visibility</p:attrName>
                                        </p:attrNameLst>
                                      </p:cBhvr>
                                      <p:to>
                                        <p:strVal val="visible"/>
                                      </p:to>
                                    </p:set>
                                    <p:animEffect transition="in" filter="barn(inVertical)">
                                      <p:cBhvr>
                                        <p:cTn id="32" dur="500"/>
                                        <p:tgtEl>
                                          <p:spTgt spid="32772"/>
                                        </p:tgtEl>
                                      </p:cBhvr>
                                    </p:animEffect>
                                  </p:childTnLst>
                                </p:cTn>
                              </p:par>
                              <p:par>
                                <p:cTn id="33" presetID="16" presetClass="entr" presetSubtype="21" fill="hold" nodeType="withEffect">
                                  <p:stCondLst>
                                    <p:cond delay="0"/>
                                  </p:stCondLst>
                                  <p:childTnLst>
                                    <p:set>
                                      <p:cBhvr>
                                        <p:cTn id="34" dur="1" fill="hold">
                                          <p:stCondLst>
                                            <p:cond delay="0"/>
                                          </p:stCondLst>
                                        </p:cTn>
                                        <p:tgtEl>
                                          <p:spTgt spid="32773"/>
                                        </p:tgtEl>
                                        <p:attrNameLst>
                                          <p:attrName>style.visibility</p:attrName>
                                        </p:attrNameLst>
                                      </p:cBhvr>
                                      <p:to>
                                        <p:strVal val="visible"/>
                                      </p:to>
                                    </p:set>
                                    <p:animEffect transition="in" filter="barn(inVertical)">
                                      <p:cBhvr>
                                        <p:cTn id="35"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1981200" y="1"/>
            <a:ext cx="8229600" cy="1527175"/>
          </a:xfrm>
        </p:spPr>
        <p:txBody>
          <a:bodyPr/>
          <a:lstStyle/>
          <a:p>
            <a:r>
              <a:rPr lang="tr-TR" altLang="en-US" noProof="0" dirty="0">
                <a:latin typeface="Cambria"/>
                <a:cs typeface="Cambria"/>
              </a:rPr>
              <a:t>Yatırım</a:t>
            </a:r>
          </a:p>
        </p:txBody>
      </p:sp>
      <p:sp>
        <p:nvSpPr>
          <p:cNvPr id="33795" name="Content Placeholder 2"/>
          <p:cNvSpPr>
            <a:spLocks noGrp="1"/>
          </p:cNvSpPr>
          <p:nvPr>
            <p:ph idx="1"/>
          </p:nvPr>
        </p:nvSpPr>
        <p:spPr>
          <a:xfrm>
            <a:off x="1981200" y="1712913"/>
            <a:ext cx="8229600" cy="4895850"/>
          </a:xfrm>
        </p:spPr>
        <p:txBody>
          <a:bodyPr/>
          <a:lstStyle/>
          <a:p>
            <a:pPr eaLnBrk="1" hangingPunct="1"/>
            <a:r>
              <a:rPr lang="tr-TR" altLang="en-US" sz="2800" noProof="0" dirty="0"/>
              <a:t>Yatırım (</a:t>
            </a:r>
            <a:r>
              <a:rPr lang="tr-TR" altLang="en-US" sz="2800" noProof="0" dirty="0" err="1"/>
              <a:t>Investment</a:t>
            </a:r>
            <a:r>
              <a:rPr lang="tr-TR" altLang="en-US" sz="2800" noProof="0" dirty="0"/>
              <a:t>: I)</a:t>
            </a:r>
          </a:p>
          <a:p>
            <a:pPr lvl="1" eaLnBrk="1" hangingPunct="1"/>
            <a:r>
              <a:rPr lang="tr-TR" altLang="en-US" sz="2400" noProof="0" dirty="0"/>
              <a:t>Gelecekteki ürünleri üretmek için kullanılan araç-gereç, fabrika ve teçhizatlar için yapılan özel harcamadır.</a:t>
            </a:r>
          </a:p>
          <a:p>
            <a:pPr lvl="1" eaLnBrk="1" hangingPunct="1"/>
            <a:r>
              <a:rPr lang="tr-TR" altLang="en-US" sz="2400" noProof="0" dirty="0"/>
              <a:t>Ayrıca firmalar tarafından envanter artışı için yapılan satın alımlar da buna dahildir.</a:t>
            </a:r>
          </a:p>
          <a:p>
            <a:pPr lvl="2" eaLnBrk="1" hangingPunct="1"/>
            <a:r>
              <a:rPr lang="tr-TR" altLang="en-US" sz="2000" noProof="0" dirty="0">
                <a:latin typeface="Cambria"/>
                <a:ea typeface="Cambria"/>
                <a:cs typeface="Cambria"/>
              </a:rPr>
              <a:t>Envanter, firmaların gelecekte üreteceği mallar için kullandıkları stok malları ifade eder. Daha fazla üretmek için envanterdeki bir artış gelecek için yapılan bir yatırım olarak değerlendirilir.</a:t>
            </a:r>
          </a:p>
          <a:p>
            <a:pPr lvl="1" eaLnBrk="1" hangingPunct="1"/>
            <a:r>
              <a:rPr lang="tr-TR" altLang="en-US" sz="2400" noProof="0" dirty="0"/>
              <a:t>Tüketiciler tarafından yapılan yeni ev alımı yatırım olarak değerlendirilir.</a:t>
            </a:r>
          </a:p>
          <a:p>
            <a:pPr lvl="1" eaLnBrk="1" hangingPunct="1"/>
            <a:r>
              <a:rPr lang="tr-TR" altLang="en-US" sz="2400" noProof="0" dirty="0"/>
              <a:t>Hisse senetleri ve bonoya yapılan yatırım, bizim ifade etmeye çalıştığımız </a:t>
            </a:r>
            <a:r>
              <a:rPr lang="tr-TR" altLang="ja-JP" sz="2400" noProof="0" dirty="0"/>
              <a:t>"yatırım" DEĞİLDİR.</a:t>
            </a:r>
            <a:endParaRPr lang="tr-TR" altLang="en-US" sz="2800" noProof="0" dirty="0"/>
          </a:p>
        </p:txBody>
      </p:sp>
    </p:spTree>
    <p:extLst>
      <p:ext uri="{BB962C8B-B14F-4D97-AF65-F5344CB8AC3E}">
        <p14:creationId xmlns:p14="http://schemas.microsoft.com/office/powerpoint/2010/main" val="2877132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Effect transition="in" filter="barn(inVertical)">
                                      <p:cBhvr>
                                        <p:cTn id="7" dur="500"/>
                                        <p:tgtEl>
                                          <p:spTgt spid="33795">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3795">
                                            <p:txEl>
                                              <p:pRg st="2" end="2"/>
                                            </p:txEl>
                                          </p:spTgt>
                                        </p:tgtEl>
                                        <p:attrNameLst>
                                          <p:attrName>style.visibility</p:attrName>
                                        </p:attrNameLst>
                                      </p:cBhvr>
                                      <p:to>
                                        <p:strVal val="visible"/>
                                      </p:to>
                                    </p:set>
                                    <p:animEffect transition="in" filter="barn(inVertical)">
                                      <p:cBhvr>
                                        <p:cTn id="10" dur="500"/>
                                        <p:tgtEl>
                                          <p:spTgt spid="33795">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3795">
                                            <p:txEl>
                                              <p:pRg st="3" end="3"/>
                                            </p:txEl>
                                          </p:spTgt>
                                        </p:tgtEl>
                                        <p:attrNameLst>
                                          <p:attrName>style.visibility</p:attrName>
                                        </p:attrNameLst>
                                      </p:cBhvr>
                                      <p:to>
                                        <p:strVal val="visible"/>
                                      </p:to>
                                    </p:set>
                                    <p:animEffect transition="in" filter="barn(inVertical)">
                                      <p:cBhvr>
                                        <p:cTn id="13" dur="500"/>
                                        <p:tgtEl>
                                          <p:spTgt spid="33795">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33795">
                                            <p:txEl>
                                              <p:pRg st="4" end="4"/>
                                            </p:txEl>
                                          </p:spTgt>
                                        </p:tgtEl>
                                        <p:attrNameLst>
                                          <p:attrName>style.visibility</p:attrName>
                                        </p:attrNameLst>
                                      </p:cBhvr>
                                      <p:to>
                                        <p:strVal val="visible"/>
                                      </p:to>
                                    </p:set>
                                    <p:animEffect transition="in" filter="barn(inVertical)">
                                      <p:cBhvr>
                                        <p:cTn id="18" dur="500"/>
                                        <p:tgtEl>
                                          <p:spTgt spid="33795">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3795">
                                            <p:txEl>
                                              <p:pRg st="5" end="5"/>
                                            </p:txEl>
                                          </p:spTgt>
                                        </p:tgtEl>
                                        <p:attrNameLst>
                                          <p:attrName>style.visibility</p:attrName>
                                        </p:attrNameLst>
                                      </p:cBhvr>
                                      <p:to>
                                        <p:strVal val="visible"/>
                                      </p:to>
                                    </p:set>
                                    <p:animEffect transition="in" filter="barn(inVertical)">
                                      <p:cBhvr>
                                        <p:cTn id="21" dur="500"/>
                                        <p:tgtEl>
                                          <p:spTgt spid="337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532983" y="2510376"/>
            <a:ext cx="9148385" cy="152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b="1">
                <a:solidFill>
                  <a:schemeClr val="tx1"/>
                </a:solidFill>
                <a:latin typeface="+mj-lt"/>
                <a:ea typeface="+mj-ea"/>
                <a:cs typeface="+mj-cs"/>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a:lstStyle>
          <a:p>
            <a:r>
              <a:rPr lang="tr-TR" dirty="0">
                <a:latin typeface="Cambria"/>
                <a:cs typeface="Cambria"/>
              </a:rPr>
              <a:t>Makroekonomi</a:t>
            </a:r>
          </a:p>
        </p:txBody>
      </p:sp>
    </p:spTree>
    <p:extLst>
      <p:ext uri="{BB962C8B-B14F-4D97-AF65-F5344CB8AC3E}">
        <p14:creationId xmlns:p14="http://schemas.microsoft.com/office/powerpoint/2010/main" val="2577657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1981200" y="1"/>
            <a:ext cx="8229600" cy="1527175"/>
          </a:xfrm>
        </p:spPr>
        <p:txBody>
          <a:bodyPr/>
          <a:lstStyle/>
          <a:p>
            <a:r>
              <a:rPr lang="tr-TR" altLang="en-US" noProof="0" dirty="0">
                <a:latin typeface="Cambria"/>
                <a:cs typeface="Cambria"/>
              </a:rPr>
              <a:t>Hükümet Harcamaları</a:t>
            </a:r>
          </a:p>
        </p:txBody>
      </p:sp>
      <p:sp>
        <p:nvSpPr>
          <p:cNvPr id="34819" name="Content Placeholder 2"/>
          <p:cNvSpPr>
            <a:spLocks noGrp="1"/>
          </p:cNvSpPr>
          <p:nvPr>
            <p:ph idx="1"/>
          </p:nvPr>
        </p:nvSpPr>
        <p:spPr>
          <a:xfrm>
            <a:off x="1981199" y="1712913"/>
            <a:ext cx="9532385" cy="4895850"/>
          </a:xfrm>
        </p:spPr>
        <p:txBody>
          <a:bodyPr/>
          <a:lstStyle/>
          <a:p>
            <a:pPr eaLnBrk="1" hangingPunct="1"/>
            <a:r>
              <a:rPr lang="tr-TR" altLang="en-US" sz="3200" noProof="0" dirty="0"/>
              <a:t>Hükümet Harcamaları (</a:t>
            </a:r>
            <a:r>
              <a:rPr lang="tr-TR" altLang="en-US" sz="3200" noProof="0" dirty="0" err="1"/>
              <a:t>Government</a:t>
            </a:r>
            <a:r>
              <a:rPr lang="tr-TR" altLang="en-US" sz="3200" noProof="0" dirty="0"/>
              <a:t> </a:t>
            </a:r>
            <a:r>
              <a:rPr lang="tr-TR" altLang="en-US" sz="3200" noProof="0" dirty="0" err="1"/>
              <a:t>Purchases</a:t>
            </a:r>
            <a:r>
              <a:rPr lang="tr-TR" altLang="en-US" sz="3200" noProof="0" dirty="0"/>
              <a:t>: G)</a:t>
            </a:r>
          </a:p>
          <a:p>
            <a:pPr lvl="1" eaLnBrk="1" hangingPunct="1"/>
            <a:r>
              <a:rPr lang="tr-TR" altLang="en-US" sz="2400" noProof="0" dirty="0"/>
              <a:t>Hükümet çalışanlarının maaşları</a:t>
            </a:r>
          </a:p>
          <a:p>
            <a:pPr lvl="1" eaLnBrk="1" hangingPunct="1"/>
            <a:r>
              <a:rPr lang="tr-TR" altLang="en-US" sz="2400" noProof="0" dirty="0"/>
              <a:t>İnşa edilen hükümet binaları ve araç-gereçler</a:t>
            </a:r>
          </a:p>
          <a:p>
            <a:pPr lvl="1" eaLnBrk="1" hangingPunct="1"/>
            <a:r>
              <a:rPr lang="tr-TR" altLang="en-US" sz="2400" noProof="0" dirty="0"/>
              <a:t>Sosyal projeler, ulusal savunma, okullar, posta haneler</a:t>
            </a:r>
          </a:p>
          <a:p>
            <a:pPr eaLnBrk="1" hangingPunct="1"/>
            <a:r>
              <a:rPr lang="tr-TR" altLang="en-US" sz="3200" noProof="0" dirty="0"/>
              <a:t>Hükümet harcamaları içinde sayılmaz...</a:t>
            </a:r>
          </a:p>
          <a:p>
            <a:pPr lvl="1" eaLnBrk="1" hangingPunct="1"/>
            <a:r>
              <a:rPr lang="tr-TR" altLang="en-US" sz="2400" noProof="0" dirty="0"/>
              <a:t>Transfer Ödemeleri (Transfer </a:t>
            </a:r>
            <a:r>
              <a:rPr lang="tr-TR" altLang="en-US" sz="2400" noProof="0" dirty="0" err="1"/>
              <a:t>Payments</a:t>
            </a:r>
            <a:r>
              <a:rPr lang="tr-TR" altLang="en-US" sz="2400" noProof="0" dirty="0"/>
              <a:t>): hane halklarına yapılan yardımlar, sigorta primler, vb.</a:t>
            </a:r>
          </a:p>
          <a:p>
            <a:pPr lvl="1" eaLnBrk="1" hangingPunct="1"/>
            <a:r>
              <a:rPr lang="tr-TR" altLang="en-US" sz="2400" noProof="0" dirty="0"/>
              <a:t>Hane halkı transfer ödemelerini gelir olarak harcadığında, bu GSYH'nin içine tüketim ya da yatırım olarak girer.</a:t>
            </a:r>
          </a:p>
        </p:txBody>
      </p:sp>
      <p:pic>
        <p:nvPicPr>
          <p:cNvPr id="34820" name="Picture 6" descr="I:\DirkTextbookN\Jpegs(All)\JpegsBatch3LateJuly2012\iStock_000019833890Small.jpg"/>
          <p:cNvPicPr>
            <a:picLocks noChangeAspect="1" noChangeArrowheads="1"/>
          </p:cNvPicPr>
          <p:nvPr/>
        </p:nvPicPr>
        <p:blipFill>
          <a:blip r:embed="rId3" cstate="print">
            <a:extLst>
              <a:ext uri="{28A0092B-C50C-407E-A947-70E740481C1C}">
                <a14:useLocalDpi xmlns:a14="http://schemas.microsoft.com/office/drawing/2010/main" val="0"/>
              </a:ext>
            </a:extLst>
          </a:blip>
          <a:srcRect l="13496" t="16788" r="9764" b="15268"/>
          <a:stretch>
            <a:fillRect/>
          </a:stretch>
        </p:blipFill>
        <p:spPr bwMode="auto">
          <a:xfrm>
            <a:off x="9004300" y="152400"/>
            <a:ext cx="150495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75998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Effect transition="in" filter="barn(inVertical)">
                                      <p:cBhvr>
                                        <p:cTn id="7" dur="500"/>
                                        <p:tgtEl>
                                          <p:spTgt spid="34819">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4819">
                                            <p:txEl>
                                              <p:pRg st="2" end="2"/>
                                            </p:txEl>
                                          </p:spTgt>
                                        </p:tgtEl>
                                        <p:attrNameLst>
                                          <p:attrName>style.visibility</p:attrName>
                                        </p:attrNameLst>
                                      </p:cBhvr>
                                      <p:to>
                                        <p:strVal val="visible"/>
                                      </p:to>
                                    </p:set>
                                    <p:animEffect transition="in" filter="barn(inVertical)">
                                      <p:cBhvr>
                                        <p:cTn id="10" dur="500"/>
                                        <p:tgtEl>
                                          <p:spTgt spid="34819">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4819">
                                            <p:txEl>
                                              <p:pRg st="3" end="3"/>
                                            </p:txEl>
                                          </p:spTgt>
                                        </p:tgtEl>
                                        <p:attrNameLst>
                                          <p:attrName>style.visibility</p:attrName>
                                        </p:attrNameLst>
                                      </p:cBhvr>
                                      <p:to>
                                        <p:strVal val="visible"/>
                                      </p:to>
                                    </p:set>
                                    <p:animEffect transition="in" filter="barn(inVertical)">
                                      <p:cBhvr>
                                        <p:cTn id="13" dur="500"/>
                                        <p:tgtEl>
                                          <p:spTgt spid="34819">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4819">
                                            <p:txEl>
                                              <p:pRg st="4" end="4"/>
                                            </p:txEl>
                                          </p:spTgt>
                                        </p:tgtEl>
                                        <p:attrNameLst>
                                          <p:attrName>style.visibility</p:attrName>
                                        </p:attrNameLst>
                                      </p:cBhvr>
                                      <p:to>
                                        <p:strVal val="visible"/>
                                      </p:to>
                                    </p:set>
                                    <p:animEffect transition="in" filter="barn(inVertical)">
                                      <p:cBhvr>
                                        <p:cTn id="16" dur="500"/>
                                        <p:tgtEl>
                                          <p:spTgt spid="34819">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4820"/>
                                        </p:tgtEl>
                                        <p:attrNameLst>
                                          <p:attrName>style.visibility</p:attrName>
                                        </p:attrNameLst>
                                      </p:cBhvr>
                                      <p:to>
                                        <p:strVal val="visible"/>
                                      </p:to>
                                    </p:set>
                                    <p:animEffect transition="in" filter="barn(inVertical)">
                                      <p:cBhvr>
                                        <p:cTn id="19" dur="500"/>
                                        <p:tgtEl>
                                          <p:spTgt spid="3482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34819">
                                            <p:txEl>
                                              <p:pRg st="5" end="5"/>
                                            </p:txEl>
                                          </p:spTgt>
                                        </p:tgtEl>
                                        <p:attrNameLst>
                                          <p:attrName>style.visibility</p:attrName>
                                        </p:attrNameLst>
                                      </p:cBhvr>
                                      <p:to>
                                        <p:strVal val="visible"/>
                                      </p:to>
                                    </p:set>
                                    <p:animEffect transition="in" filter="barn(inVertical)">
                                      <p:cBhvr>
                                        <p:cTn id="24" dur="500"/>
                                        <p:tgtEl>
                                          <p:spTgt spid="34819">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4819">
                                            <p:txEl>
                                              <p:pRg st="6" end="6"/>
                                            </p:txEl>
                                          </p:spTgt>
                                        </p:tgtEl>
                                        <p:attrNameLst>
                                          <p:attrName>style.visibility</p:attrName>
                                        </p:attrNameLst>
                                      </p:cBhvr>
                                      <p:to>
                                        <p:strVal val="visible"/>
                                      </p:to>
                                    </p:set>
                                    <p:animEffect transition="in" filter="barn(inVertical)">
                                      <p:cBhvr>
                                        <p:cTn id="27" dur="500"/>
                                        <p:tgtEl>
                                          <p:spTgt spid="348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1981200" y="1"/>
            <a:ext cx="8229600" cy="1527175"/>
          </a:xfrm>
        </p:spPr>
        <p:txBody>
          <a:bodyPr/>
          <a:lstStyle/>
          <a:p>
            <a:r>
              <a:rPr lang="tr-TR" altLang="en-US" noProof="0" dirty="0">
                <a:latin typeface="Cambria"/>
                <a:cs typeface="Cambria"/>
              </a:rPr>
              <a:t>Net İhracat</a:t>
            </a:r>
          </a:p>
        </p:txBody>
      </p:sp>
      <p:sp>
        <p:nvSpPr>
          <p:cNvPr id="35843" name="Content Placeholder 2"/>
          <p:cNvSpPr>
            <a:spLocks noGrp="1"/>
          </p:cNvSpPr>
          <p:nvPr>
            <p:ph idx="1"/>
          </p:nvPr>
        </p:nvSpPr>
        <p:spPr>
          <a:xfrm>
            <a:off x="1981200" y="1712913"/>
            <a:ext cx="9605058" cy="4895850"/>
          </a:xfrm>
        </p:spPr>
        <p:txBody>
          <a:bodyPr/>
          <a:lstStyle/>
          <a:p>
            <a:pPr eaLnBrk="1" hangingPunct="1"/>
            <a:r>
              <a:rPr lang="tr-TR" altLang="en-US" sz="3200" noProof="0" dirty="0">
                <a:latin typeface="Cambria" panose="02040503050406030204" pitchFamily="18" charset="0"/>
              </a:rPr>
              <a:t>Net İhracat (Net </a:t>
            </a:r>
            <a:r>
              <a:rPr lang="tr-TR" altLang="en-US" sz="3200" noProof="0" dirty="0" err="1">
                <a:latin typeface="Cambria" panose="02040503050406030204" pitchFamily="18" charset="0"/>
              </a:rPr>
              <a:t>Exports</a:t>
            </a:r>
            <a:r>
              <a:rPr lang="tr-TR" altLang="en-US" sz="3200" noProof="0" dirty="0">
                <a:latin typeface="Cambria" panose="02040503050406030204" pitchFamily="18" charset="0"/>
              </a:rPr>
              <a:t> :NX)</a:t>
            </a:r>
          </a:p>
          <a:p>
            <a:pPr lvl="1" eaLnBrk="1" hangingPunct="1"/>
            <a:r>
              <a:rPr lang="tr-TR" altLang="en-US" sz="2800" noProof="0" dirty="0">
                <a:latin typeface="Cambria" panose="02040503050406030204" pitchFamily="18" charset="0"/>
              </a:rPr>
              <a:t>İhracat (</a:t>
            </a:r>
            <a:r>
              <a:rPr lang="tr-TR" altLang="en-US" sz="2800" noProof="0" dirty="0" err="1">
                <a:latin typeface="Cambria" panose="02040503050406030204" pitchFamily="18" charset="0"/>
              </a:rPr>
              <a:t>Exports</a:t>
            </a:r>
            <a:r>
              <a:rPr lang="tr-TR" altLang="en-US" sz="2800" noProof="0" dirty="0">
                <a:latin typeface="Cambria" panose="02040503050406030204" pitchFamily="18" charset="0"/>
              </a:rPr>
              <a:t>) </a:t>
            </a:r>
            <a:r>
              <a:rPr lang="tr-TR" altLang="en-US" sz="2800" dirty="0">
                <a:latin typeface="Cambria" panose="02040503050406030204" pitchFamily="18" charset="0"/>
              </a:rPr>
              <a:t>ve</a:t>
            </a:r>
            <a:r>
              <a:rPr lang="tr-TR" altLang="en-US" sz="2800" noProof="0" dirty="0">
                <a:latin typeface="Cambria" panose="02040503050406030204" pitchFamily="18" charset="0"/>
              </a:rPr>
              <a:t> İthalat (</a:t>
            </a:r>
            <a:r>
              <a:rPr lang="tr-TR" altLang="en-US" sz="2800" dirty="0">
                <a:latin typeface="Cambria" panose="02040503050406030204" pitchFamily="18" charset="0"/>
              </a:rPr>
              <a:t>I</a:t>
            </a:r>
            <a:r>
              <a:rPr lang="tr-TR" altLang="en-US" sz="2800" noProof="0" dirty="0" err="1">
                <a:latin typeface="Cambria" panose="02040503050406030204" pitchFamily="18" charset="0"/>
              </a:rPr>
              <a:t>mports</a:t>
            </a:r>
            <a:r>
              <a:rPr lang="tr-TR" altLang="en-US" sz="2800" noProof="0" dirty="0">
                <a:latin typeface="Cambria" panose="02040503050406030204" pitchFamily="18" charset="0"/>
              </a:rPr>
              <a:t>) arasındaki farktır.</a:t>
            </a:r>
          </a:p>
          <a:p>
            <a:pPr lvl="2" eaLnBrk="1" hangingPunct="1"/>
            <a:r>
              <a:rPr lang="tr-TR" altLang="en-US" sz="2000" noProof="0" dirty="0">
                <a:latin typeface="Cambria" panose="02040503050406030204" pitchFamily="18" charset="0"/>
              </a:rPr>
              <a:t>Eğer ithalat &gt; ihracat </a:t>
            </a:r>
            <a:r>
              <a:rPr lang="tr-TR" altLang="en-US" sz="2000" dirty="0">
                <a:latin typeface="Cambria" panose="02040503050406030204" pitchFamily="18" charset="0"/>
                <a:ea typeface="Helvetica Neue" pitchFamily="3" charset="0"/>
                <a:cs typeface="Times New Roman" panose="02020603050405020304" pitchFamily="18" charset="0"/>
              </a:rPr>
              <a:t>→</a:t>
            </a:r>
            <a:r>
              <a:rPr lang="tr-TR" altLang="en-US" sz="2000" noProof="0" dirty="0">
                <a:latin typeface="Cambria" panose="02040503050406030204" pitchFamily="18" charset="0"/>
              </a:rPr>
              <a:t> NX &lt; 0 </a:t>
            </a:r>
            <a:r>
              <a:rPr lang="tr-TR" altLang="en-US" sz="2000" dirty="0">
                <a:latin typeface="Cambria" panose="02040503050406030204" pitchFamily="18" charset="0"/>
                <a:ea typeface="Helvetica Neue" pitchFamily="3" charset="0"/>
                <a:cs typeface="Times New Roman" panose="02020603050405020304" pitchFamily="18" charset="0"/>
              </a:rPr>
              <a:t>→ Ticaret Açığı</a:t>
            </a:r>
          </a:p>
          <a:p>
            <a:pPr lvl="2" eaLnBrk="1" hangingPunct="1"/>
            <a:r>
              <a:rPr lang="tr-TR" altLang="en-US" sz="2000" dirty="0">
                <a:latin typeface="Cambria" panose="02040503050406030204" pitchFamily="18" charset="0"/>
              </a:rPr>
              <a:t>Eğer ihracat &gt; ithalat </a:t>
            </a:r>
            <a:r>
              <a:rPr lang="tr-TR" altLang="en-US" sz="2000" dirty="0">
                <a:latin typeface="Cambria" panose="02040503050406030204" pitchFamily="18" charset="0"/>
                <a:ea typeface="Helvetica Neue" pitchFamily="3" charset="0"/>
                <a:cs typeface="Times New Roman" panose="02020603050405020304" pitchFamily="18" charset="0"/>
              </a:rPr>
              <a:t>→</a:t>
            </a:r>
            <a:r>
              <a:rPr lang="tr-TR" altLang="en-US" sz="2000" dirty="0">
                <a:latin typeface="Cambria" panose="02040503050406030204" pitchFamily="18" charset="0"/>
              </a:rPr>
              <a:t> NX &gt; 0 </a:t>
            </a:r>
            <a:r>
              <a:rPr lang="tr-TR" altLang="en-US" sz="2000" dirty="0">
                <a:latin typeface="Cambria" panose="02040503050406030204" pitchFamily="18" charset="0"/>
                <a:ea typeface="Helvetica Neue" pitchFamily="3" charset="0"/>
                <a:cs typeface="Times New Roman" panose="02020603050405020304" pitchFamily="18" charset="0"/>
              </a:rPr>
              <a:t>→ Ticaret Fazlası</a:t>
            </a:r>
            <a:endParaRPr lang="tr-TR" altLang="en-US" sz="2000" noProof="0" dirty="0">
              <a:latin typeface="Cambria" panose="02040503050406030204" pitchFamily="18" charset="0"/>
            </a:endParaRPr>
          </a:p>
          <a:p>
            <a:pPr lvl="1" eaLnBrk="1" hangingPunct="1"/>
            <a:r>
              <a:rPr lang="tr-TR" altLang="en-US" sz="2800" noProof="0" dirty="0">
                <a:latin typeface="Cambria" panose="02040503050406030204" pitchFamily="18" charset="0"/>
              </a:rPr>
              <a:t>NX, </a:t>
            </a:r>
            <a:r>
              <a:rPr lang="tr-TR" altLang="en-US" sz="2800" noProof="0" dirty="0" err="1">
                <a:latin typeface="Cambria" panose="02040503050406030204" pitchFamily="18" charset="0"/>
              </a:rPr>
              <a:t>GSYH'daki</a:t>
            </a:r>
            <a:r>
              <a:rPr lang="tr-TR" altLang="en-US" sz="2800" noProof="0" dirty="0">
                <a:latin typeface="Cambria" panose="02040503050406030204" pitchFamily="18" charset="0"/>
              </a:rPr>
              <a:t> ufak bir bölümü ifade eder.</a:t>
            </a:r>
          </a:p>
          <a:p>
            <a:pPr eaLnBrk="1" hangingPunct="1"/>
            <a:r>
              <a:rPr lang="tr-TR" altLang="en-US" dirty="0">
                <a:latin typeface="Cambria" panose="02040503050406030204" pitchFamily="18" charset="0"/>
                <a:cs typeface="Arial" panose="020B0604020202020204" pitchFamily="34" charset="0"/>
              </a:rPr>
              <a:t>Ticaret açığı kötü bir durum mudur?</a:t>
            </a:r>
          </a:p>
          <a:p>
            <a:pPr lvl="1" eaLnBrk="1" hangingPunct="1"/>
            <a:r>
              <a:rPr lang="tr-TR" altLang="en-US" dirty="0">
                <a:latin typeface="Cambria" panose="02040503050406030204" pitchFamily="18" charset="0"/>
                <a:cs typeface="Arial" panose="020B0604020202020204" pitchFamily="34" charset="0"/>
              </a:rPr>
              <a:t>Kesinlikle kötü ya da iyi denilemez!</a:t>
            </a:r>
          </a:p>
          <a:p>
            <a:pPr lvl="1" eaLnBrk="1" hangingPunct="1"/>
            <a:r>
              <a:rPr lang="tr-TR" altLang="en-US" dirty="0">
                <a:latin typeface="Cambria" panose="02040503050406030204" pitchFamily="18" charset="0"/>
                <a:cs typeface="Arial" panose="020B0604020202020204" pitchFamily="34" charset="0"/>
              </a:rPr>
              <a:t>Daha fazla ithalat, ülke içindeki insanlar için daha fazla mal ve hizmet demektir. Peki neden kötü bir durum olabilir?</a:t>
            </a:r>
            <a:endParaRPr lang="tr-TR" altLang="en-US" sz="2800" dirty="0">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402447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Effect transition="in" filter="barn(inVertical)">
                                      <p:cBhvr>
                                        <p:cTn id="7" dur="500"/>
                                        <p:tgtEl>
                                          <p:spTgt spid="3584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5843">
                                            <p:txEl>
                                              <p:pRg st="2" end="2"/>
                                            </p:txEl>
                                          </p:spTgt>
                                        </p:tgtEl>
                                        <p:attrNameLst>
                                          <p:attrName>style.visibility</p:attrName>
                                        </p:attrNameLst>
                                      </p:cBhvr>
                                      <p:to>
                                        <p:strVal val="visible"/>
                                      </p:to>
                                    </p:set>
                                    <p:animEffect transition="in" filter="barn(inVertical)">
                                      <p:cBhvr>
                                        <p:cTn id="10" dur="500"/>
                                        <p:tgtEl>
                                          <p:spTgt spid="3584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5843">
                                            <p:txEl>
                                              <p:pRg st="3" end="3"/>
                                            </p:txEl>
                                          </p:spTgt>
                                        </p:tgtEl>
                                        <p:attrNameLst>
                                          <p:attrName>style.visibility</p:attrName>
                                        </p:attrNameLst>
                                      </p:cBhvr>
                                      <p:to>
                                        <p:strVal val="visible"/>
                                      </p:to>
                                    </p:set>
                                    <p:animEffect transition="in" filter="barn(inVertical)">
                                      <p:cBhvr>
                                        <p:cTn id="13" dur="500"/>
                                        <p:tgtEl>
                                          <p:spTgt spid="3584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5843">
                                            <p:txEl>
                                              <p:pRg st="4" end="4"/>
                                            </p:txEl>
                                          </p:spTgt>
                                        </p:tgtEl>
                                        <p:attrNameLst>
                                          <p:attrName>style.visibility</p:attrName>
                                        </p:attrNameLst>
                                      </p:cBhvr>
                                      <p:to>
                                        <p:strVal val="visible"/>
                                      </p:to>
                                    </p:set>
                                    <p:animEffect transition="in" filter="barn(inVertical)">
                                      <p:cBhvr>
                                        <p:cTn id="16" dur="500"/>
                                        <p:tgtEl>
                                          <p:spTgt spid="35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1981200" y="1"/>
            <a:ext cx="8229600" cy="1527175"/>
          </a:xfrm>
        </p:spPr>
        <p:txBody>
          <a:bodyPr/>
          <a:lstStyle/>
          <a:p>
            <a:r>
              <a:rPr lang="tr-TR" altLang="en-US" noProof="0" dirty="0">
                <a:latin typeface="Cambria"/>
                <a:cs typeface="Cambria"/>
              </a:rPr>
              <a:t>GSYH'nin Eksiklikleri</a:t>
            </a:r>
          </a:p>
        </p:txBody>
      </p:sp>
      <p:sp>
        <p:nvSpPr>
          <p:cNvPr id="45059" name="Content Placeholder 2"/>
          <p:cNvSpPr>
            <a:spLocks noGrp="1"/>
          </p:cNvSpPr>
          <p:nvPr>
            <p:ph idx="1"/>
          </p:nvPr>
        </p:nvSpPr>
        <p:spPr>
          <a:xfrm>
            <a:off x="1981200" y="1712913"/>
            <a:ext cx="8229600" cy="4895850"/>
          </a:xfrm>
        </p:spPr>
        <p:txBody>
          <a:bodyPr/>
          <a:lstStyle/>
          <a:p>
            <a:pPr marL="0" indent="0" eaLnBrk="1" hangingPunct="1">
              <a:buNone/>
            </a:pPr>
            <a:r>
              <a:rPr lang="tr-TR" altLang="en-US" sz="2800" noProof="0" dirty="0">
                <a:latin typeface="Cambria"/>
                <a:cs typeface="Cambria"/>
              </a:rPr>
              <a:t>Aşağıdakiler GSYH'nin içine katılmaz.</a:t>
            </a:r>
          </a:p>
          <a:p>
            <a:pPr eaLnBrk="1" hangingPunct="1"/>
            <a:r>
              <a:rPr lang="tr-TR" altLang="en-US" sz="2800" noProof="0" dirty="0">
                <a:latin typeface="Cambria"/>
                <a:cs typeface="Cambria"/>
              </a:rPr>
              <a:t>Piyasa dışı mallar</a:t>
            </a:r>
          </a:p>
          <a:p>
            <a:pPr eaLnBrk="1" hangingPunct="1"/>
            <a:r>
              <a:rPr lang="tr-TR" altLang="en-US" sz="2800" noProof="0" dirty="0">
                <a:latin typeface="Cambria"/>
                <a:cs typeface="Cambria"/>
              </a:rPr>
              <a:t>Yer altı ekonomisi</a:t>
            </a:r>
          </a:p>
          <a:p>
            <a:pPr eaLnBrk="1" hangingPunct="1"/>
            <a:r>
              <a:rPr lang="tr-TR" altLang="en-US" sz="2800" noProof="0" dirty="0">
                <a:latin typeface="Cambria"/>
                <a:cs typeface="Cambria"/>
              </a:rPr>
              <a:t>Çevre kalitesi</a:t>
            </a:r>
          </a:p>
          <a:p>
            <a:pPr eaLnBrk="1" hangingPunct="1"/>
            <a:r>
              <a:rPr lang="tr-TR" altLang="en-US" sz="2800" noProof="0" dirty="0">
                <a:latin typeface="Cambria"/>
                <a:cs typeface="Cambria"/>
              </a:rPr>
              <a:t>Boş zaman</a:t>
            </a:r>
          </a:p>
          <a:p>
            <a:pPr eaLnBrk="1" hangingPunct="1"/>
            <a:endParaRPr lang="tr-TR" altLang="en-US" sz="2800" noProof="0" dirty="0">
              <a:latin typeface="Cambria"/>
              <a:cs typeface="Cambria"/>
            </a:endParaRPr>
          </a:p>
          <a:p>
            <a:pPr eaLnBrk="1" hangingPunct="1"/>
            <a:endParaRPr lang="tr-TR" altLang="en-US" sz="2800" noProof="0" dirty="0">
              <a:latin typeface="Cambria"/>
              <a:cs typeface="Cambria"/>
            </a:endParaRPr>
          </a:p>
          <a:p>
            <a:pPr eaLnBrk="1" hangingPunct="1"/>
            <a:endParaRPr lang="tr-TR" altLang="en-US" sz="2800" noProof="0" dirty="0">
              <a:latin typeface="Cambria"/>
              <a:cs typeface="Cambria"/>
            </a:endParaRPr>
          </a:p>
          <a:p>
            <a:pPr eaLnBrk="1" hangingPunct="1"/>
            <a:endParaRPr lang="tr-TR" altLang="en-US" sz="2800" noProof="0" dirty="0">
              <a:latin typeface="Cambria"/>
              <a:cs typeface="Cambria"/>
            </a:endParaRPr>
          </a:p>
        </p:txBody>
      </p:sp>
      <p:pic>
        <p:nvPicPr>
          <p:cNvPr id="45060" name="Picture 5" descr="I:\DirkTextbookN\Jpegs(All)\Macro Ch19-33\ch06\13_PRINECOMA_CH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262" y="4398962"/>
            <a:ext cx="3571875"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I:\DirkTextbookN\Jpegs(All)\Macro Ch19-33\ch06\15_PRINECOMA_CH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8630" y="4384675"/>
            <a:ext cx="3614738" cy="240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4" descr="I:\DirkTextbookN\Jpegs(All)\Macro Ch19-33\ch06\17_PRINECOMA_CH0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4860" y="4384675"/>
            <a:ext cx="3571875"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63447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barn(inVertical)">
                                      <p:cBhvr>
                                        <p:cTn id="7" dur="500"/>
                                        <p:tgtEl>
                                          <p:spTgt spid="45060"/>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1981200" y="1"/>
            <a:ext cx="8229600" cy="1527175"/>
          </a:xfrm>
        </p:spPr>
        <p:txBody>
          <a:bodyPr/>
          <a:lstStyle/>
          <a:p>
            <a:r>
              <a:rPr lang="tr-TR" altLang="en-US">
                <a:latin typeface="Cambria" panose="02040503050406030204" pitchFamily="18" charset="0"/>
                <a:cs typeface="Arial" panose="020B0604020202020204" pitchFamily="34" charset="0"/>
              </a:rPr>
              <a:t>Ekonomi: </a:t>
            </a:r>
            <a:r>
              <a:rPr lang="tr-TR" altLang="en-US" i="1">
                <a:latin typeface="Cambria" panose="02040503050406030204" pitchFamily="18" charset="0"/>
                <a:cs typeface="Arial" panose="020B0604020202020204" pitchFamily="34" charset="0"/>
              </a:rPr>
              <a:t>Superbad</a:t>
            </a:r>
            <a:endParaRPr lang="tr-TR" altLang="en-US" dirty="0">
              <a:latin typeface="Cambria" panose="02040503050406030204" pitchFamily="18" charset="0"/>
              <a:cs typeface="Arial" panose="020B0604020202020204" pitchFamily="34" charset="0"/>
            </a:endParaRPr>
          </a:p>
        </p:txBody>
      </p:sp>
      <p:sp>
        <p:nvSpPr>
          <p:cNvPr id="5" name="Content Placeholder 4"/>
          <p:cNvSpPr>
            <a:spLocks noGrp="1"/>
          </p:cNvSpPr>
          <p:nvPr>
            <p:ph idx="1"/>
          </p:nvPr>
        </p:nvSpPr>
        <p:spPr>
          <a:xfrm>
            <a:off x="1981200" y="1712914"/>
            <a:ext cx="8229600" cy="1106487"/>
          </a:xfrm>
        </p:spPr>
        <p:txBody>
          <a:bodyPr/>
          <a:lstStyle/>
          <a:p>
            <a:pPr eaLnBrk="1" hangingPunct="1">
              <a:defRPr/>
            </a:pPr>
            <a:r>
              <a:rPr lang="tr-TR" altLang="en-US" sz="2800" dirty="0">
                <a:latin typeface="Cambria" panose="02040503050406030204" pitchFamily="18" charset="0"/>
              </a:rPr>
              <a:t>"</a:t>
            </a:r>
            <a:r>
              <a:rPr lang="tr-TR" altLang="en-US" sz="2800" dirty="0" err="1">
                <a:latin typeface="Cambria" panose="02040503050406030204" pitchFamily="18" charset="0"/>
              </a:rPr>
              <a:t>Superbad</a:t>
            </a:r>
            <a:r>
              <a:rPr lang="tr-TR" altLang="en-US" sz="2800" dirty="0">
                <a:latin typeface="Cambria" panose="02040503050406030204" pitchFamily="18" charset="0"/>
              </a:rPr>
              <a:t>"</a:t>
            </a:r>
          </a:p>
          <a:p>
            <a:pPr lvl="1" eaLnBrk="1" hangingPunct="1">
              <a:defRPr/>
            </a:pPr>
            <a:r>
              <a:rPr lang="tr-TR" altLang="en-US" sz="2400" dirty="0">
                <a:latin typeface="Cambria" panose="02040503050406030204" pitchFamily="18" charset="0"/>
              </a:rPr>
              <a:t>Yer altı ekonomisi</a:t>
            </a:r>
            <a:endParaRPr lang="tr-TR" altLang="en-US" sz="2000" dirty="0">
              <a:latin typeface="Cambria" panose="02040503050406030204" pitchFamily="18" charset="0"/>
            </a:endParaRPr>
          </a:p>
        </p:txBody>
      </p:sp>
      <p:pic>
        <p:nvPicPr>
          <p:cNvPr id="4" name="Picture 4" descr="An icon indicating a video clip is present.">
            <a:hlinkClick r:id="rId3"/>
          </p:cNvPr>
          <p:cNvPicPr>
            <a:picLocks noChangeAspect="1"/>
          </p:cNvPicPr>
          <p:nvPr/>
        </p:nvPicPr>
        <p:blipFill>
          <a:blip r:embed="rId4">
            <a:extLst>
              <a:ext uri="{28A0092B-C50C-407E-A947-70E740481C1C}">
                <a14:useLocalDpi xmlns:a14="http://schemas.microsoft.com/office/drawing/2010/main" val="0"/>
              </a:ext>
            </a:extLst>
          </a:blip>
          <a:srcRect l="20306" t="18303" r="22078" b="25455"/>
          <a:stretch>
            <a:fillRect/>
          </a:stretch>
        </p:blipFill>
        <p:spPr bwMode="auto">
          <a:xfrm>
            <a:off x="5273675" y="3502819"/>
            <a:ext cx="164465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048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579441" y="0"/>
            <a:ext cx="11458365" cy="1527175"/>
          </a:xfrm>
        </p:spPr>
        <p:txBody>
          <a:bodyPr/>
          <a:lstStyle/>
          <a:p>
            <a:r>
              <a:rPr lang="tr-TR" altLang="en-US" noProof="0" dirty="0">
                <a:latin typeface="Cambria"/>
                <a:cs typeface="Cambria"/>
              </a:rPr>
              <a:t>Reel GSYH: GSYH'yi Fiyatlara Göre Ayarlama</a:t>
            </a:r>
          </a:p>
        </p:txBody>
      </p:sp>
      <p:sp>
        <p:nvSpPr>
          <p:cNvPr id="36867" name="Content Placeholder 2"/>
          <p:cNvSpPr>
            <a:spLocks noGrp="1"/>
          </p:cNvSpPr>
          <p:nvPr>
            <p:ph idx="1"/>
          </p:nvPr>
        </p:nvSpPr>
        <p:spPr>
          <a:xfrm>
            <a:off x="534837" y="1625029"/>
            <a:ext cx="11369615" cy="4895850"/>
          </a:xfrm>
        </p:spPr>
        <p:txBody>
          <a:bodyPr/>
          <a:lstStyle/>
          <a:p>
            <a:pPr eaLnBrk="1" hangingPunct="1"/>
            <a:r>
              <a:rPr lang="tr-TR" altLang="en-US" sz="2800" noProof="0" dirty="0"/>
              <a:t>Reel GSYH</a:t>
            </a:r>
          </a:p>
          <a:p>
            <a:pPr lvl="1" eaLnBrk="1" hangingPunct="1"/>
            <a:r>
              <a:rPr lang="tr-TR" altLang="en-US" sz="2400" noProof="0" dirty="0"/>
              <a:t>Zaman içinde sabit fiyatlarla ölçülen GSYH. Yani enflasyondan arındırılmış GSYH.</a:t>
            </a:r>
          </a:p>
          <a:p>
            <a:pPr eaLnBrk="1" hangingPunct="1"/>
            <a:r>
              <a:rPr lang="tr-TR" altLang="en-US" sz="2800" noProof="0" dirty="0"/>
              <a:t>Nominal GSYH</a:t>
            </a:r>
          </a:p>
          <a:p>
            <a:pPr lvl="1" eaLnBrk="1" hangingPunct="1"/>
            <a:r>
              <a:rPr lang="tr-TR" altLang="en-US" sz="2400" noProof="0" dirty="0"/>
              <a:t>Şimdiki fiyatlarla ölçülen GSYH. Yani enflasyondan arındırılmamış GSYH.</a:t>
            </a:r>
          </a:p>
          <a:p>
            <a:pPr eaLnBrk="1" hangingPunct="1"/>
            <a:r>
              <a:rPr lang="tr-TR" altLang="en-US" sz="2800" noProof="0" dirty="0"/>
              <a:t>Fiyat Seviyesi</a:t>
            </a:r>
          </a:p>
          <a:p>
            <a:pPr lvl="1" eaLnBrk="1" hangingPunct="1"/>
            <a:r>
              <a:rPr lang="tr-TR" altLang="en-US" sz="2400" noProof="0" dirty="0"/>
              <a:t>Bir ekonomideki mal ve hizmetlerin fiyatlarını ölçen endekstir. </a:t>
            </a:r>
          </a:p>
          <a:p>
            <a:pPr lvl="1" eaLnBrk="1" hangingPunct="1"/>
            <a:r>
              <a:rPr lang="tr-TR" altLang="en-US" sz="2400" noProof="0" dirty="0"/>
              <a:t>Tüketici Fiyatları Endeksi (Consumer </a:t>
            </a:r>
            <a:r>
              <a:rPr lang="tr-TR" altLang="en-US" sz="2400" noProof="0" dirty="0" err="1"/>
              <a:t>Price</a:t>
            </a:r>
            <a:r>
              <a:rPr lang="tr-TR" altLang="en-US" sz="2400" noProof="0" dirty="0"/>
              <a:t> Index: CPI) ve GSYH Deflatörü (GDP </a:t>
            </a:r>
            <a:r>
              <a:rPr lang="tr-TR" altLang="en-US" sz="2400" noProof="0" dirty="0" err="1"/>
              <a:t>Deflator</a:t>
            </a:r>
            <a:r>
              <a:rPr lang="tr-TR" altLang="en-US" sz="2400" noProof="0" dirty="0"/>
              <a:t>) fiyat seviyesini belirtir. </a:t>
            </a:r>
          </a:p>
          <a:p>
            <a:pPr lvl="1" eaLnBrk="1" hangingPunct="1"/>
            <a:r>
              <a:rPr lang="tr-TR" altLang="en-US" sz="2400" noProof="0" dirty="0"/>
              <a:t>Aralarındaki fark hesaba kattıkları malların kompozisyonudur.</a:t>
            </a:r>
          </a:p>
          <a:p>
            <a:pPr lvl="1" eaLnBrk="1" hangingPunct="1"/>
            <a:endParaRPr lang="tr-TR" altLang="en-US" sz="1800" noProof="0" dirty="0"/>
          </a:p>
        </p:txBody>
      </p:sp>
    </p:spTree>
    <p:extLst>
      <p:ext uri="{BB962C8B-B14F-4D97-AF65-F5344CB8AC3E}">
        <p14:creationId xmlns:p14="http://schemas.microsoft.com/office/powerpoint/2010/main" val="2524626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animEffect transition="in" filter="barn(inVertical)">
                                      <p:cBhvr>
                                        <p:cTn id="7" dur="500"/>
                                        <p:tgtEl>
                                          <p:spTgt spid="368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6867">
                                            <p:txEl>
                                              <p:pRg st="3" end="3"/>
                                            </p:txEl>
                                          </p:spTgt>
                                        </p:tgtEl>
                                        <p:attrNameLst>
                                          <p:attrName>style.visibility</p:attrName>
                                        </p:attrNameLst>
                                      </p:cBhvr>
                                      <p:to>
                                        <p:strVal val="visible"/>
                                      </p:to>
                                    </p:set>
                                    <p:animEffect transition="in" filter="barn(inVertical)">
                                      <p:cBhvr>
                                        <p:cTn id="12" dur="500"/>
                                        <p:tgtEl>
                                          <p:spTgt spid="3686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6867">
                                            <p:txEl>
                                              <p:pRg st="5" end="5"/>
                                            </p:txEl>
                                          </p:spTgt>
                                        </p:tgtEl>
                                        <p:attrNameLst>
                                          <p:attrName>style.visibility</p:attrName>
                                        </p:attrNameLst>
                                      </p:cBhvr>
                                      <p:to>
                                        <p:strVal val="visible"/>
                                      </p:to>
                                    </p:set>
                                    <p:animEffect transition="in" filter="barn(inVertical)">
                                      <p:cBhvr>
                                        <p:cTn id="17" dur="500"/>
                                        <p:tgtEl>
                                          <p:spTgt spid="3686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6867">
                                            <p:txEl>
                                              <p:pRg st="6" end="6"/>
                                            </p:txEl>
                                          </p:spTgt>
                                        </p:tgtEl>
                                        <p:attrNameLst>
                                          <p:attrName>style.visibility</p:attrName>
                                        </p:attrNameLst>
                                      </p:cBhvr>
                                      <p:to>
                                        <p:strVal val="visible"/>
                                      </p:to>
                                    </p:set>
                                    <p:animEffect transition="in" filter="barn(inVertical)">
                                      <p:cBhvr>
                                        <p:cTn id="22" dur="500"/>
                                        <p:tgtEl>
                                          <p:spTgt spid="3686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6867">
                                            <p:txEl>
                                              <p:pRg st="7" end="7"/>
                                            </p:txEl>
                                          </p:spTgt>
                                        </p:tgtEl>
                                        <p:attrNameLst>
                                          <p:attrName>style.visibility</p:attrName>
                                        </p:attrNameLst>
                                      </p:cBhvr>
                                      <p:to>
                                        <p:strVal val="visible"/>
                                      </p:to>
                                    </p:set>
                                    <p:animEffect transition="in" filter="barn(inVertical)">
                                      <p:cBhvr>
                                        <p:cTn id="27" dur="500"/>
                                        <p:tgtEl>
                                          <p:spTgt spid="368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579441" y="0"/>
            <a:ext cx="11458365" cy="1527175"/>
          </a:xfrm>
        </p:spPr>
        <p:txBody>
          <a:bodyPr/>
          <a:lstStyle/>
          <a:p>
            <a:r>
              <a:rPr lang="tr-TR" altLang="en-US" noProof="0" dirty="0">
                <a:latin typeface="Cambria"/>
                <a:cs typeface="Cambria"/>
              </a:rPr>
              <a:t>Reel GSYH: GSYH'yi Fiyatlara Göre Ayarlama</a:t>
            </a:r>
          </a:p>
        </p:txBody>
      </p:sp>
      <p:sp>
        <p:nvSpPr>
          <p:cNvPr id="36867" name="Content Placeholder 2"/>
          <p:cNvSpPr>
            <a:spLocks noGrp="1"/>
          </p:cNvSpPr>
          <p:nvPr>
            <p:ph idx="1"/>
          </p:nvPr>
        </p:nvSpPr>
        <p:spPr>
          <a:xfrm>
            <a:off x="534837" y="1625029"/>
            <a:ext cx="11369615" cy="4895850"/>
          </a:xfrm>
        </p:spPr>
        <p:txBody>
          <a:bodyPr/>
          <a:lstStyle/>
          <a:p>
            <a:pPr eaLnBrk="1" hangingPunct="1"/>
            <a:r>
              <a:rPr lang="tr-TR" altLang="en-US" sz="2800" noProof="0" dirty="0"/>
              <a:t>CPI</a:t>
            </a:r>
          </a:p>
          <a:p>
            <a:pPr lvl="1" eaLnBrk="1" hangingPunct="1"/>
            <a:r>
              <a:rPr lang="tr-TR" altLang="en-US" sz="2400" dirty="0">
                <a:solidFill>
                  <a:srgbClr val="FF0000"/>
                </a:solidFill>
              </a:rPr>
              <a:t>Sadece tipik şehirli bir aile tarafından satın alınan standart mal ve hizmetleri</a:t>
            </a:r>
            <a:r>
              <a:rPr lang="tr-TR" altLang="en-US" sz="2400" dirty="0"/>
              <a:t> hesaba katar</a:t>
            </a:r>
            <a:r>
              <a:rPr lang="tr-TR" sz="2400" dirty="0"/>
              <a:t> (tüm mal ve hizmetler değil).</a:t>
            </a:r>
          </a:p>
          <a:p>
            <a:pPr lvl="1" eaLnBrk="1" hangingPunct="1"/>
            <a:r>
              <a:rPr lang="tr-TR" altLang="ja-JP" sz="2400" dirty="0"/>
              <a:t>Enflasyon hesaplamasında, </a:t>
            </a:r>
            <a:r>
              <a:rPr lang="tr-TR" altLang="ja-JP" sz="2400" dirty="0" err="1"/>
              <a:t>CPI'nın</a:t>
            </a:r>
            <a:r>
              <a:rPr lang="tr-TR" altLang="ja-JP" sz="2400" dirty="0"/>
              <a:t> kullanılması gerekmektedir.</a:t>
            </a:r>
          </a:p>
          <a:p>
            <a:pPr lvl="1" eaLnBrk="1" hangingPunct="1"/>
            <a:r>
              <a:rPr lang="tr-TR" altLang="en-US" sz="2400" dirty="0" err="1"/>
              <a:t>CPI'yı</a:t>
            </a:r>
            <a:r>
              <a:rPr lang="tr-TR" altLang="en-US" sz="2400" dirty="0"/>
              <a:t> daha sonra ayrıntılı olarak işleyeceğiz.</a:t>
            </a:r>
            <a:endParaRPr lang="tr-TR" altLang="en-US" sz="2400" noProof="0" dirty="0"/>
          </a:p>
          <a:p>
            <a:pPr eaLnBrk="1" hangingPunct="1"/>
            <a:r>
              <a:rPr lang="tr-TR" altLang="en-US" sz="2800" noProof="0" dirty="0"/>
              <a:t>GSYH Deflatörü</a:t>
            </a:r>
          </a:p>
          <a:p>
            <a:pPr lvl="1" eaLnBrk="1" hangingPunct="1"/>
            <a:r>
              <a:rPr lang="tr-TR" altLang="en-US" sz="2400" noProof="0" dirty="0">
                <a:solidFill>
                  <a:srgbClr val="FF0000"/>
                </a:solidFill>
              </a:rPr>
              <a:t>GSYH'nin içindeki nihai mal hizmetlerin fiyatını</a:t>
            </a:r>
            <a:r>
              <a:rPr lang="tr-TR" altLang="en-US" sz="2400" noProof="0" dirty="0"/>
              <a:t> hesaba katan genel fiyat seviyesi ölçütüdür.</a:t>
            </a:r>
            <a:endParaRPr lang="tr-TR" altLang="en-US" sz="2400" noProof="0" dirty="0">
              <a:solidFill>
                <a:srgbClr val="FF0000"/>
              </a:solidFill>
            </a:endParaRPr>
          </a:p>
          <a:p>
            <a:pPr lvl="1" eaLnBrk="1" hangingPunct="1"/>
            <a:r>
              <a:rPr lang="tr-TR" altLang="en-US" sz="2400" noProof="0" dirty="0"/>
              <a:t>Nominal GSYH'den enflasyonu arındırmak için kullanır.</a:t>
            </a:r>
            <a:endParaRPr lang="tr-TR" altLang="ja-JP" sz="2400" noProof="0" dirty="0"/>
          </a:p>
          <a:p>
            <a:pPr lvl="1" eaLnBrk="1" hangingPunct="1"/>
            <a:r>
              <a:rPr lang="tr-TR" altLang="ja-JP" sz="2400" noProof="0" dirty="0"/>
              <a:t>Sadece Reel GSYH'yi hesaplamak için kullanılan fiyat seviyesi ölçütüdür. </a:t>
            </a:r>
          </a:p>
          <a:p>
            <a:pPr lvl="1" eaLnBrk="1" hangingPunct="1"/>
            <a:r>
              <a:rPr lang="tr-TR" altLang="ja-JP" sz="2400" noProof="0" dirty="0"/>
              <a:t>GSYH Deflatörü genellikle size hazır olarak verilecektir.</a:t>
            </a:r>
          </a:p>
          <a:p>
            <a:pPr lvl="1" eaLnBrk="1" hangingPunct="1"/>
            <a:endParaRPr lang="tr-TR" altLang="en-US" sz="1800" noProof="0" dirty="0"/>
          </a:p>
        </p:txBody>
      </p:sp>
    </p:spTree>
    <p:extLst>
      <p:ext uri="{BB962C8B-B14F-4D97-AF65-F5344CB8AC3E}">
        <p14:creationId xmlns:p14="http://schemas.microsoft.com/office/powerpoint/2010/main" val="205742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6867">
                                            <p:txEl>
                                              <p:pRg st="5" end="5"/>
                                            </p:txEl>
                                          </p:spTgt>
                                        </p:tgtEl>
                                        <p:attrNameLst>
                                          <p:attrName>style.visibility</p:attrName>
                                        </p:attrNameLst>
                                      </p:cBhvr>
                                      <p:to>
                                        <p:strVal val="visible"/>
                                      </p:to>
                                    </p:set>
                                    <p:animEffect transition="in" filter="barn(inVertical)">
                                      <p:cBhvr>
                                        <p:cTn id="7" dur="500"/>
                                        <p:tgtEl>
                                          <p:spTgt spid="36867">
                                            <p:txEl>
                                              <p:pRg st="5" end="5"/>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6867">
                                            <p:txEl>
                                              <p:pRg st="6" end="6"/>
                                            </p:txEl>
                                          </p:spTgt>
                                        </p:tgtEl>
                                        <p:attrNameLst>
                                          <p:attrName>style.visibility</p:attrName>
                                        </p:attrNameLst>
                                      </p:cBhvr>
                                      <p:to>
                                        <p:strVal val="visible"/>
                                      </p:to>
                                    </p:set>
                                    <p:animEffect transition="in" filter="barn(inVertical)">
                                      <p:cBhvr>
                                        <p:cTn id="10" dur="500"/>
                                        <p:tgtEl>
                                          <p:spTgt spid="36867">
                                            <p:txEl>
                                              <p:pRg st="6" end="6"/>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6867">
                                            <p:txEl>
                                              <p:pRg st="7" end="7"/>
                                            </p:txEl>
                                          </p:spTgt>
                                        </p:tgtEl>
                                        <p:attrNameLst>
                                          <p:attrName>style.visibility</p:attrName>
                                        </p:attrNameLst>
                                      </p:cBhvr>
                                      <p:to>
                                        <p:strVal val="visible"/>
                                      </p:to>
                                    </p:set>
                                    <p:animEffect transition="in" filter="barn(inVertical)">
                                      <p:cBhvr>
                                        <p:cTn id="13" dur="500"/>
                                        <p:tgtEl>
                                          <p:spTgt spid="36867">
                                            <p:txEl>
                                              <p:pRg st="7" end="7"/>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6867">
                                            <p:txEl>
                                              <p:pRg st="8" end="8"/>
                                            </p:txEl>
                                          </p:spTgt>
                                        </p:tgtEl>
                                        <p:attrNameLst>
                                          <p:attrName>style.visibility</p:attrName>
                                        </p:attrNameLst>
                                      </p:cBhvr>
                                      <p:to>
                                        <p:strVal val="visible"/>
                                      </p:to>
                                    </p:set>
                                    <p:animEffect transition="in" filter="barn(inVertical)">
                                      <p:cBhvr>
                                        <p:cTn id="16" dur="500"/>
                                        <p:tgtEl>
                                          <p:spTgt spid="368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753035" y="1"/>
            <a:ext cx="10144461" cy="1527175"/>
          </a:xfrm>
        </p:spPr>
        <p:txBody>
          <a:bodyPr/>
          <a:lstStyle/>
          <a:p>
            <a:pPr algn="ctr"/>
            <a:r>
              <a:rPr lang="tr-TR" altLang="en-US" noProof="0" dirty="0">
                <a:latin typeface="Cambria"/>
                <a:cs typeface="Cambria"/>
              </a:rPr>
              <a:t>ABD Nominal GSYH ve Fiyat Seviyesi, 2000–2010</a:t>
            </a:r>
          </a:p>
        </p:txBody>
      </p:sp>
      <p:graphicFrame>
        <p:nvGraphicFramePr>
          <p:cNvPr id="5" name="Table 4"/>
          <p:cNvGraphicFramePr>
            <a:graphicFrameLocks noGrp="1"/>
          </p:cNvGraphicFramePr>
          <p:nvPr>
            <p:extLst>
              <p:ext uri="{D42A27DB-BD31-4B8C-83A1-F6EECF244321}">
                <p14:modId xmlns:p14="http://schemas.microsoft.com/office/powerpoint/2010/main" val="140809201"/>
              </p:ext>
            </p:extLst>
          </p:nvPr>
        </p:nvGraphicFramePr>
        <p:xfrm>
          <a:off x="2717800" y="1676400"/>
          <a:ext cx="6680200" cy="4876800"/>
        </p:xfrm>
        <a:graphic>
          <a:graphicData uri="http://schemas.openxmlformats.org/drawingml/2006/table">
            <a:tbl>
              <a:tblPr/>
              <a:tblGrid>
                <a:gridCol w="1384300">
                  <a:extLst>
                    <a:ext uri="{9D8B030D-6E8A-4147-A177-3AD203B41FA5}">
                      <a16:colId xmlns:a16="http://schemas.microsoft.com/office/drawing/2014/main" val="20000"/>
                    </a:ext>
                  </a:extLst>
                </a:gridCol>
                <a:gridCol w="3000375">
                  <a:extLst>
                    <a:ext uri="{9D8B030D-6E8A-4147-A177-3AD203B41FA5}">
                      <a16:colId xmlns:a16="http://schemas.microsoft.com/office/drawing/2014/main" val="20001"/>
                    </a:ext>
                  </a:extLst>
                </a:gridCol>
                <a:gridCol w="2295525">
                  <a:extLst>
                    <a:ext uri="{9D8B030D-6E8A-4147-A177-3AD203B41FA5}">
                      <a16:colId xmlns:a16="http://schemas.microsoft.com/office/drawing/2014/main" val="20002"/>
                    </a:ext>
                  </a:extLst>
                </a:gridCol>
              </a:tblGrid>
              <a:tr h="5969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dirty="0">
                          <a:ln>
                            <a:noFill/>
                          </a:ln>
                          <a:solidFill>
                            <a:srgbClr val="365F91"/>
                          </a:solidFill>
                          <a:effectLst/>
                          <a:latin typeface="Cambria"/>
                          <a:ea typeface="MS PGothic" charset="0"/>
                          <a:cs typeface="Cambria"/>
                        </a:rPr>
                        <a:t>Yıl</a:t>
                      </a:r>
                      <a:endParaRPr kumimoji="0" lang="tr-TR" sz="2000" b="0" i="0" u="none" strike="noStrike" cap="none" normalizeH="0" baseline="0" noProof="0" dirty="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noProof="0">
                          <a:ln>
                            <a:noFill/>
                          </a:ln>
                          <a:solidFill>
                            <a:srgbClr val="365F91"/>
                          </a:solidFill>
                          <a:effectLst/>
                          <a:latin typeface="Cambria"/>
                          <a:ea typeface="MS PGothic" charset="0"/>
                          <a:cs typeface="Cambria"/>
                        </a:rPr>
                        <a:t>Nominal GSYH</a:t>
                      </a:r>
                      <a:endParaRPr kumimoji="0" lang="tr-TR" sz="2000" b="0" i="0" u="none" strike="noStrike" cap="none" normalizeH="0" baseline="0" noProof="0">
                        <a:ln>
                          <a:noFill/>
                        </a:ln>
                        <a:solidFill>
                          <a:schemeClr val="tx1"/>
                        </a:solidFill>
                        <a:effectLst/>
                        <a:latin typeface="Cambria"/>
                        <a:ea typeface="MS PGothic" charset="0"/>
                        <a:cs typeface="Cambria"/>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365F91"/>
                          </a:solidFill>
                          <a:effectLst/>
                          <a:latin typeface="Cambria"/>
                          <a:ea typeface="MS PGothic" charset="0"/>
                          <a:cs typeface="Cambria"/>
                        </a:rPr>
                        <a:t>(Milyar Dolar)</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noProof="0">
                          <a:ln>
                            <a:noFill/>
                          </a:ln>
                          <a:solidFill>
                            <a:srgbClr val="FF0000"/>
                          </a:solidFill>
                          <a:effectLst/>
                          <a:latin typeface="Cambria"/>
                          <a:ea typeface="MS PGothic" charset="0"/>
                          <a:cs typeface="Cambria"/>
                        </a:rPr>
                        <a:t>Fiyat Seviyesi</a:t>
                      </a:r>
                      <a:endParaRPr kumimoji="0" lang="tr-TR" sz="2000" b="0" i="0" u="none" strike="noStrike" cap="none" normalizeH="0" baseline="0" noProof="0">
                        <a:ln>
                          <a:noFill/>
                        </a:ln>
                        <a:solidFill>
                          <a:srgbClr val="FF0000"/>
                        </a:solidFill>
                        <a:effectLst/>
                        <a:latin typeface="Cambria"/>
                        <a:ea typeface="MS PGothic" charset="0"/>
                        <a:cs typeface="Cambria"/>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FF0000"/>
                          </a:solidFill>
                          <a:effectLst/>
                          <a:latin typeface="Cambria"/>
                          <a:ea typeface="MS PGothic" charset="0"/>
                          <a:cs typeface="Cambria"/>
                        </a:rPr>
                        <a:t>(GSYH Deflatörü)</a:t>
                      </a: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984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noProof="0">
                        <a:ln>
                          <a:noFill/>
                        </a:ln>
                        <a:solidFill>
                          <a:srgbClr val="365F9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noProof="0">
                        <a:ln>
                          <a:noFill/>
                        </a:ln>
                        <a:solidFill>
                          <a:srgbClr val="365F9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noProof="0">
                        <a:ln>
                          <a:noFill/>
                        </a:ln>
                        <a:solidFill>
                          <a:srgbClr val="365F9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984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365F91"/>
                          </a:solidFill>
                          <a:effectLst/>
                          <a:latin typeface="Cambria"/>
                          <a:ea typeface="MS PGothic" charset="0"/>
                          <a:cs typeface="Cambria"/>
                        </a:rPr>
                        <a:t>2000</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365F91"/>
                          </a:solidFill>
                          <a:effectLst/>
                          <a:latin typeface="Cambria"/>
                          <a:ea typeface="MS PGothic" charset="0"/>
                          <a:cs typeface="Cambria"/>
                        </a:rPr>
                        <a:t>$9,951.5</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365F91"/>
                          </a:solidFill>
                          <a:effectLst/>
                          <a:latin typeface="Cambria"/>
                          <a:ea typeface="MS PGothic" charset="0"/>
                          <a:cs typeface="Cambria"/>
                        </a:rPr>
                        <a:t>88.7</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2984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365F91"/>
                          </a:solidFill>
                          <a:effectLst/>
                          <a:latin typeface="Cambria"/>
                          <a:ea typeface="MS PGothic" charset="0"/>
                          <a:cs typeface="Cambria"/>
                        </a:rPr>
                        <a:t>2001</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365F91"/>
                          </a:solidFill>
                          <a:effectLst/>
                          <a:latin typeface="Cambria"/>
                          <a:ea typeface="MS PGothic" charset="0"/>
                          <a:cs typeface="Cambria"/>
                        </a:rPr>
                        <a:t>10,286.2</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365F91"/>
                          </a:solidFill>
                          <a:effectLst/>
                          <a:latin typeface="Cambria"/>
                          <a:ea typeface="MS PGothic" charset="0"/>
                          <a:cs typeface="Cambria"/>
                        </a:rPr>
                        <a:t>90.7</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2984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365F91"/>
                          </a:solidFill>
                          <a:effectLst/>
                          <a:latin typeface="Cambria"/>
                          <a:ea typeface="MS PGothic" charset="0"/>
                          <a:cs typeface="Cambria"/>
                        </a:rPr>
                        <a:t>2002</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365F91"/>
                          </a:solidFill>
                          <a:effectLst/>
                          <a:latin typeface="Cambria"/>
                          <a:ea typeface="MS PGothic" charset="0"/>
                          <a:cs typeface="Cambria"/>
                        </a:rPr>
                        <a:t>10,642.3</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365F91"/>
                          </a:solidFill>
                          <a:effectLst/>
                          <a:latin typeface="Cambria"/>
                          <a:ea typeface="MS PGothic" charset="0"/>
                          <a:cs typeface="Cambria"/>
                        </a:rPr>
                        <a:t>92.2</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2984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365F91"/>
                          </a:solidFill>
                          <a:effectLst/>
                          <a:latin typeface="Cambria"/>
                          <a:ea typeface="MS PGothic" charset="0"/>
                          <a:cs typeface="Cambria"/>
                        </a:rPr>
                        <a:t>2003</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365F91"/>
                          </a:solidFill>
                          <a:effectLst/>
                          <a:latin typeface="Cambria"/>
                          <a:ea typeface="MS PGothic" charset="0"/>
                          <a:cs typeface="Cambria"/>
                        </a:rPr>
                        <a:t>11,142.2</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365F91"/>
                          </a:solidFill>
                          <a:effectLst/>
                          <a:latin typeface="Cambria"/>
                          <a:ea typeface="MS PGothic" charset="0"/>
                          <a:cs typeface="Cambria"/>
                        </a:rPr>
                        <a:t>94.1</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2984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365F91"/>
                          </a:solidFill>
                          <a:effectLst/>
                          <a:latin typeface="Cambria"/>
                          <a:ea typeface="MS PGothic" charset="0"/>
                          <a:cs typeface="Cambria"/>
                        </a:rPr>
                        <a:t>2004</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365F91"/>
                          </a:solidFill>
                          <a:effectLst/>
                          <a:latin typeface="Cambria"/>
                          <a:ea typeface="MS PGothic" charset="0"/>
                          <a:cs typeface="Cambria"/>
                        </a:rPr>
                        <a:t>11,853.3</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365F91"/>
                          </a:solidFill>
                          <a:effectLst/>
                          <a:latin typeface="Cambria"/>
                          <a:ea typeface="MS PGothic" charset="0"/>
                          <a:cs typeface="Cambria"/>
                        </a:rPr>
                        <a:t>96.8</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2984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noProof="0">
                          <a:ln>
                            <a:noFill/>
                          </a:ln>
                          <a:solidFill>
                            <a:srgbClr val="FF0000"/>
                          </a:solidFill>
                          <a:effectLst/>
                          <a:latin typeface="Cambria"/>
                          <a:ea typeface="MS PGothic" charset="0"/>
                          <a:cs typeface="Cambria"/>
                        </a:rPr>
                        <a:t>2005</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noProof="0" dirty="0">
                          <a:ln>
                            <a:noFill/>
                          </a:ln>
                          <a:solidFill>
                            <a:srgbClr val="FF0000"/>
                          </a:solidFill>
                          <a:effectLst/>
                          <a:latin typeface="Cambria"/>
                          <a:ea typeface="MS PGothic" charset="0"/>
                          <a:cs typeface="Cambria"/>
                        </a:rPr>
                        <a:t>12,623.0</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noProof="0">
                          <a:ln>
                            <a:noFill/>
                          </a:ln>
                          <a:solidFill>
                            <a:srgbClr val="FF0000"/>
                          </a:solidFill>
                          <a:effectLst/>
                          <a:latin typeface="Cambria"/>
                          <a:ea typeface="MS PGothic" charset="0"/>
                          <a:cs typeface="Cambria"/>
                        </a:rPr>
                        <a:t>100.0</a:t>
                      </a: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2984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365F91"/>
                          </a:solidFill>
                          <a:effectLst/>
                          <a:latin typeface="Cambria"/>
                          <a:ea typeface="MS PGothic" charset="0"/>
                          <a:cs typeface="Cambria"/>
                        </a:rPr>
                        <a:t>2006</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365F91"/>
                          </a:solidFill>
                          <a:effectLst/>
                          <a:latin typeface="Cambria"/>
                          <a:ea typeface="MS PGothic" charset="0"/>
                          <a:cs typeface="Cambria"/>
                        </a:rPr>
                        <a:t>13,377.2</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365F91"/>
                          </a:solidFill>
                          <a:effectLst/>
                          <a:latin typeface="Cambria"/>
                          <a:ea typeface="MS PGothic" charset="0"/>
                          <a:cs typeface="Cambria"/>
                        </a:rPr>
                        <a:t>103.2</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2984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365F91"/>
                          </a:solidFill>
                          <a:effectLst/>
                          <a:latin typeface="Cambria"/>
                          <a:ea typeface="MS PGothic" charset="0"/>
                          <a:cs typeface="Cambria"/>
                        </a:rPr>
                        <a:t>2007</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365F91"/>
                          </a:solidFill>
                          <a:effectLst/>
                          <a:latin typeface="Cambria"/>
                          <a:ea typeface="MS PGothic" charset="0"/>
                          <a:cs typeface="Cambria"/>
                        </a:rPr>
                        <a:t>14,028.7</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365F91"/>
                          </a:solidFill>
                          <a:effectLst/>
                          <a:latin typeface="Cambria"/>
                          <a:ea typeface="MS PGothic" charset="0"/>
                          <a:cs typeface="Cambria"/>
                        </a:rPr>
                        <a:t>106.2</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2984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365F91"/>
                          </a:solidFill>
                          <a:effectLst/>
                          <a:latin typeface="Cambria"/>
                          <a:ea typeface="MS PGothic" charset="0"/>
                          <a:cs typeface="Cambria"/>
                        </a:rPr>
                        <a:t>2008</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365F91"/>
                          </a:solidFill>
                          <a:effectLst/>
                          <a:latin typeface="Cambria"/>
                          <a:ea typeface="MS PGothic" charset="0"/>
                          <a:cs typeface="Cambria"/>
                        </a:rPr>
                        <a:t>14,291.5</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365F91"/>
                          </a:solidFill>
                          <a:effectLst/>
                          <a:latin typeface="Cambria"/>
                          <a:ea typeface="MS PGothic" charset="0"/>
                          <a:cs typeface="Cambria"/>
                        </a:rPr>
                        <a:t>108.6</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r h="2984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365F91"/>
                          </a:solidFill>
                          <a:effectLst/>
                          <a:latin typeface="Cambria"/>
                          <a:ea typeface="MS PGothic" charset="0"/>
                          <a:cs typeface="Cambria"/>
                        </a:rPr>
                        <a:t>2009</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365F91"/>
                          </a:solidFill>
                          <a:effectLst/>
                          <a:latin typeface="Cambria"/>
                          <a:ea typeface="MS PGothic" charset="0"/>
                          <a:cs typeface="Cambria"/>
                        </a:rPr>
                        <a:t>13,939.0</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365F91"/>
                          </a:solidFill>
                          <a:effectLst/>
                          <a:latin typeface="Cambria"/>
                          <a:ea typeface="MS PGothic" charset="0"/>
                          <a:cs typeface="Cambria"/>
                        </a:rPr>
                        <a:t>109.7</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2984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365F91"/>
                          </a:solidFill>
                          <a:effectLst/>
                          <a:latin typeface="Cambria"/>
                          <a:ea typeface="MS PGothic" charset="0"/>
                          <a:cs typeface="Cambria"/>
                        </a:rPr>
                        <a:t>2010</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365F91"/>
                          </a:solidFill>
                          <a:effectLst/>
                          <a:latin typeface="Cambria"/>
                          <a:ea typeface="MS PGothic" charset="0"/>
                          <a:cs typeface="Cambria"/>
                        </a:rPr>
                        <a:t>14,526.5</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a:ln>
                            <a:noFill/>
                          </a:ln>
                          <a:solidFill>
                            <a:srgbClr val="365F91"/>
                          </a:solidFill>
                          <a:effectLst/>
                          <a:latin typeface="Cambria"/>
                          <a:ea typeface="MS PGothic" charset="0"/>
                          <a:cs typeface="Cambria"/>
                        </a:rPr>
                        <a:t>111.0</a:t>
                      </a:r>
                      <a:endParaRPr kumimoji="0" lang="tr-TR" sz="20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r h="29845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noProof="0">
                        <a:ln>
                          <a:noFill/>
                        </a:ln>
                        <a:solidFill>
                          <a:srgbClr val="365F91"/>
                        </a:solidFill>
                        <a:effectLst/>
                        <a:latin typeface="Cambria"/>
                        <a:ea typeface="MS PGothic" charset="0"/>
                        <a:cs typeface="Cambria"/>
                      </a:endParaRPr>
                    </a:p>
                  </a:txBody>
                  <a:tcPr marL="68580" marR="68580" marT="0" marB="0"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noProof="0">
                        <a:ln>
                          <a:noFill/>
                        </a:ln>
                        <a:solidFill>
                          <a:srgbClr val="365F91"/>
                        </a:solidFill>
                        <a:effectLst/>
                        <a:latin typeface="Cambria"/>
                        <a:ea typeface="MS PGothic" charset="0"/>
                        <a:cs typeface="Cambria"/>
                      </a:endParaRPr>
                    </a:p>
                  </a:txBody>
                  <a:tcPr marL="68580" marR="68580" marT="0" marB="0"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tr-TR" sz="2000" b="0" i="0" u="none" strike="noStrike" cap="none" normalizeH="0" baseline="0" noProof="0">
                        <a:ln>
                          <a:noFill/>
                        </a:ln>
                        <a:solidFill>
                          <a:srgbClr val="365F91"/>
                        </a:solidFill>
                        <a:effectLst/>
                        <a:latin typeface="Cambria"/>
                        <a:ea typeface="MS PGothic" charset="0"/>
                        <a:cs typeface="Cambria"/>
                      </a:endParaRPr>
                    </a:p>
                  </a:txBody>
                  <a:tcPr marL="68580" marR="68580" marT="0" marB="0"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98438">
                <a:tc grid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noProof="0" dirty="0">
                          <a:ln>
                            <a:noFill/>
                          </a:ln>
                          <a:solidFill>
                            <a:srgbClr val="365F91"/>
                          </a:solidFill>
                          <a:effectLst/>
                          <a:latin typeface="Cambria"/>
                          <a:ea typeface="MS PGothic" charset="0"/>
                          <a:cs typeface="Cambria"/>
                        </a:rPr>
                        <a:t>Kaynak: BEA</a:t>
                      </a:r>
                      <a:endParaRPr kumimoji="0" lang="tr-TR" sz="2000" b="0" i="0" u="none" strike="noStrike" cap="none" normalizeH="0" baseline="0" noProof="0" dirty="0">
                        <a:ln>
                          <a:noFill/>
                        </a:ln>
                        <a:solidFill>
                          <a:schemeClr val="tx1"/>
                        </a:solidFill>
                        <a:effectLst/>
                        <a:latin typeface="Cambria"/>
                        <a:ea typeface="MS PGothic" charset="0"/>
                        <a:cs typeface="Cambria"/>
                      </a:endParaRPr>
                    </a:p>
                  </a:txBody>
                  <a:tcPr marL="68580" marR="68580" marT="0" marB="0" horzOverflow="overflow">
                    <a:lnL>
                      <a:noFill/>
                    </a:lnL>
                    <a:lnR>
                      <a:noFill/>
                    </a:lnR>
                    <a:lnT w="12700" cap="flat" cmpd="sng" algn="ctr">
                      <a:solidFill>
                        <a:srgbClr val="95B3D7"/>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bl>
          </a:graphicData>
        </a:graphic>
      </p:graphicFrame>
      <p:sp>
        <p:nvSpPr>
          <p:cNvPr id="2" name="TextBox 1"/>
          <p:cNvSpPr txBox="1"/>
          <p:nvPr/>
        </p:nvSpPr>
        <p:spPr>
          <a:xfrm>
            <a:off x="8759249" y="3986784"/>
            <a:ext cx="3264949"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tr-TR" dirty="0">
                <a:latin typeface="Cambria"/>
                <a:cs typeface="Cambria"/>
              </a:rPr>
              <a:t>2005 yılı baz yıldır. Bu nedenle</a:t>
            </a:r>
          </a:p>
          <a:p>
            <a:r>
              <a:rPr lang="tr-TR" dirty="0">
                <a:latin typeface="Cambria"/>
                <a:cs typeface="Cambria"/>
              </a:rPr>
              <a:t>2005 yılı fiyat seviyesi 100'dür.</a:t>
            </a:r>
          </a:p>
        </p:txBody>
      </p:sp>
    </p:spTree>
    <p:extLst>
      <p:ext uri="{BB962C8B-B14F-4D97-AF65-F5344CB8AC3E}">
        <p14:creationId xmlns:p14="http://schemas.microsoft.com/office/powerpoint/2010/main" val="3579855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3" descr="graph.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2065338"/>
            <a:ext cx="7964488"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inflation.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10613" y="2722563"/>
            <a:ext cx="781050"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79" name="Title 5"/>
          <p:cNvSpPr>
            <a:spLocks noGrp="1"/>
          </p:cNvSpPr>
          <p:nvPr>
            <p:ph type="title"/>
          </p:nvPr>
        </p:nvSpPr>
        <p:spPr>
          <a:xfrm>
            <a:off x="1981200" y="1"/>
            <a:ext cx="8229600" cy="1527175"/>
          </a:xfrm>
        </p:spPr>
        <p:txBody>
          <a:bodyPr/>
          <a:lstStyle/>
          <a:p>
            <a:pPr algn="ctr"/>
            <a:r>
              <a:rPr lang="tr-TR" altLang="en-US" noProof="0" dirty="0">
                <a:latin typeface="Cambria"/>
                <a:cs typeface="Cambria"/>
              </a:rPr>
              <a:t>ABD Nominal ve Reel GSYH</a:t>
            </a:r>
          </a:p>
        </p:txBody>
      </p:sp>
      <p:sp>
        <p:nvSpPr>
          <p:cNvPr id="6" name="TextBox 5"/>
          <p:cNvSpPr txBox="1"/>
          <p:nvPr/>
        </p:nvSpPr>
        <p:spPr>
          <a:xfrm>
            <a:off x="200465" y="3725863"/>
            <a:ext cx="2445199"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dirty="0">
                <a:latin typeface="Cambria"/>
                <a:cs typeface="Cambria"/>
              </a:rPr>
              <a:t>Hangi yıl, baz yıldır?</a:t>
            </a:r>
          </a:p>
          <a:p>
            <a:r>
              <a:rPr lang="tr-TR" dirty="0">
                <a:latin typeface="Cambria"/>
                <a:cs typeface="Cambria"/>
              </a:rPr>
              <a:t>Sadece grafiğe bakarak soruya cevap verebilir misiniz?</a:t>
            </a:r>
          </a:p>
        </p:txBody>
      </p:sp>
      <p:sp>
        <p:nvSpPr>
          <p:cNvPr id="7" name="Rectangle 6"/>
          <p:cNvSpPr/>
          <p:nvPr/>
        </p:nvSpPr>
        <p:spPr>
          <a:xfrm>
            <a:off x="1665337" y="2010885"/>
            <a:ext cx="1500374" cy="1304445"/>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latin typeface="Cambria"/>
                <a:ea typeface="ＭＳ 明朝"/>
                <a:cs typeface="Cambria"/>
              </a:rPr>
              <a:t>GSYH</a:t>
            </a:r>
          </a:p>
          <a:p>
            <a:pPr marL="0" marR="0" algn="ctr">
              <a:spcBef>
                <a:spcPts val="0"/>
              </a:spcBef>
              <a:spcAft>
                <a:spcPts val="0"/>
              </a:spcAft>
            </a:pPr>
            <a:r>
              <a:rPr lang="tr-TR" sz="2000" b="1" dirty="0">
                <a:latin typeface="Cambria"/>
                <a:ea typeface="ＭＳ 明朝"/>
                <a:cs typeface="Cambria"/>
              </a:rPr>
              <a:t>(Milyar Dolar)</a:t>
            </a:r>
            <a:endParaRPr lang="tr-TR" sz="2400" b="1" dirty="0">
              <a:effectLst/>
              <a:latin typeface="Cambria"/>
              <a:ea typeface="ＭＳ 明朝"/>
              <a:cs typeface="Cambria"/>
            </a:endParaRPr>
          </a:p>
        </p:txBody>
      </p:sp>
      <p:sp>
        <p:nvSpPr>
          <p:cNvPr id="8" name="Rectangle 7"/>
          <p:cNvSpPr/>
          <p:nvPr/>
        </p:nvSpPr>
        <p:spPr>
          <a:xfrm>
            <a:off x="8718700" y="3937265"/>
            <a:ext cx="1500374" cy="34088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solidFill>
                  <a:srgbClr val="FF0000"/>
                </a:solidFill>
                <a:latin typeface="Cambria"/>
                <a:ea typeface="ＭＳ 明朝"/>
                <a:cs typeface="Cambria"/>
              </a:rPr>
              <a:t>Reel GSYH</a:t>
            </a:r>
            <a:endParaRPr lang="tr-TR" sz="2400" b="1" dirty="0">
              <a:solidFill>
                <a:srgbClr val="FF0000"/>
              </a:solidFill>
              <a:effectLst/>
              <a:latin typeface="Cambria"/>
              <a:ea typeface="ＭＳ 明朝"/>
              <a:cs typeface="Cambria"/>
            </a:endParaRPr>
          </a:p>
        </p:txBody>
      </p:sp>
      <p:sp>
        <p:nvSpPr>
          <p:cNvPr id="9" name="Rectangle 8"/>
          <p:cNvSpPr/>
          <p:nvPr/>
        </p:nvSpPr>
        <p:spPr>
          <a:xfrm>
            <a:off x="6908595" y="2247311"/>
            <a:ext cx="2458069" cy="30989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solidFill>
                  <a:schemeClr val="accent1">
                    <a:lumMod val="75000"/>
                  </a:schemeClr>
                </a:solidFill>
                <a:latin typeface="Cambria"/>
                <a:ea typeface="ＭＳ 明朝"/>
                <a:cs typeface="Cambria"/>
              </a:rPr>
              <a:t>Nominal GSYH</a:t>
            </a:r>
            <a:endParaRPr lang="tr-TR" sz="2400" b="1" dirty="0">
              <a:solidFill>
                <a:schemeClr val="accent1">
                  <a:lumMod val="75000"/>
                </a:schemeClr>
              </a:solidFill>
              <a:effectLst/>
              <a:latin typeface="Cambria"/>
              <a:ea typeface="ＭＳ 明朝"/>
              <a:cs typeface="Cambria"/>
            </a:endParaRPr>
          </a:p>
        </p:txBody>
      </p:sp>
      <p:sp>
        <p:nvSpPr>
          <p:cNvPr id="10" name="Rectangle 9"/>
          <p:cNvSpPr/>
          <p:nvPr/>
        </p:nvSpPr>
        <p:spPr>
          <a:xfrm>
            <a:off x="8674947" y="3129898"/>
            <a:ext cx="1337572" cy="30989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solidFill>
                  <a:schemeClr val="accent1">
                    <a:lumMod val="75000"/>
                  </a:schemeClr>
                </a:solidFill>
                <a:latin typeface="Cambria"/>
                <a:ea typeface="ＭＳ 明朝"/>
                <a:cs typeface="Cambria"/>
              </a:rPr>
              <a:t>Enflasyon</a:t>
            </a:r>
            <a:endParaRPr lang="tr-TR" sz="2400" b="1" dirty="0">
              <a:solidFill>
                <a:schemeClr val="accent1">
                  <a:lumMod val="75000"/>
                </a:schemeClr>
              </a:solidFill>
              <a:effectLst/>
              <a:latin typeface="Cambria"/>
              <a:ea typeface="ＭＳ 明朝"/>
              <a:cs typeface="Cambria"/>
            </a:endParaRPr>
          </a:p>
        </p:txBody>
      </p:sp>
    </p:spTree>
    <p:extLst>
      <p:ext uri="{BB962C8B-B14F-4D97-AF65-F5344CB8AC3E}">
        <p14:creationId xmlns:p14="http://schemas.microsoft.com/office/powerpoint/2010/main" val="1312579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1981200" y="1"/>
            <a:ext cx="8229600" cy="1527175"/>
          </a:xfrm>
        </p:spPr>
        <p:txBody>
          <a:bodyPr/>
          <a:lstStyle/>
          <a:p>
            <a:r>
              <a:rPr lang="tr-TR" altLang="en-US" noProof="0" dirty="0">
                <a:latin typeface="Cambria"/>
                <a:cs typeface="Cambria"/>
              </a:rPr>
              <a:t>Reel GSYH'yi Bulma</a:t>
            </a:r>
          </a:p>
        </p:txBody>
      </p:sp>
      <p:sp>
        <p:nvSpPr>
          <p:cNvPr id="39939" name="Content Placeholder 2"/>
          <p:cNvSpPr>
            <a:spLocks noGrp="1"/>
          </p:cNvSpPr>
          <p:nvPr>
            <p:ph idx="1"/>
          </p:nvPr>
        </p:nvSpPr>
        <p:spPr>
          <a:xfrm>
            <a:off x="1981200" y="1712913"/>
            <a:ext cx="8229600" cy="4895850"/>
          </a:xfrm>
        </p:spPr>
        <p:txBody>
          <a:bodyPr/>
          <a:lstStyle/>
          <a:p>
            <a:pPr marL="514350" indent="-514350" eaLnBrk="1" hangingPunct="1">
              <a:buFont typeface="Calibri" panose="020F0502020204030204" pitchFamily="34" charset="0"/>
              <a:buAutoNum type="arabicPeriod"/>
            </a:pPr>
            <a:r>
              <a:rPr lang="tr-TR" altLang="en-US" sz="2800" noProof="0" dirty="0"/>
              <a:t>Nominal GSYH datasından şimdiki fiyatları arındır.</a:t>
            </a:r>
          </a:p>
          <a:p>
            <a:pPr lvl="1" eaLnBrk="1" hangingPunct="1"/>
            <a:r>
              <a:rPr lang="tr-TR" altLang="en-US" sz="2400" noProof="0" dirty="0"/>
              <a:t>Nominal GSYH'yi o yılki fiyat seviyesine böl.</a:t>
            </a:r>
          </a:p>
          <a:p>
            <a:pPr marL="514350" indent="-514350" eaLnBrk="1" hangingPunct="1">
              <a:buFont typeface="Calibri" panose="020F0502020204030204" pitchFamily="34" charset="0"/>
              <a:buAutoNum type="arabicPeriod"/>
            </a:pPr>
            <a:r>
              <a:rPr lang="tr-TR" altLang="en-US" sz="2800" noProof="0" dirty="0"/>
              <a:t>Baz yıldaki fiyat seviyesi cinsinden hesapla (sabit fiyatlar olarak)</a:t>
            </a:r>
          </a:p>
          <a:p>
            <a:pPr lvl="1" eaLnBrk="1" hangingPunct="1"/>
            <a:r>
              <a:rPr lang="tr-TR" altLang="en-US" sz="2400" noProof="0" dirty="0"/>
              <a:t>Baz yıldaki fiyat seviyesi (100) ile çarp.</a:t>
            </a:r>
            <a:endParaRPr lang="tr-TR" altLang="en-US" sz="2000" noProof="0" dirty="0"/>
          </a:p>
        </p:txBody>
      </p:sp>
      <p:graphicFrame>
        <p:nvGraphicFramePr>
          <p:cNvPr id="39940" name="Object 6"/>
          <p:cNvGraphicFramePr>
            <a:graphicFrameLocks noChangeAspect="1"/>
          </p:cNvGraphicFramePr>
          <p:nvPr>
            <p:extLst>
              <p:ext uri="{D42A27DB-BD31-4B8C-83A1-F6EECF244321}">
                <p14:modId xmlns:p14="http://schemas.microsoft.com/office/powerpoint/2010/main" val="589087647"/>
              </p:ext>
            </p:extLst>
          </p:nvPr>
        </p:nvGraphicFramePr>
        <p:xfrm>
          <a:off x="2171700" y="4743450"/>
          <a:ext cx="7443788" cy="1436688"/>
        </p:xfrm>
        <a:graphic>
          <a:graphicData uri="http://schemas.openxmlformats.org/presentationml/2006/ole">
            <mc:AlternateContent xmlns:mc="http://schemas.openxmlformats.org/markup-compatibility/2006">
              <mc:Choice xmlns:v="urn:schemas-microsoft-com:vml" Requires="v">
                <p:oleObj spid="_x0000_s11555" name="Equation" r:id="rId4" imgW="2362200" imgH="469900" progId="Equation.DSMT4">
                  <p:embed/>
                </p:oleObj>
              </mc:Choice>
              <mc:Fallback>
                <p:oleObj name="Equation" r:id="rId4" imgW="2362200" imgH="469900" progId="Equation.DSMT4">
                  <p:embed/>
                  <p:pic>
                    <p:nvPicPr>
                      <p:cNvPr id="0" name=""/>
                      <p:cNvPicPr>
                        <a:picLocks noChangeAspect="1" noChangeArrowheads="1"/>
                      </p:cNvPicPr>
                      <p:nvPr/>
                    </p:nvPicPr>
                    <p:blipFill>
                      <a:blip r:embed="rId5"/>
                      <a:srcRect/>
                      <a:stretch>
                        <a:fillRect/>
                      </a:stretch>
                    </p:blipFill>
                    <p:spPr bwMode="auto">
                      <a:xfrm>
                        <a:off x="2171700" y="4743450"/>
                        <a:ext cx="7443788" cy="14366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51719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barn(inVertical)">
                                      <p:cBhvr>
                                        <p:cTn id="7" dur="500"/>
                                        <p:tgtEl>
                                          <p:spTgt spid="3993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9939">
                                            <p:txEl>
                                              <p:pRg st="1" end="1"/>
                                            </p:txEl>
                                          </p:spTgt>
                                        </p:tgtEl>
                                        <p:attrNameLst>
                                          <p:attrName>style.visibility</p:attrName>
                                        </p:attrNameLst>
                                      </p:cBhvr>
                                      <p:to>
                                        <p:strVal val="visible"/>
                                      </p:to>
                                    </p:set>
                                    <p:animEffect transition="in" filter="barn(inVertical)">
                                      <p:cBhvr>
                                        <p:cTn id="10" dur="500"/>
                                        <p:tgtEl>
                                          <p:spTgt spid="3993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animEffect transition="in" filter="barn(inVertical)">
                                      <p:cBhvr>
                                        <p:cTn id="15" dur="500"/>
                                        <p:tgtEl>
                                          <p:spTgt spid="39939">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9939">
                                            <p:txEl>
                                              <p:pRg st="3" end="3"/>
                                            </p:txEl>
                                          </p:spTgt>
                                        </p:tgtEl>
                                        <p:attrNameLst>
                                          <p:attrName>style.visibility</p:attrName>
                                        </p:attrNameLst>
                                      </p:cBhvr>
                                      <p:to>
                                        <p:strVal val="visible"/>
                                      </p:to>
                                    </p:set>
                                    <p:animEffect transition="in" filter="barn(inVertical)">
                                      <p:cBhvr>
                                        <p:cTn id="18" dur="500"/>
                                        <p:tgtEl>
                                          <p:spTgt spid="39939">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39940"/>
                                        </p:tgtEl>
                                        <p:attrNameLst>
                                          <p:attrName>style.visibility</p:attrName>
                                        </p:attrNameLst>
                                      </p:cBhvr>
                                      <p:to>
                                        <p:strVal val="visible"/>
                                      </p:to>
                                    </p:set>
                                    <p:animEffect transition="in" filter="barn(inVertical)">
                                      <p:cBhvr>
                                        <p:cTn id="23"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1981200" y="1"/>
            <a:ext cx="8229600" cy="1527175"/>
          </a:xfrm>
        </p:spPr>
        <p:txBody>
          <a:bodyPr/>
          <a:lstStyle/>
          <a:p>
            <a:r>
              <a:rPr lang="tr-TR" altLang="en-US" noProof="0" dirty="0">
                <a:latin typeface="Cambria"/>
                <a:cs typeface="Cambria"/>
              </a:rPr>
              <a:t>Örnek</a:t>
            </a:r>
          </a:p>
        </p:txBody>
      </p:sp>
      <p:sp>
        <p:nvSpPr>
          <p:cNvPr id="40963" name="Content Placeholder 2"/>
          <p:cNvSpPr>
            <a:spLocks noGrp="1"/>
          </p:cNvSpPr>
          <p:nvPr>
            <p:ph idx="1"/>
          </p:nvPr>
        </p:nvSpPr>
        <p:spPr>
          <a:xfrm>
            <a:off x="1981200" y="1712913"/>
            <a:ext cx="8229600" cy="4895850"/>
          </a:xfrm>
        </p:spPr>
        <p:txBody>
          <a:bodyPr/>
          <a:lstStyle/>
          <a:p>
            <a:pPr eaLnBrk="1" hangingPunct="1"/>
            <a:r>
              <a:rPr lang="tr-TR" altLang="en-US" sz="2800" noProof="0" dirty="0"/>
              <a:t>2010 yılı için GSYH'yi bulun.</a:t>
            </a:r>
          </a:p>
          <a:p>
            <a:pPr lvl="1" eaLnBrk="1" hangingPunct="1"/>
            <a:r>
              <a:rPr lang="tr-TR" altLang="ja-JP" sz="2400" noProof="0" dirty="0"/>
              <a:t>"2005 fiyatları cinsinden 2010 yılı GSYH"</a:t>
            </a:r>
          </a:p>
          <a:p>
            <a:pPr lvl="1" eaLnBrk="1" hangingPunct="1"/>
            <a:r>
              <a:rPr lang="tr-TR" altLang="en-US" sz="2400" noProof="0" dirty="0"/>
              <a:t>t = 2010 için 25. </a:t>
            </a:r>
            <a:r>
              <a:rPr lang="tr-TR" altLang="en-US" sz="2400" noProof="0" dirty="0" err="1"/>
              <a:t>slaytı</a:t>
            </a:r>
            <a:r>
              <a:rPr lang="tr-TR" altLang="en-US" sz="2400" noProof="0" dirty="0"/>
              <a:t> kullanarak aşağıdaki denklemi doldurun.</a:t>
            </a:r>
            <a:endParaRPr lang="tr-TR" altLang="en-US" sz="2000" noProof="0" dirty="0"/>
          </a:p>
        </p:txBody>
      </p:sp>
      <p:graphicFrame>
        <p:nvGraphicFramePr>
          <p:cNvPr id="40964" name="Object 7"/>
          <p:cNvGraphicFramePr>
            <a:graphicFrameLocks noChangeAspect="1"/>
          </p:cNvGraphicFramePr>
          <p:nvPr>
            <p:extLst>
              <p:ext uri="{D42A27DB-BD31-4B8C-83A1-F6EECF244321}">
                <p14:modId xmlns:p14="http://schemas.microsoft.com/office/powerpoint/2010/main" val="2371618016"/>
              </p:ext>
            </p:extLst>
          </p:nvPr>
        </p:nvGraphicFramePr>
        <p:xfrm>
          <a:off x="2693988" y="5030788"/>
          <a:ext cx="6748462" cy="862012"/>
        </p:xfrm>
        <a:graphic>
          <a:graphicData uri="http://schemas.openxmlformats.org/presentationml/2006/ole">
            <mc:AlternateContent xmlns:mc="http://schemas.openxmlformats.org/markup-compatibility/2006">
              <mc:Choice xmlns:v="urn:schemas-microsoft-com:vml" Requires="v">
                <p:oleObj spid="_x0000_s12849" name="Equation" r:id="rId4" imgW="3187700" imgH="406400" progId="Equation.DSMT4">
                  <p:embed/>
                </p:oleObj>
              </mc:Choice>
              <mc:Fallback>
                <p:oleObj name="Equation" r:id="rId4" imgW="3187700" imgH="406400" progId="Equation.DSMT4">
                  <p:embed/>
                  <p:pic>
                    <p:nvPicPr>
                      <p:cNvPr id="0" name=""/>
                      <p:cNvPicPr>
                        <a:picLocks noChangeAspect="1" noChangeArrowheads="1"/>
                      </p:cNvPicPr>
                      <p:nvPr/>
                    </p:nvPicPr>
                    <p:blipFill>
                      <a:blip r:embed="rId5"/>
                      <a:srcRect/>
                      <a:stretch>
                        <a:fillRect/>
                      </a:stretch>
                    </p:blipFill>
                    <p:spPr bwMode="auto">
                      <a:xfrm>
                        <a:off x="2693988" y="5030788"/>
                        <a:ext cx="6748462" cy="8620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0965" name="Object 6"/>
          <p:cNvGraphicFramePr>
            <a:graphicFrameLocks noChangeAspect="1"/>
          </p:cNvGraphicFramePr>
          <p:nvPr>
            <p:extLst>
              <p:ext uri="{D42A27DB-BD31-4B8C-83A1-F6EECF244321}">
                <p14:modId xmlns:p14="http://schemas.microsoft.com/office/powerpoint/2010/main" val="3848395984"/>
              </p:ext>
            </p:extLst>
          </p:nvPr>
        </p:nvGraphicFramePr>
        <p:xfrm>
          <a:off x="2525713" y="3502025"/>
          <a:ext cx="5453062" cy="1046163"/>
        </p:xfrm>
        <a:graphic>
          <a:graphicData uri="http://schemas.openxmlformats.org/presentationml/2006/ole">
            <mc:AlternateContent xmlns:mc="http://schemas.openxmlformats.org/markup-compatibility/2006">
              <mc:Choice xmlns:v="urn:schemas-microsoft-com:vml" Requires="v">
                <p:oleObj spid="_x0000_s12850" name="Equation" r:id="rId6" imgW="2374900" imgH="469900" progId="Equation.3">
                  <p:embed/>
                </p:oleObj>
              </mc:Choice>
              <mc:Fallback>
                <p:oleObj name="Equation" r:id="rId6" imgW="2374900" imgH="469900" progId="Equation.3">
                  <p:embed/>
                  <p:pic>
                    <p:nvPicPr>
                      <p:cNvPr id="0" name=""/>
                      <p:cNvPicPr>
                        <a:picLocks noChangeAspect="1" noChangeArrowheads="1"/>
                      </p:cNvPicPr>
                      <p:nvPr/>
                    </p:nvPicPr>
                    <p:blipFill>
                      <a:blip r:embed="rId7"/>
                      <a:srcRect/>
                      <a:stretch>
                        <a:fillRect/>
                      </a:stretch>
                    </p:blipFill>
                    <p:spPr bwMode="auto">
                      <a:xfrm>
                        <a:off x="2525713" y="3502025"/>
                        <a:ext cx="5453062" cy="10461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985947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barn(inVertical)">
                                      <p:cBhvr>
                                        <p:cTn id="7" dur="500"/>
                                        <p:tgtEl>
                                          <p:spTgt spid="4096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0963">
                                            <p:txEl>
                                              <p:pRg st="2" end="2"/>
                                            </p:txEl>
                                          </p:spTgt>
                                        </p:tgtEl>
                                        <p:attrNameLst>
                                          <p:attrName>style.visibility</p:attrName>
                                        </p:attrNameLst>
                                      </p:cBhvr>
                                      <p:to>
                                        <p:strVal val="visible"/>
                                      </p:to>
                                    </p:set>
                                    <p:animEffect transition="in" filter="barn(inVertical)">
                                      <p:cBhvr>
                                        <p:cTn id="10" dur="500"/>
                                        <p:tgtEl>
                                          <p:spTgt spid="4096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40965"/>
                                        </p:tgtEl>
                                        <p:attrNameLst>
                                          <p:attrName>style.visibility</p:attrName>
                                        </p:attrNameLst>
                                      </p:cBhvr>
                                      <p:to>
                                        <p:strVal val="visible"/>
                                      </p:to>
                                    </p:set>
                                    <p:animEffect transition="in" filter="barn(inVertical)">
                                      <p:cBhvr>
                                        <p:cTn id="15" dur="500"/>
                                        <p:tgtEl>
                                          <p:spTgt spid="4096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40964"/>
                                        </p:tgtEl>
                                        <p:attrNameLst>
                                          <p:attrName>style.visibility</p:attrName>
                                        </p:attrNameLst>
                                      </p:cBhvr>
                                      <p:to>
                                        <p:strVal val="visible"/>
                                      </p:to>
                                    </p:set>
                                    <p:animEffect transition="in" filter="barn(inVertical)">
                                      <p:cBhvr>
                                        <p:cTn id="20"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1981200" y="1"/>
            <a:ext cx="8229600" cy="1527175"/>
          </a:xfrm>
        </p:spPr>
        <p:txBody>
          <a:bodyPr/>
          <a:lstStyle/>
          <a:p>
            <a:r>
              <a:rPr lang="tr-TR" altLang="en-US" dirty="0"/>
              <a:t>Hafta #8 Konu Başlıkları</a:t>
            </a:r>
            <a:endParaRPr lang="tr-TR" altLang="en-US" noProof="0" dirty="0">
              <a:latin typeface="Cambria"/>
              <a:cs typeface="Cambria"/>
            </a:endParaRPr>
          </a:p>
        </p:txBody>
      </p:sp>
      <p:sp>
        <p:nvSpPr>
          <p:cNvPr id="7171" name="Content Placeholder 2"/>
          <p:cNvSpPr>
            <a:spLocks noGrp="1"/>
          </p:cNvSpPr>
          <p:nvPr>
            <p:ph idx="1"/>
          </p:nvPr>
        </p:nvSpPr>
        <p:spPr>
          <a:xfrm>
            <a:off x="1981200" y="1712913"/>
            <a:ext cx="8229600" cy="4895850"/>
          </a:xfrm>
        </p:spPr>
        <p:txBody>
          <a:bodyPr/>
          <a:lstStyle/>
          <a:p>
            <a:pPr marL="514350" indent="-514350" eaLnBrk="1" hangingPunct="1">
              <a:buFont typeface="+mj-lt"/>
              <a:buAutoNum type="arabicPeriod"/>
            </a:pPr>
            <a:r>
              <a:rPr lang="tr-TR" sz="2800" noProof="0" dirty="0">
                <a:latin typeface="Cambria"/>
                <a:ea typeface="MS PGothic" charset="0"/>
                <a:cs typeface="Cambria"/>
              </a:rPr>
              <a:t>GSYH'nin Bileşenleri ve Denklemi*</a:t>
            </a:r>
          </a:p>
          <a:p>
            <a:pPr marL="514350" indent="-514350" eaLnBrk="1" hangingPunct="1">
              <a:buFont typeface="+mj-lt"/>
              <a:buAutoNum type="arabicPeriod"/>
            </a:pPr>
            <a:r>
              <a:rPr lang="tr-TR" sz="2800" noProof="0" dirty="0">
                <a:latin typeface="Cambria"/>
                <a:ea typeface="MS PGothic" charset="0"/>
                <a:cs typeface="Cambria"/>
              </a:rPr>
              <a:t>Nominal vs. Reel GSYH*</a:t>
            </a:r>
          </a:p>
          <a:p>
            <a:pPr marL="514350" indent="-514350" eaLnBrk="1" hangingPunct="1">
              <a:buFont typeface="+mj-lt"/>
              <a:buAutoNum type="arabicPeriod"/>
            </a:pPr>
            <a:r>
              <a:rPr lang="tr-TR" sz="2800" noProof="0" dirty="0">
                <a:latin typeface="Cambria"/>
                <a:ea typeface="MS PGothic" charset="0"/>
                <a:cs typeface="Cambria"/>
              </a:rPr>
              <a:t>Reel GSYH Denklemi*</a:t>
            </a:r>
          </a:p>
          <a:p>
            <a:pPr marL="0" indent="0" eaLnBrk="1" hangingPunct="1">
              <a:buNone/>
            </a:pPr>
            <a:r>
              <a:rPr lang="tr-TR" altLang="en-US" sz="2000" noProof="0" dirty="0">
                <a:ea typeface="MS PGothic" charset="0"/>
              </a:rPr>
              <a:t>"*" En önemli konu başlıklarını belirtir. </a:t>
            </a:r>
          </a:p>
          <a:p>
            <a:pPr marL="0" indent="0" eaLnBrk="1" hangingPunct="1">
              <a:buNone/>
            </a:pPr>
            <a:r>
              <a:rPr lang="tr-TR" altLang="en-US" sz="2000" noProof="0" dirty="0" err="1">
                <a:latin typeface="Cambria"/>
                <a:ea typeface="MS PGothic" charset="0"/>
                <a:cs typeface="Cambria"/>
              </a:rPr>
              <a:t>Mateer</a:t>
            </a:r>
            <a:r>
              <a:rPr lang="tr-TR" altLang="en-US" sz="2000" noProof="0" dirty="0">
                <a:latin typeface="Cambria"/>
                <a:ea typeface="MS PGothic" charset="0"/>
                <a:cs typeface="Cambria"/>
              </a:rPr>
              <a:t> ve </a:t>
            </a:r>
            <a:r>
              <a:rPr lang="tr-TR" altLang="en-US" sz="2000" noProof="0" dirty="0" err="1">
                <a:latin typeface="Cambria"/>
                <a:ea typeface="MS PGothic" charset="0"/>
                <a:cs typeface="Cambria"/>
              </a:rPr>
              <a:t>Coppock</a:t>
            </a:r>
            <a:r>
              <a:rPr lang="tr-TR" altLang="en-US" sz="2000" noProof="0" dirty="0">
                <a:latin typeface="Cambria"/>
                <a:ea typeface="MS PGothic" charset="0"/>
                <a:cs typeface="Cambria"/>
              </a:rPr>
              <a:t>: Bölüm #19</a:t>
            </a:r>
          </a:p>
        </p:txBody>
      </p:sp>
      <p:sp>
        <p:nvSpPr>
          <p:cNvPr id="5" name="TextBox 4">
            <a:extLst>
              <a:ext uri="{FF2B5EF4-FFF2-40B4-BE49-F238E27FC236}">
                <a16:creationId xmlns:a16="http://schemas.microsoft.com/office/drawing/2014/main" id="{312F982E-57F2-B74D-85B9-075EB30009BE}"/>
              </a:ext>
            </a:extLst>
          </p:cNvPr>
          <p:cNvSpPr txBox="1"/>
          <p:nvPr/>
        </p:nvSpPr>
        <p:spPr>
          <a:xfrm>
            <a:off x="246048" y="5842822"/>
            <a:ext cx="11696700" cy="1200329"/>
          </a:xfrm>
          <a:prstGeom prst="rect">
            <a:avLst/>
          </a:prstGeom>
          <a:noFill/>
        </p:spPr>
        <p:txBody>
          <a:bodyPr wrap="square" rtlCol="0">
            <a:spAutoFit/>
          </a:bodyPr>
          <a:lstStyle/>
          <a:p>
            <a:r>
              <a:rPr lang="tr-TR" b="1" u="sng" dirty="0">
                <a:solidFill>
                  <a:srgbClr val="FF0000"/>
                </a:solidFill>
                <a:latin typeface="Cambria"/>
              </a:rPr>
              <a:t>Önemli Not</a:t>
            </a:r>
            <a:r>
              <a:rPr lang="tr-TR" dirty="0">
                <a:solidFill>
                  <a:srgbClr val="FF0000"/>
                </a:solidFill>
                <a:latin typeface="Cambria"/>
              </a:rPr>
              <a:t>: Fiyat için "F", "P" ve "</a:t>
            </a:r>
            <a:r>
              <a:rPr lang="tr-TR" dirty="0" err="1">
                <a:solidFill>
                  <a:srgbClr val="FF0000"/>
                </a:solidFill>
                <a:latin typeface="Cambria"/>
              </a:rPr>
              <a:t>Price</a:t>
            </a:r>
            <a:r>
              <a:rPr lang="tr-TR" dirty="0">
                <a:solidFill>
                  <a:srgbClr val="FF0000"/>
                </a:solidFill>
                <a:latin typeface="Cambria"/>
              </a:rPr>
              <a:t>"; Miktar (Çıktı) için "M", "</a:t>
            </a:r>
            <a:r>
              <a:rPr lang="tr-TR" dirty="0" err="1">
                <a:solidFill>
                  <a:srgbClr val="FF0000"/>
                </a:solidFill>
                <a:latin typeface="Cambria"/>
              </a:rPr>
              <a:t>Q</a:t>
            </a:r>
            <a:r>
              <a:rPr lang="tr-TR" dirty="0">
                <a:solidFill>
                  <a:srgbClr val="FF0000"/>
                </a:solidFill>
                <a:latin typeface="Cambria"/>
              </a:rPr>
              <a:t>" ve "</a:t>
            </a:r>
            <a:r>
              <a:rPr lang="tr-TR" dirty="0" err="1">
                <a:solidFill>
                  <a:srgbClr val="FF0000"/>
                </a:solidFill>
                <a:latin typeface="Cambria"/>
              </a:rPr>
              <a:t>Quantity</a:t>
            </a:r>
            <a:r>
              <a:rPr lang="tr-TR" dirty="0">
                <a:solidFill>
                  <a:srgbClr val="FF0000"/>
                </a:solidFill>
                <a:latin typeface="Cambria"/>
              </a:rPr>
              <a:t>"; Talep için "T", "D" ve "</a:t>
            </a:r>
            <a:r>
              <a:rPr lang="tr-TR" dirty="0" err="1">
                <a:solidFill>
                  <a:srgbClr val="FF0000"/>
                </a:solidFill>
                <a:latin typeface="Cambria"/>
              </a:rPr>
              <a:t>Demand</a:t>
            </a:r>
            <a:r>
              <a:rPr lang="tr-TR" dirty="0">
                <a:solidFill>
                  <a:srgbClr val="FF0000"/>
                </a:solidFill>
                <a:latin typeface="Cambria"/>
              </a:rPr>
              <a:t>"; Arz için "A", "S" ve "</a:t>
            </a:r>
            <a:r>
              <a:rPr lang="tr-TR" dirty="0" err="1">
                <a:solidFill>
                  <a:srgbClr val="FF0000"/>
                </a:solidFill>
                <a:latin typeface="Cambria"/>
              </a:rPr>
              <a:t>Supply</a:t>
            </a:r>
            <a:r>
              <a:rPr lang="tr-TR" dirty="0">
                <a:solidFill>
                  <a:srgbClr val="FF0000"/>
                </a:solidFill>
                <a:latin typeface="Cambria"/>
              </a:rPr>
              <a:t>"; Denge için "E" ve "</a:t>
            </a:r>
            <a:r>
              <a:rPr lang="tr-TR" dirty="0" err="1">
                <a:solidFill>
                  <a:srgbClr val="FF0000"/>
                </a:solidFill>
                <a:latin typeface="Cambria"/>
              </a:rPr>
              <a:t>Equilibrium</a:t>
            </a:r>
            <a:r>
              <a:rPr lang="tr-TR" dirty="0">
                <a:solidFill>
                  <a:srgbClr val="FF0000"/>
                </a:solidFill>
                <a:latin typeface="Cambria"/>
              </a:rPr>
              <a:t>"; Kısa-Dönem için "KD" , "SR" ve "</a:t>
            </a:r>
            <a:r>
              <a:rPr lang="tr-TR" dirty="0" err="1">
                <a:solidFill>
                  <a:srgbClr val="FF0000"/>
                </a:solidFill>
                <a:latin typeface="Cambria"/>
              </a:rPr>
              <a:t>Short</a:t>
            </a:r>
            <a:r>
              <a:rPr lang="tr-TR" dirty="0">
                <a:solidFill>
                  <a:srgbClr val="FF0000"/>
                </a:solidFill>
                <a:latin typeface="Cambria"/>
              </a:rPr>
              <a:t>-Run"; Uzun-Dönem için "UD", "LR" ve "</a:t>
            </a:r>
            <a:r>
              <a:rPr lang="tr-TR" dirty="0" err="1">
                <a:solidFill>
                  <a:srgbClr val="FF0000"/>
                </a:solidFill>
                <a:latin typeface="Cambria"/>
              </a:rPr>
              <a:t>Long</a:t>
            </a:r>
            <a:r>
              <a:rPr lang="tr-TR" dirty="0">
                <a:solidFill>
                  <a:srgbClr val="FF0000"/>
                </a:solidFill>
                <a:latin typeface="Cambria"/>
              </a:rPr>
              <a:t>-Run" eş anlamlı olarak kullanılmıştır. </a:t>
            </a:r>
          </a:p>
          <a:p>
            <a:endParaRPr lang="tr-TR" dirty="0">
              <a:latin typeface="Cambria"/>
            </a:endParaRPr>
          </a:p>
        </p:txBody>
      </p:sp>
    </p:spTree>
    <p:extLst>
      <p:ext uri="{BB962C8B-B14F-4D97-AF65-F5344CB8AC3E}">
        <p14:creationId xmlns:p14="http://schemas.microsoft.com/office/powerpoint/2010/main" val="1323388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517585" y="0"/>
            <a:ext cx="8229600" cy="1527175"/>
          </a:xfrm>
        </p:spPr>
        <p:txBody>
          <a:bodyPr/>
          <a:lstStyle/>
          <a:p>
            <a:r>
              <a:rPr lang="tr-TR" altLang="en-US" noProof="0" dirty="0">
                <a:latin typeface="Cambria"/>
                <a:cs typeface="Cambria"/>
              </a:rPr>
              <a:t>Büyüme Oranı</a:t>
            </a:r>
          </a:p>
        </p:txBody>
      </p:sp>
      <p:sp>
        <p:nvSpPr>
          <p:cNvPr id="41987" name="Content Placeholder 2"/>
          <p:cNvSpPr>
            <a:spLocks noGrp="1"/>
          </p:cNvSpPr>
          <p:nvPr>
            <p:ph idx="1"/>
          </p:nvPr>
        </p:nvSpPr>
        <p:spPr>
          <a:xfrm>
            <a:off x="517585" y="1712913"/>
            <a:ext cx="11041811" cy="4895850"/>
          </a:xfrm>
        </p:spPr>
        <p:txBody>
          <a:bodyPr/>
          <a:lstStyle/>
          <a:p>
            <a:pPr eaLnBrk="1" hangingPunct="1"/>
            <a:r>
              <a:rPr lang="tr-TR" altLang="en-US" sz="2800" noProof="0" dirty="0"/>
              <a:t>Büyüme Oranı (</a:t>
            </a:r>
            <a:r>
              <a:rPr lang="tr-TR" altLang="en-US" sz="2800" noProof="0" dirty="0" err="1"/>
              <a:t>Growth</a:t>
            </a:r>
            <a:r>
              <a:rPr lang="tr-TR" altLang="en-US" sz="2800" noProof="0" dirty="0"/>
              <a:t> Rate)</a:t>
            </a:r>
          </a:p>
          <a:p>
            <a:pPr lvl="1" eaLnBrk="1" hangingPunct="1"/>
            <a:r>
              <a:rPr lang="tr-TR" altLang="en-US" sz="2400" noProof="0" dirty="0"/>
              <a:t>Ekonominin ne kadar hızlı büyüdüğünü anlatır.</a:t>
            </a:r>
          </a:p>
          <a:p>
            <a:pPr lvl="1" eaLnBrk="1" hangingPunct="1"/>
            <a:r>
              <a:rPr lang="tr-TR" altLang="en-US" sz="2400" noProof="0" dirty="0"/>
              <a:t>Yüzde değişim formülü kullanılarak hesaplanabilir.</a:t>
            </a:r>
          </a:p>
          <a:p>
            <a:pPr lvl="1" eaLnBrk="1" hangingPunct="1"/>
            <a:r>
              <a:rPr lang="tr-TR" altLang="en-US" sz="2400" noProof="0" dirty="0"/>
              <a:t>Negatif büyüme oranı, ekonominin daraldığını (resesyon) belirtir.</a:t>
            </a:r>
          </a:p>
          <a:p>
            <a:pPr lvl="1" eaLnBrk="1" hangingPunct="1"/>
            <a:r>
              <a:rPr lang="tr-TR" altLang="en-US" sz="2400" noProof="0" dirty="0">
                <a:solidFill>
                  <a:srgbClr val="FF0000"/>
                </a:solidFill>
              </a:rPr>
              <a:t>Uyarı: Nominal GSYH'deki büyüme, fiyat seviyesindeki değişimden dolayı yanıltıcı olduğundan biz analizlerimizde sadece </a:t>
            </a:r>
            <a:r>
              <a:rPr lang="tr-TR" altLang="en-US" sz="2400" b="1" noProof="0" dirty="0">
                <a:solidFill>
                  <a:srgbClr val="FF0000"/>
                </a:solidFill>
              </a:rPr>
              <a:t>Reel GSYH</a:t>
            </a:r>
            <a:r>
              <a:rPr lang="tr-TR" altLang="en-US" sz="2400" noProof="0" dirty="0">
                <a:solidFill>
                  <a:srgbClr val="FF0000"/>
                </a:solidFill>
              </a:rPr>
              <a:t>'yi kullanacağız.</a:t>
            </a:r>
            <a:endParaRPr lang="tr-TR" altLang="en-US" sz="2000" noProof="0" dirty="0"/>
          </a:p>
        </p:txBody>
      </p:sp>
      <p:graphicFrame>
        <p:nvGraphicFramePr>
          <p:cNvPr id="41988" name="Object 8"/>
          <p:cNvGraphicFramePr>
            <a:graphicFrameLocks noChangeAspect="1"/>
          </p:cNvGraphicFramePr>
          <p:nvPr>
            <p:extLst>
              <p:ext uri="{D42A27DB-BD31-4B8C-83A1-F6EECF244321}">
                <p14:modId xmlns:p14="http://schemas.microsoft.com/office/powerpoint/2010/main" val="185157124"/>
              </p:ext>
            </p:extLst>
          </p:nvPr>
        </p:nvGraphicFramePr>
        <p:xfrm>
          <a:off x="1312863" y="5281613"/>
          <a:ext cx="8955087" cy="996950"/>
        </p:xfrm>
        <a:graphic>
          <a:graphicData uri="http://schemas.openxmlformats.org/presentationml/2006/ole">
            <mc:AlternateContent xmlns:mc="http://schemas.openxmlformats.org/markup-compatibility/2006">
              <mc:Choice xmlns:v="urn:schemas-microsoft-com:vml" Requires="v">
                <p:oleObj spid="_x0000_s13875" name="Equation" r:id="rId4" imgW="4229100" imgH="469900" progId="Equation.DSMT4">
                  <p:embed/>
                </p:oleObj>
              </mc:Choice>
              <mc:Fallback>
                <p:oleObj name="Equation" r:id="rId4" imgW="4229100" imgH="469900" progId="Equation.DSMT4">
                  <p:embed/>
                  <p:pic>
                    <p:nvPicPr>
                      <p:cNvPr id="0" name=""/>
                      <p:cNvPicPr>
                        <a:picLocks noChangeAspect="1" noChangeArrowheads="1"/>
                      </p:cNvPicPr>
                      <p:nvPr/>
                    </p:nvPicPr>
                    <p:blipFill>
                      <a:blip r:embed="rId5"/>
                      <a:srcRect/>
                      <a:stretch>
                        <a:fillRect/>
                      </a:stretch>
                    </p:blipFill>
                    <p:spPr bwMode="auto">
                      <a:xfrm>
                        <a:off x="1312863" y="5281613"/>
                        <a:ext cx="8955087" cy="996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1989" name="Object 4"/>
          <p:cNvGraphicFramePr>
            <a:graphicFrameLocks noChangeAspect="1"/>
          </p:cNvGraphicFramePr>
          <p:nvPr>
            <p:extLst>
              <p:ext uri="{D42A27DB-BD31-4B8C-83A1-F6EECF244321}">
                <p14:modId xmlns:p14="http://schemas.microsoft.com/office/powerpoint/2010/main" val="1885344207"/>
              </p:ext>
            </p:extLst>
          </p:nvPr>
        </p:nvGraphicFramePr>
        <p:xfrm>
          <a:off x="1473200" y="4583113"/>
          <a:ext cx="7907338" cy="430212"/>
        </p:xfrm>
        <a:graphic>
          <a:graphicData uri="http://schemas.openxmlformats.org/presentationml/2006/ole">
            <mc:AlternateContent xmlns:mc="http://schemas.openxmlformats.org/markup-compatibility/2006">
              <mc:Choice xmlns:v="urn:schemas-microsoft-com:vml" Requires="v">
                <p:oleObj spid="_x0000_s13876" name="Equation" r:id="rId6" imgW="3733800" imgH="203200" progId="Equation.DSMT4">
                  <p:embed/>
                </p:oleObj>
              </mc:Choice>
              <mc:Fallback>
                <p:oleObj name="Equation" r:id="rId6" imgW="3733800" imgH="203200" progId="Equation.DSMT4">
                  <p:embed/>
                  <p:pic>
                    <p:nvPicPr>
                      <p:cNvPr id="0" name=""/>
                      <p:cNvPicPr>
                        <a:picLocks noChangeAspect="1" noChangeArrowheads="1"/>
                      </p:cNvPicPr>
                      <p:nvPr/>
                    </p:nvPicPr>
                    <p:blipFill>
                      <a:blip r:embed="rId7"/>
                      <a:srcRect/>
                      <a:stretch>
                        <a:fillRect/>
                      </a:stretch>
                    </p:blipFill>
                    <p:spPr bwMode="auto">
                      <a:xfrm>
                        <a:off x="1473200" y="4583113"/>
                        <a:ext cx="7907338" cy="430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878262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Effect transition="in" filter="barn(inVertical)">
                                      <p:cBhvr>
                                        <p:cTn id="7" dur="500"/>
                                        <p:tgtEl>
                                          <p:spTgt spid="4198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1987">
                                            <p:txEl>
                                              <p:pRg st="2" end="2"/>
                                            </p:txEl>
                                          </p:spTgt>
                                        </p:tgtEl>
                                        <p:attrNameLst>
                                          <p:attrName>style.visibility</p:attrName>
                                        </p:attrNameLst>
                                      </p:cBhvr>
                                      <p:to>
                                        <p:strVal val="visible"/>
                                      </p:to>
                                    </p:set>
                                    <p:animEffect transition="in" filter="barn(inVertical)">
                                      <p:cBhvr>
                                        <p:cTn id="10" dur="500"/>
                                        <p:tgtEl>
                                          <p:spTgt spid="41987">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animEffect transition="in" filter="barn(inVertical)">
                                      <p:cBhvr>
                                        <p:cTn id="13" dur="500"/>
                                        <p:tgtEl>
                                          <p:spTgt spid="41987">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1987">
                                            <p:txEl>
                                              <p:pRg st="4" end="4"/>
                                            </p:txEl>
                                          </p:spTgt>
                                        </p:tgtEl>
                                        <p:attrNameLst>
                                          <p:attrName>style.visibility</p:attrName>
                                        </p:attrNameLst>
                                      </p:cBhvr>
                                      <p:to>
                                        <p:strVal val="visible"/>
                                      </p:to>
                                    </p:set>
                                    <p:animEffect transition="in" filter="barn(inVertical)">
                                      <p:cBhvr>
                                        <p:cTn id="16" dur="500"/>
                                        <p:tgtEl>
                                          <p:spTgt spid="41987">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41989"/>
                                        </p:tgtEl>
                                        <p:attrNameLst>
                                          <p:attrName>style.visibility</p:attrName>
                                        </p:attrNameLst>
                                      </p:cBhvr>
                                      <p:to>
                                        <p:strVal val="visible"/>
                                      </p:to>
                                    </p:set>
                                    <p:animEffect transition="in" filter="barn(inVertical)">
                                      <p:cBhvr>
                                        <p:cTn id="21" dur="500"/>
                                        <p:tgtEl>
                                          <p:spTgt spid="4198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41988"/>
                                        </p:tgtEl>
                                        <p:attrNameLst>
                                          <p:attrName>style.visibility</p:attrName>
                                        </p:attrNameLst>
                                      </p:cBhvr>
                                      <p:to>
                                        <p:strVal val="visible"/>
                                      </p:to>
                                    </p:set>
                                    <p:animEffect transition="in" filter="barn(inVertical)">
                                      <p:cBhvr>
                                        <p:cTn id="26"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1981200" y="1"/>
            <a:ext cx="8229600" cy="1527175"/>
          </a:xfrm>
        </p:spPr>
        <p:txBody>
          <a:bodyPr/>
          <a:lstStyle/>
          <a:p>
            <a:r>
              <a:rPr lang="tr-TR" altLang="en-US" noProof="0" dirty="0">
                <a:latin typeface="Cambria"/>
                <a:cs typeface="Cambria"/>
              </a:rPr>
              <a:t>Büyüme Oranı</a:t>
            </a:r>
          </a:p>
        </p:txBody>
      </p:sp>
      <p:sp>
        <p:nvSpPr>
          <p:cNvPr id="86018" name="Content Placeholder 2"/>
          <p:cNvSpPr>
            <a:spLocks noGrp="1"/>
          </p:cNvSpPr>
          <p:nvPr>
            <p:ph idx="1"/>
          </p:nvPr>
        </p:nvSpPr>
        <p:spPr>
          <a:xfrm>
            <a:off x="1981200" y="1712913"/>
            <a:ext cx="8229600" cy="4895850"/>
          </a:xfrm>
        </p:spPr>
        <p:txBody>
          <a:bodyPr/>
          <a:lstStyle/>
          <a:p>
            <a:pPr eaLnBrk="1" hangingPunct="1"/>
            <a:r>
              <a:rPr lang="tr-TR" altLang="en-US" sz="3200" noProof="0" dirty="0"/>
              <a:t>Aynı slayttaki verileri kullanarak</a:t>
            </a:r>
            <a:endParaRPr lang="tr-TR" altLang="en-US" sz="2800" noProof="0" dirty="0">
              <a:latin typeface="Cambria"/>
              <a:cs typeface="Cambria"/>
            </a:endParaRPr>
          </a:p>
        </p:txBody>
      </p:sp>
      <p:graphicFrame>
        <p:nvGraphicFramePr>
          <p:cNvPr id="43012" name="Object 4"/>
          <p:cNvGraphicFramePr>
            <a:graphicFrameLocks noChangeAspect="1"/>
          </p:cNvGraphicFramePr>
          <p:nvPr>
            <p:extLst>
              <p:ext uri="{D42A27DB-BD31-4B8C-83A1-F6EECF244321}">
                <p14:modId xmlns:p14="http://schemas.microsoft.com/office/powerpoint/2010/main" val="1863296952"/>
              </p:ext>
            </p:extLst>
          </p:nvPr>
        </p:nvGraphicFramePr>
        <p:xfrm>
          <a:off x="1733550" y="2833688"/>
          <a:ext cx="7908925" cy="430212"/>
        </p:xfrm>
        <a:graphic>
          <a:graphicData uri="http://schemas.openxmlformats.org/presentationml/2006/ole">
            <mc:AlternateContent xmlns:mc="http://schemas.openxmlformats.org/markup-compatibility/2006">
              <mc:Choice xmlns:v="urn:schemas-microsoft-com:vml" Requires="v">
                <p:oleObj spid="_x0000_s15168" name="Equation" r:id="rId4" imgW="3733800" imgH="203200" progId="Equation.DSMT4">
                  <p:embed/>
                </p:oleObj>
              </mc:Choice>
              <mc:Fallback>
                <p:oleObj name="Equation" r:id="rId4" imgW="3733800" imgH="203200" progId="Equation.DSMT4">
                  <p:embed/>
                  <p:pic>
                    <p:nvPicPr>
                      <p:cNvPr id="0" name=""/>
                      <p:cNvPicPr>
                        <a:picLocks noChangeAspect="1" noChangeArrowheads="1"/>
                      </p:cNvPicPr>
                      <p:nvPr/>
                    </p:nvPicPr>
                    <p:blipFill>
                      <a:blip r:embed="rId5"/>
                      <a:srcRect/>
                      <a:stretch>
                        <a:fillRect/>
                      </a:stretch>
                    </p:blipFill>
                    <p:spPr bwMode="auto">
                      <a:xfrm>
                        <a:off x="1733550" y="2833688"/>
                        <a:ext cx="7908925" cy="430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3013" name="Object 5"/>
          <p:cNvGraphicFramePr>
            <a:graphicFrameLocks noChangeAspect="1"/>
          </p:cNvGraphicFramePr>
          <p:nvPr>
            <p:extLst>
              <p:ext uri="{D42A27DB-BD31-4B8C-83A1-F6EECF244321}">
                <p14:modId xmlns:p14="http://schemas.microsoft.com/office/powerpoint/2010/main" val="2997605183"/>
              </p:ext>
            </p:extLst>
          </p:nvPr>
        </p:nvGraphicFramePr>
        <p:xfrm>
          <a:off x="2360613" y="5311775"/>
          <a:ext cx="7288212" cy="887413"/>
        </p:xfrm>
        <a:graphic>
          <a:graphicData uri="http://schemas.openxmlformats.org/presentationml/2006/ole">
            <mc:AlternateContent xmlns:mc="http://schemas.openxmlformats.org/markup-compatibility/2006">
              <mc:Choice xmlns:v="urn:schemas-microsoft-com:vml" Requires="v">
                <p:oleObj spid="_x0000_s15169" name="Equation" r:id="rId6" imgW="3441700" imgH="419100" progId="Equation.DSMT4">
                  <p:embed/>
                </p:oleObj>
              </mc:Choice>
              <mc:Fallback>
                <p:oleObj name="Equation" r:id="rId6" imgW="3441700" imgH="419100" progId="Equation.DSMT4">
                  <p:embed/>
                  <p:pic>
                    <p:nvPicPr>
                      <p:cNvPr id="0" name=""/>
                      <p:cNvPicPr>
                        <a:picLocks noChangeAspect="1" noChangeArrowheads="1"/>
                      </p:cNvPicPr>
                      <p:nvPr/>
                    </p:nvPicPr>
                    <p:blipFill>
                      <a:blip r:embed="rId7"/>
                      <a:srcRect/>
                      <a:stretch>
                        <a:fillRect/>
                      </a:stretch>
                    </p:blipFill>
                    <p:spPr bwMode="auto">
                      <a:xfrm>
                        <a:off x="2360613" y="5311775"/>
                        <a:ext cx="7288212" cy="887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3014" name="Object 8"/>
          <p:cNvGraphicFramePr>
            <a:graphicFrameLocks noChangeAspect="1"/>
          </p:cNvGraphicFramePr>
          <p:nvPr>
            <p:extLst>
              <p:ext uri="{D42A27DB-BD31-4B8C-83A1-F6EECF244321}">
                <p14:modId xmlns:p14="http://schemas.microsoft.com/office/powerpoint/2010/main" val="510175989"/>
              </p:ext>
            </p:extLst>
          </p:nvPr>
        </p:nvGraphicFramePr>
        <p:xfrm>
          <a:off x="1603375" y="3821113"/>
          <a:ext cx="8956675" cy="996950"/>
        </p:xfrm>
        <a:graphic>
          <a:graphicData uri="http://schemas.openxmlformats.org/presentationml/2006/ole">
            <mc:AlternateContent xmlns:mc="http://schemas.openxmlformats.org/markup-compatibility/2006">
              <mc:Choice xmlns:v="urn:schemas-microsoft-com:vml" Requires="v">
                <p:oleObj spid="_x0000_s15170" name="Equation" r:id="rId8" imgW="4229100" imgH="469900" progId="Equation.DSMT4">
                  <p:embed/>
                </p:oleObj>
              </mc:Choice>
              <mc:Fallback>
                <p:oleObj name="Equation" r:id="rId8" imgW="4229100" imgH="469900" progId="Equation.DSMT4">
                  <p:embed/>
                  <p:pic>
                    <p:nvPicPr>
                      <p:cNvPr id="0" name=""/>
                      <p:cNvPicPr>
                        <a:picLocks noChangeAspect="1" noChangeArrowheads="1"/>
                      </p:cNvPicPr>
                      <p:nvPr/>
                    </p:nvPicPr>
                    <p:blipFill>
                      <a:blip r:embed="rId9"/>
                      <a:srcRect/>
                      <a:stretch>
                        <a:fillRect/>
                      </a:stretch>
                    </p:blipFill>
                    <p:spPr bwMode="auto">
                      <a:xfrm>
                        <a:off x="1603375" y="3821113"/>
                        <a:ext cx="8956675" cy="996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121254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barn(inVertical)">
                                      <p:cBhvr>
                                        <p:cTn id="7" dur="500"/>
                                        <p:tgtEl>
                                          <p:spTgt spid="43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3014"/>
                                        </p:tgtEl>
                                        <p:attrNameLst>
                                          <p:attrName>style.visibility</p:attrName>
                                        </p:attrNameLst>
                                      </p:cBhvr>
                                      <p:to>
                                        <p:strVal val="visible"/>
                                      </p:to>
                                    </p:set>
                                    <p:animEffect transition="in" filter="barn(inVertical)">
                                      <p:cBhvr>
                                        <p:cTn id="12" dur="500"/>
                                        <p:tgtEl>
                                          <p:spTgt spid="430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3013"/>
                                        </p:tgtEl>
                                        <p:attrNameLst>
                                          <p:attrName>style.visibility</p:attrName>
                                        </p:attrNameLst>
                                      </p:cBhvr>
                                      <p:to>
                                        <p:strVal val="visible"/>
                                      </p:to>
                                    </p:set>
                                    <p:animEffect transition="in" filter="barn(inVertical)">
                                      <p:cBhvr>
                                        <p:cTn id="17" dur="5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1981200" y="1"/>
            <a:ext cx="8229600" cy="1527175"/>
          </a:xfrm>
        </p:spPr>
        <p:txBody>
          <a:bodyPr/>
          <a:lstStyle/>
          <a:p>
            <a:r>
              <a:rPr lang="tr-TR" altLang="en-US" noProof="0" dirty="0">
                <a:latin typeface="Cambria"/>
                <a:cs typeface="Cambria"/>
              </a:rPr>
              <a:t>Büyüme Oranı</a:t>
            </a:r>
          </a:p>
        </p:txBody>
      </p:sp>
      <p:sp>
        <p:nvSpPr>
          <p:cNvPr id="88066" name="Content Placeholder 2"/>
          <p:cNvSpPr>
            <a:spLocks noGrp="1"/>
          </p:cNvSpPr>
          <p:nvPr>
            <p:ph idx="1"/>
          </p:nvPr>
        </p:nvSpPr>
        <p:spPr>
          <a:xfrm>
            <a:off x="1981200" y="1712913"/>
            <a:ext cx="8229600" cy="4895850"/>
          </a:xfrm>
        </p:spPr>
        <p:txBody>
          <a:bodyPr/>
          <a:lstStyle/>
          <a:p>
            <a:pPr eaLnBrk="1" hangingPunct="1"/>
            <a:r>
              <a:rPr lang="tr-TR" altLang="en-US" sz="2800" noProof="0" dirty="0">
                <a:latin typeface="Cambria"/>
                <a:cs typeface="Cambria"/>
              </a:rPr>
              <a:t>Fiyat Seviyesi Büyüme Oranı</a:t>
            </a:r>
          </a:p>
          <a:p>
            <a:pPr lvl="1" eaLnBrk="1" hangingPunct="1"/>
            <a:r>
              <a:rPr lang="tr-TR" altLang="en-US" sz="2400" noProof="0" dirty="0">
                <a:latin typeface="Cambria"/>
                <a:cs typeface="Cambria"/>
              </a:rPr>
              <a:t>GSYH Deflatörü Büyüme Oranı ile aynıdır.</a:t>
            </a:r>
          </a:p>
        </p:txBody>
      </p:sp>
      <p:graphicFrame>
        <p:nvGraphicFramePr>
          <p:cNvPr id="44036" name="Object 6"/>
          <p:cNvGraphicFramePr>
            <a:graphicFrameLocks noChangeAspect="1"/>
          </p:cNvGraphicFramePr>
          <p:nvPr>
            <p:extLst>
              <p:ext uri="{D42A27DB-BD31-4B8C-83A1-F6EECF244321}">
                <p14:modId xmlns:p14="http://schemas.microsoft.com/office/powerpoint/2010/main" val="594007790"/>
              </p:ext>
            </p:extLst>
          </p:nvPr>
        </p:nvGraphicFramePr>
        <p:xfrm>
          <a:off x="1946275" y="3138488"/>
          <a:ext cx="6645275" cy="430212"/>
        </p:xfrm>
        <a:graphic>
          <a:graphicData uri="http://schemas.openxmlformats.org/presentationml/2006/ole">
            <mc:AlternateContent xmlns:mc="http://schemas.openxmlformats.org/markup-compatibility/2006">
              <mc:Choice xmlns:v="urn:schemas-microsoft-com:vml" Requires="v">
                <p:oleObj spid="_x0000_s16192" name="Equation" r:id="rId4" imgW="3136900" imgH="203200" progId="Equation.3">
                  <p:embed/>
                </p:oleObj>
              </mc:Choice>
              <mc:Fallback>
                <p:oleObj name="Equation" r:id="rId4" imgW="3136900" imgH="203200" progId="Equation.3">
                  <p:embed/>
                  <p:pic>
                    <p:nvPicPr>
                      <p:cNvPr id="0" name=""/>
                      <p:cNvPicPr>
                        <a:picLocks noChangeAspect="1" noChangeArrowheads="1"/>
                      </p:cNvPicPr>
                      <p:nvPr/>
                    </p:nvPicPr>
                    <p:blipFill>
                      <a:blip r:embed="rId5"/>
                      <a:srcRect/>
                      <a:stretch>
                        <a:fillRect/>
                      </a:stretch>
                    </p:blipFill>
                    <p:spPr bwMode="auto">
                      <a:xfrm>
                        <a:off x="1946275" y="3138488"/>
                        <a:ext cx="6645275" cy="430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4037" name="Object 7"/>
          <p:cNvGraphicFramePr>
            <a:graphicFrameLocks noChangeAspect="1"/>
          </p:cNvGraphicFramePr>
          <p:nvPr>
            <p:extLst>
              <p:ext uri="{D42A27DB-BD31-4B8C-83A1-F6EECF244321}">
                <p14:modId xmlns:p14="http://schemas.microsoft.com/office/powerpoint/2010/main" val="2366330729"/>
              </p:ext>
            </p:extLst>
          </p:nvPr>
        </p:nvGraphicFramePr>
        <p:xfrm>
          <a:off x="2489200" y="3736975"/>
          <a:ext cx="5918200" cy="860425"/>
        </p:xfrm>
        <a:graphic>
          <a:graphicData uri="http://schemas.openxmlformats.org/presentationml/2006/ole">
            <mc:AlternateContent xmlns:mc="http://schemas.openxmlformats.org/markup-compatibility/2006">
              <mc:Choice xmlns:v="urn:schemas-microsoft-com:vml" Requires="v">
                <p:oleObj spid="_x0000_s16193" name="Equation" r:id="rId6" imgW="2794000" imgH="406400" progId="Equation.DSMT4">
                  <p:embed/>
                </p:oleObj>
              </mc:Choice>
              <mc:Fallback>
                <p:oleObj name="Equation" r:id="rId6" imgW="2794000" imgH="406400" progId="Equation.DSMT4">
                  <p:embed/>
                  <p:pic>
                    <p:nvPicPr>
                      <p:cNvPr id="0" name=""/>
                      <p:cNvPicPr>
                        <a:picLocks noChangeAspect="1" noChangeArrowheads="1"/>
                      </p:cNvPicPr>
                      <p:nvPr/>
                    </p:nvPicPr>
                    <p:blipFill>
                      <a:blip r:embed="rId7"/>
                      <a:srcRect/>
                      <a:stretch>
                        <a:fillRect/>
                      </a:stretch>
                    </p:blipFill>
                    <p:spPr bwMode="auto">
                      <a:xfrm>
                        <a:off x="2489200" y="3736975"/>
                        <a:ext cx="5918200" cy="860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4038" name="Object 8"/>
          <p:cNvGraphicFramePr>
            <a:graphicFrameLocks noChangeAspect="1"/>
          </p:cNvGraphicFramePr>
          <p:nvPr>
            <p:extLst>
              <p:ext uri="{D42A27DB-BD31-4B8C-83A1-F6EECF244321}">
                <p14:modId xmlns:p14="http://schemas.microsoft.com/office/powerpoint/2010/main" val="1799389989"/>
              </p:ext>
            </p:extLst>
          </p:nvPr>
        </p:nvGraphicFramePr>
        <p:xfrm>
          <a:off x="2200275" y="5627688"/>
          <a:ext cx="8642350" cy="430212"/>
        </p:xfrm>
        <a:graphic>
          <a:graphicData uri="http://schemas.openxmlformats.org/presentationml/2006/ole">
            <mc:AlternateContent xmlns:mc="http://schemas.openxmlformats.org/markup-compatibility/2006">
              <mc:Choice xmlns:v="urn:schemas-microsoft-com:vml" Requires="v">
                <p:oleObj spid="_x0000_s16194" name="Equation" r:id="rId8" imgW="3695700" imgH="203200" progId="Equation.DSMT4">
                  <p:embed/>
                </p:oleObj>
              </mc:Choice>
              <mc:Fallback>
                <p:oleObj name="Equation" r:id="rId8" imgW="3695700" imgH="203200" progId="Equation.DSMT4">
                  <p:embed/>
                  <p:pic>
                    <p:nvPicPr>
                      <p:cNvPr id="0" name=""/>
                      <p:cNvPicPr>
                        <a:picLocks noChangeAspect="1" noChangeArrowheads="1"/>
                      </p:cNvPicPr>
                      <p:nvPr/>
                    </p:nvPicPr>
                    <p:blipFill>
                      <a:blip r:embed="rId9"/>
                      <a:srcRect/>
                      <a:stretch>
                        <a:fillRect/>
                      </a:stretch>
                    </p:blipFill>
                    <p:spPr bwMode="auto">
                      <a:xfrm>
                        <a:off x="2200275" y="5627688"/>
                        <a:ext cx="8642350" cy="430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sp>
        <p:nvSpPr>
          <p:cNvPr id="88070" name="Content Placeholder 2"/>
          <p:cNvSpPr txBox="1">
            <a:spLocks/>
          </p:cNvSpPr>
          <p:nvPr/>
        </p:nvSpPr>
        <p:spPr bwMode="auto">
          <a:xfrm>
            <a:off x="1981200" y="4938714"/>
            <a:ext cx="8229600" cy="623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defTabSz="457200" eaLnBrk="1" fontAlgn="base" hangingPunct="1">
              <a:spcBef>
                <a:spcPct val="20000"/>
              </a:spcBef>
              <a:spcAft>
                <a:spcPct val="0"/>
              </a:spcAft>
              <a:buFont typeface="Arial" panose="020B0604020202020204" pitchFamily="34" charset="0"/>
              <a:buChar char="•"/>
            </a:pPr>
            <a:r>
              <a:rPr lang="tr-TR" altLang="en-US" sz="2800" dirty="0">
                <a:solidFill>
                  <a:prstClr val="black"/>
                </a:solidFill>
                <a:latin typeface="Cambria"/>
                <a:cs typeface="Cambria"/>
              </a:rPr>
              <a:t>Diğer kullanışlı bir formül ise</a:t>
            </a:r>
            <a:endParaRPr lang="tr-TR" altLang="en-US" dirty="0">
              <a:solidFill>
                <a:prstClr val="black"/>
              </a:solidFill>
              <a:latin typeface="Cambria"/>
              <a:cs typeface="Cambria"/>
            </a:endParaRPr>
          </a:p>
        </p:txBody>
      </p:sp>
    </p:spTree>
    <p:extLst>
      <p:ext uri="{BB962C8B-B14F-4D97-AF65-F5344CB8AC3E}">
        <p14:creationId xmlns:p14="http://schemas.microsoft.com/office/powerpoint/2010/main" val="520759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barn(inVertical)">
                                      <p:cBhvr>
                                        <p:cTn id="7" dur="500"/>
                                        <p:tgtEl>
                                          <p:spTgt spid="44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4037"/>
                                        </p:tgtEl>
                                        <p:attrNameLst>
                                          <p:attrName>style.visibility</p:attrName>
                                        </p:attrNameLst>
                                      </p:cBhvr>
                                      <p:to>
                                        <p:strVal val="visible"/>
                                      </p:to>
                                    </p:set>
                                    <p:animEffect transition="in" filter="barn(inVertical)">
                                      <p:cBhvr>
                                        <p:cTn id="12" dur="500"/>
                                        <p:tgtEl>
                                          <p:spTgt spid="440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4038"/>
                                        </p:tgtEl>
                                        <p:attrNameLst>
                                          <p:attrName>style.visibility</p:attrName>
                                        </p:attrNameLst>
                                      </p:cBhvr>
                                      <p:to>
                                        <p:strVal val="visible"/>
                                      </p:to>
                                    </p:set>
                                    <p:animEffect transition="in" filter="barn(inVertical)">
                                      <p:cBhvr>
                                        <p:cTn id="17" dur="5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1981200" y="1"/>
            <a:ext cx="8229600" cy="1527175"/>
          </a:xfrm>
        </p:spPr>
        <p:txBody>
          <a:bodyPr/>
          <a:lstStyle/>
          <a:p>
            <a:r>
              <a:rPr lang="tr-TR" altLang="en-US" noProof="0" dirty="0">
                <a:latin typeface="Cambria"/>
                <a:cs typeface="Cambria"/>
              </a:rPr>
              <a:t>Sonuç</a:t>
            </a:r>
          </a:p>
        </p:txBody>
      </p:sp>
      <p:sp>
        <p:nvSpPr>
          <p:cNvPr id="100354" name="Content Placeholder 2"/>
          <p:cNvSpPr>
            <a:spLocks noGrp="1"/>
          </p:cNvSpPr>
          <p:nvPr>
            <p:ph idx="1"/>
          </p:nvPr>
        </p:nvSpPr>
        <p:spPr>
          <a:xfrm>
            <a:off x="1981200" y="1712913"/>
            <a:ext cx="8229600" cy="4895850"/>
          </a:xfrm>
        </p:spPr>
        <p:txBody>
          <a:bodyPr/>
          <a:lstStyle/>
          <a:p>
            <a:pPr eaLnBrk="1" hangingPunct="1"/>
            <a:r>
              <a:rPr lang="tr-TR" altLang="en-US" sz="3200" noProof="0" dirty="0">
                <a:latin typeface="Cambria"/>
                <a:cs typeface="Cambria"/>
              </a:rPr>
              <a:t>Bir ekonomide ne kadar çıktı üretildiğini belirlemek, ekonomik büyüme ve ekonomideki dalgalanmaların araştırılması için bir ölçüttür. </a:t>
            </a:r>
          </a:p>
          <a:p>
            <a:pPr eaLnBrk="1" hangingPunct="1"/>
            <a:r>
              <a:rPr lang="tr-TR" altLang="en-US" sz="3200" noProof="0" dirty="0">
                <a:latin typeface="Cambria"/>
                <a:cs typeface="Cambria"/>
              </a:rPr>
              <a:t>GSYH, ekonomik performansın ülkelere ve zamana göre karşılaştırılmasına imkan verir.</a:t>
            </a:r>
            <a:endParaRPr lang="tr-TR" altLang="en-US" sz="2800" noProof="0" dirty="0">
              <a:latin typeface="Cambria"/>
              <a:cs typeface="Cambria"/>
            </a:endParaRPr>
          </a:p>
        </p:txBody>
      </p:sp>
    </p:spTree>
    <p:extLst>
      <p:ext uri="{BB962C8B-B14F-4D97-AF65-F5344CB8AC3E}">
        <p14:creationId xmlns:p14="http://schemas.microsoft.com/office/powerpoint/2010/main" val="3304896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1981200" y="1"/>
            <a:ext cx="8229600" cy="1527175"/>
          </a:xfrm>
        </p:spPr>
        <p:txBody>
          <a:bodyPr/>
          <a:lstStyle/>
          <a:p>
            <a:r>
              <a:rPr lang="tr-TR" altLang="en-US" noProof="0" dirty="0"/>
              <a:t>Örnek Sorular</a:t>
            </a:r>
            <a:endParaRPr lang="tr-TR" altLang="en-US" noProof="0" dirty="0">
              <a:latin typeface="Cambria"/>
              <a:cs typeface="Cambria"/>
            </a:endParaRPr>
          </a:p>
        </p:txBody>
      </p:sp>
      <p:sp>
        <p:nvSpPr>
          <p:cNvPr id="53251" name="Content Placeholder 2"/>
          <p:cNvSpPr>
            <a:spLocks noGrp="1"/>
          </p:cNvSpPr>
          <p:nvPr>
            <p:ph idx="1"/>
          </p:nvPr>
        </p:nvSpPr>
        <p:spPr>
          <a:xfrm>
            <a:off x="1981200" y="1712913"/>
            <a:ext cx="8229600" cy="4895850"/>
          </a:xfrm>
        </p:spPr>
        <p:txBody>
          <a:bodyPr/>
          <a:lstStyle/>
          <a:p>
            <a:pPr marL="0" indent="0">
              <a:buNone/>
            </a:pPr>
            <a:r>
              <a:rPr lang="tr-TR" altLang="en-US" noProof="0" dirty="0">
                <a:latin typeface="Cambria"/>
                <a:cs typeface="Cambria"/>
              </a:rPr>
              <a:t>Gayri Safi Yurtiçi Hasıla (GSYH) aşağıdakilerden hangisini ölçer?</a:t>
            </a:r>
          </a:p>
          <a:p>
            <a:pPr marL="971550" lvl="1" indent="-514350">
              <a:buFont typeface="Calibri" panose="020F0502020204030204" pitchFamily="34" charset="0"/>
              <a:buAutoNum type="alphaUcPeriod"/>
            </a:pPr>
            <a:r>
              <a:rPr lang="tr-TR" altLang="en-US" noProof="0" dirty="0">
                <a:latin typeface="Cambria"/>
                <a:cs typeface="Cambria"/>
              </a:rPr>
              <a:t>Ulusun ihracatını</a:t>
            </a:r>
            <a:endParaRPr lang="tr-TR" altLang="ja-JP" noProof="0" dirty="0">
              <a:latin typeface="Cambria"/>
              <a:cs typeface="Cambria"/>
            </a:endParaRPr>
          </a:p>
          <a:p>
            <a:pPr marL="971550" lvl="1" indent="-514350">
              <a:buFont typeface="Calibri" panose="020F0502020204030204" pitchFamily="34" charset="0"/>
              <a:buAutoNum type="alphaUcPeriod"/>
            </a:pPr>
            <a:r>
              <a:rPr lang="tr-TR" altLang="en-US" noProof="0" dirty="0">
                <a:latin typeface="Cambria"/>
                <a:cs typeface="Cambria"/>
              </a:rPr>
              <a:t>Ulusun borcunu</a:t>
            </a:r>
            <a:endParaRPr lang="tr-TR" altLang="ja-JP" noProof="0" dirty="0">
              <a:latin typeface="Cambria"/>
              <a:cs typeface="Cambria"/>
            </a:endParaRPr>
          </a:p>
          <a:p>
            <a:pPr marL="971550" lvl="1" indent="-514350">
              <a:buFont typeface="Calibri" panose="020F0502020204030204" pitchFamily="34" charset="0"/>
              <a:buAutoNum type="alphaUcPeriod"/>
            </a:pPr>
            <a:r>
              <a:rPr lang="tr-TR" altLang="en-US" noProof="0" dirty="0">
                <a:latin typeface="Cambria"/>
                <a:cs typeface="Cambria"/>
              </a:rPr>
              <a:t>Ulusun gelirini</a:t>
            </a:r>
            <a:endParaRPr lang="tr-TR" altLang="ja-JP" noProof="0" dirty="0">
              <a:latin typeface="Cambria"/>
              <a:cs typeface="Cambria"/>
            </a:endParaRPr>
          </a:p>
          <a:p>
            <a:pPr marL="971550" lvl="1" indent="-514350">
              <a:buFont typeface="Calibri" panose="020F0502020204030204" pitchFamily="34" charset="0"/>
              <a:buAutoNum type="alphaUcPeriod"/>
            </a:pPr>
            <a:r>
              <a:rPr lang="tr-TR" altLang="en-US" noProof="0" dirty="0">
                <a:latin typeface="Cambria"/>
                <a:cs typeface="Cambria"/>
              </a:rPr>
              <a:t>Ulusun tüketimini</a:t>
            </a:r>
          </a:p>
        </p:txBody>
      </p:sp>
    </p:spTree>
    <p:extLst>
      <p:ext uri="{BB962C8B-B14F-4D97-AF65-F5344CB8AC3E}">
        <p14:creationId xmlns:p14="http://schemas.microsoft.com/office/powerpoint/2010/main" val="1614619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3" end="3"/>
                                            </p:txEl>
                                          </p:spTgt>
                                        </p:tgtEl>
                                        <p:attrNameLst>
                                          <p:attrName>style.fontStyle</p:attrName>
                                        </p:attrNameLst>
                                      </p:cBhvr>
                                      <p:to>
                                        <p:strVal val="normal"/>
                                      </p:to>
                                    </p:set>
                                    <p:set>
                                      <p:cBhvr override="childStyle">
                                        <p:cTn id="7" dur="indefinite"/>
                                        <p:tgtEl>
                                          <p:spTgt spid="53251">
                                            <p:txEl>
                                              <p:pRg st="3" end="3"/>
                                            </p:txEl>
                                          </p:spTgt>
                                        </p:tgtEl>
                                        <p:attrNameLst>
                                          <p:attrName>style.fontWeight</p:attrName>
                                        </p:attrNameLst>
                                      </p:cBhvr>
                                      <p:to>
                                        <p:strVal val="bold"/>
                                      </p:to>
                                    </p:set>
                                    <p:set>
                                      <p:cBhvr override="childStyle">
                                        <p:cTn id="8" dur="indefinite"/>
                                        <p:tgtEl>
                                          <p:spTgt spid="53251">
                                            <p:txEl>
                                              <p:pRg st="3" end="3"/>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3" end="3"/>
                                            </p:txEl>
                                          </p:spTgt>
                                        </p:tgtEl>
                                        <p:attrNameLst>
                                          <p:attrName>style.color</p:attrName>
                                        </p:attrNameLst>
                                      </p:cBhvr>
                                      <p:to>
                                        <a:srgbClr val="FF811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1981200" y="1"/>
            <a:ext cx="8229600" cy="1527175"/>
          </a:xfrm>
        </p:spPr>
        <p:txBody>
          <a:bodyPr/>
          <a:lstStyle/>
          <a:p>
            <a:r>
              <a:rPr lang="tr-TR" altLang="en-US" noProof="0" dirty="0"/>
              <a:t>Örnek Sorular</a:t>
            </a:r>
            <a:endParaRPr lang="tr-TR" altLang="en-US" noProof="0" dirty="0">
              <a:latin typeface="Cambria"/>
              <a:cs typeface="Cambria"/>
            </a:endParaRPr>
          </a:p>
        </p:txBody>
      </p:sp>
      <p:sp>
        <p:nvSpPr>
          <p:cNvPr id="53251" name="Content Placeholder 2"/>
          <p:cNvSpPr>
            <a:spLocks noGrp="1"/>
          </p:cNvSpPr>
          <p:nvPr>
            <p:ph idx="1"/>
          </p:nvPr>
        </p:nvSpPr>
        <p:spPr>
          <a:xfrm>
            <a:off x="1981200" y="1712913"/>
            <a:ext cx="8229600" cy="4895850"/>
          </a:xfrm>
        </p:spPr>
        <p:txBody>
          <a:bodyPr/>
          <a:lstStyle/>
          <a:p>
            <a:pPr marL="0" indent="0">
              <a:buNone/>
            </a:pPr>
            <a:r>
              <a:rPr lang="tr-TR" altLang="en-US" noProof="0" dirty="0"/>
              <a:t>GSYH, neden ara mallar için yapılan harcamaları hesaba katmaz</a:t>
            </a:r>
            <a:r>
              <a:rPr lang="tr-TR" altLang="ja-JP" noProof="0" dirty="0"/>
              <a:t>?</a:t>
            </a:r>
          </a:p>
          <a:p>
            <a:pPr marL="971550" lvl="1" indent="-514350">
              <a:buFont typeface="Calibri" panose="020F0502020204030204" pitchFamily="34" charset="0"/>
              <a:buAutoNum type="alphaUcPeriod"/>
            </a:pPr>
            <a:r>
              <a:rPr lang="tr-TR" altLang="en-US" noProof="0" dirty="0"/>
              <a:t>GSYH hesaplamasını kolaylaştırmak için.</a:t>
            </a:r>
          </a:p>
          <a:p>
            <a:pPr marL="971550" lvl="1" indent="-514350">
              <a:buFont typeface="Calibri" panose="020F0502020204030204" pitchFamily="34" charset="0"/>
              <a:buAutoNum type="alphaUcPeriod"/>
            </a:pPr>
            <a:r>
              <a:rPr lang="tr-TR" altLang="en-US" noProof="0" dirty="0"/>
              <a:t>Çünkü ara mallar tüketiciler yerine firmalar tarından kullanılır.</a:t>
            </a:r>
          </a:p>
          <a:p>
            <a:pPr marL="971550" lvl="1" indent="-514350">
              <a:buFont typeface="Calibri" panose="020F0502020204030204" pitchFamily="34" charset="0"/>
              <a:buAutoNum type="alphaUcPeriod"/>
            </a:pPr>
            <a:r>
              <a:rPr lang="tr-TR" altLang="en-US" noProof="0" dirty="0"/>
              <a:t>İki kere saymayı engellemek için.</a:t>
            </a:r>
          </a:p>
          <a:p>
            <a:pPr marL="971550" lvl="1" indent="-514350">
              <a:buFont typeface="Calibri" panose="020F0502020204030204" pitchFamily="34" charset="0"/>
              <a:buAutoNum type="alphaUcPeriod"/>
            </a:pPr>
            <a:r>
              <a:rPr lang="tr-TR" altLang="en-US" noProof="0" dirty="0"/>
              <a:t>Çünkü, ara malların piyasa değeri yoktur.</a:t>
            </a:r>
          </a:p>
        </p:txBody>
      </p:sp>
    </p:spTree>
    <p:extLst>
      <p:ext uri="{BB962C8B-B14F-4D97-AF65-F5344CB8AC3E}">
        <p14:creationId xmlns:p14="http://schemas.microsoft.com/office/powerpoint/2010/main" val="3009539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3" end="3"/>
                                            </p:txEl>
                                          </p:spTgt>
                                        </p:tgtEl>
                                        <p:attrNameLst>
                                          <p:attrName>style.fontStyle</p:attrName>
                                        </p:attrNameLst>
                                      </p:cBhvr>
                                      <p:to>
                                        <p:strVal val="normal"/>
                                      </p:to>
                                    </p:set>
                                    <p:set>
                                      <p:cBhvr override="childStyle">
                                        <p:cTn id="7" dur="indefinite"/>
                                        <p:tgtEl>
                                          <p:spTgt spid="53251">
                                            <p:txEl>
                                              <p:pRg st="3" end="3"/>
                                            </p:txEl>
                                          </p:spTgt>
                                        </p:tgtEl>
                                        <p:attrNameLst>
                                          <p:attrName>style.fontWeight</p:attrName>
                                        </p:attrNameLst>
                                      </p:cBhvr>
                                      <p:to>
                                        <p:strVal val="bold"/>
                                      </p:to>
                                    </p:set>
                                    <p:set>
                                      <p:cBhvr override="childStyle">
                                        <p:cTn id="8" dur="indefinite"/>
                                        <p:tgtEl>
                                          <p:spTgt spid="53251">
                                            <p:txEl>
                                              <p:pRg st="3" end="3"/>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3" end="3"/>
                                            </p:txEl>
                                          </p:spTgt>
                                        </p:tgtEl>
                                        <p:attrNameLst>
                                          <p:attrName>style.color</p:attrName>
                                        </p:attrNameLst>
                                      </p:cBhvr>
                                      <p:to>
                                        <a:srgbClr val="FF811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1981200" y="1"/>
            <a:ext cx="8229600" cy="1527175"/>
          </a:xfrm>
        </p:spPr>
        <p:txBody>
          <a:bodyPr/>
          <a:lstStyle/>
          <a:p>
            <a:r>
              <a:rPr lang="tr-TR" altLang="en-US" noProof="0" dirty="0"/>
              <a:t>Örnek Sorular</a:t>
            </a:r>
            <a:endParaRPr lang="tr-TR" altLang="en-US" noProof="0" dirty="0">
              <a:latin typeface="Cambria"/>
              <a:cs typeface="Cambria"/>
            </a:endParaRPr>
          </a:p>
        </p:txBody>
      </p:sp>
      <p:sp>
        <p:nvSpPr>
          <p:cNvPr id="53251" name="Content Placeholder 2"/>
          <p:cNvSpPr>
            <a:spLocks noGrp="1"/>
          </p:cNvSpPr>
          <p:nvPr>
            <p:ph idx="1"/>
          </p:nvPr>
        </p:nvSpPr>
        <p:spPr>
          <a:xfrm>
            <a:off x="1981200" y="1712913"/>
            <a:ext cx="8229600" cy="4895850"/>
          </a:xfrm>
        </p:spPr>
        <p:txBody>
          <a:bodyPr/>
          <a:lstStyle/>
          <a:p>
            <a:pPr marL="0" indent="0">
              <a:buNone/>
            </a:pPr>
            <a:r>
              <a:rPr lang="tr-TR" altLang="en-US" noProof="0" dirty="0">
                <a:latin typeface="Cambria"/>
                <a:cs typeface="Cambria"/>
              </a:rPr>
              <a:t>GSYH içindeki en büyük bileşen hangisidir?</a:t>
            </a:r>
          </a:p>
          <a:p>
            <a:pPr marL="971550" lvl="1" indent="-514350">
              <a:buFont typeface="Calibri" panose="020F0502020204030204" pitchFamily="34" charset="0"/>
              <a:buAutoNum type="alphaUcPeriod"/>
            </a:pPr>
            <a:r>
              <a:rPr lang="tr-TR" altLang="en-US" noProof="0" dirty="0">
                <a:latin typeface="Cambria"/>
                <a:cs typeface="Cambria"/>
              </a:rPr>
              <a:t>Tüketim [C]</a:t>
            </a:r>
          </a:p>
          <a:p>
            <a:pPr marL="971550" lvl="1" indent="-514350">
              <a:buFont typeface="Calibri" panose="020F0502020204030204" pitchFamily="34" charset="0"/>
              <a:buAutoNum type="alphaUcPeriod"/>
            </a:pPr>
            <a:r>
              <a:rPr lang="tr-TR" altLang="en-US" noProof="0" dirty="0">
                <a:latin typeface="Cambria"/>
                <a:cs typeface="Cambria"/>
              </a:rPr>
              <a:t>Yatırım [I]</a:t>
            </a:r>
          </a:p>
          <a:p>
            <a:pPr marL="971550" lvl="1" indent="-514350">
              <a:buFont typeface="Calibri" panose="020F0502020204030204" pitchFamily="34" charset="0"/>
              <a:buAutoNum type="alphaUcPeriod"/>
            </a:pPr>
            <a:r>
              <a:rPr lang="tr-TR" altLang="en-US" noProof="0" dirty="0">
                <a:latin typeface="Cambria"/>
                <a:cs typeface="Cambria"/>
              </a:rPr>
              <a:t>Hükümet Harcamaları [G]</a:t>
            </a:r>
          </a:p>
          <a:p>
            <a:pPr marL="971550" lvl="1" indent="-514350">
              <a:buFont typeface="Calibri" panose="020F0502020204030204" pitchFamily="34" charset="0"/>
              <a:buAutoNum type="alphaUcPeriod"/>
            </a:pPr>
            <a:r>
              <a:rPr lang="tr-TR" altLang="en-US" noProof="0" dirty="0">
                <a:latin typeface="Cambria"/>
                <a:cs typeface="Cambria"/>
              </a:rPr>
              <a:t>Net İhracat [NX]</a:t>
            </a:r>
          </a:p>
        </p:txBody>
      </p:sp>
    </p:spTree>
    <p:extLst>
      <p:ext uri="{BB962C8B-B14F-4D97-AF65-F5344CB8AC3E}">
        <p14:creationId xmlns:p14="http://schemas.microsoft.com/office/powerpoint/2010/main" val="1307864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1" end="1"/>
                                            </p:txEl>
                                          </p:spTgt>
                                        </p:tgtEl>
                                        <p:attrNameLst>
                                          <p:attrName>style.fontStyle</p:attrName>
                                        </p:attrNameLst>
                                      </p:cBhvr>
                                      <p:to>
                                        <p:strVal val="normal"/>
                                      </p:to>
                                    </p:set>
                                    <p:set>
                                      <p:cBhvr override="childStyle">
                                        <p:cTn id="7" dur="indefinite"/>
                                        <p:tgtEl>
                                          <p:spTgt spid="53251">
                                            <p:txEl>
                                              <p:pRg st="1" end="1"/>
                                            </p:txEl>
                                          </p:spTgt>
                                        </p:tgtEl>
                                        <p:attrNameLst>
                                          <p:attrName>style.fontWeight</p:attrName>
                                        </p:attrNameLst>
                                      </p:cBhvr>
                                      <p:to>
                                        <p:strVal val="bold"/>
                                      </p:to>
                                    </p:set>
                                    <p:set>
                                      <p:cBhvr override="childStyle">
                                        <p:cTn id="8" dur="indefinite"/>
                                        <p:tgtEl>
                                          <p:spTgt spid="53251">
                                            <p:txEl>
                                              <p:pRg st="1" end="1"/>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1" end="1"/>
                                            </p:txEl>
                                          </p:spTgt>
                                        </p:tgtEl>
                                        <p:attrNameLst>
                                          <p:attrName>style.color</p:attrName>
                                        </p:attrNameLst>
                                      </p:cBhvr>
                                      <p:to>
                                        <a:srgbClr val="FF811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1981200" y="1"/>
            <a:ext cx="8229600" cy="1527175"/>
          </a:xfrm>
        </p:spPr>
        <p:txBody>
          <a:bodyPr/>
          <a:lstStyle/>
          <a:p>
            <a:r>
              <a:rPr lang="tr-TR" altLang="en-US" noProof="0" dirty="0"/>
              <a:t>Örnek Sorular</a:t>
            </a:r>
            <a:endParaRPr lang="tr-TR" altLang="en-US" noProof="0" dirty="0">
              <a:latin typeface="Cambria"/>
              <a:cs typeface="Cambria"/>
            </a:endParaRPr>
          </a:p>
        </p:txBody>
      </p:sp>
      <p:sp>
        <p:nvSpPr>
          <p:cNvPr id="53251" name="Content Placeholder 2"/>
          <p:cNvSpPr>
            <a:spLocks noGrp="1"/>
          </p:cNvSpPr>
          <p:nvPr>
            <p:ph idx="1"/>
          </p:nvPr>
        </p:nvSpPr>
        <p:spPr>
          <a:xfrm>
            <a:off x="1981199" y="1712913"/>
            <a:ext cx="10045849" cy="4895850"/>
          </a:xfrm>
        </p:spPr>
        <p:txBody>
          <a:bodyPr/>
          <a:lstStyle/>
          <a:p>
            <a:pPr marL="0" indent="0">
              <a:buNone/>
            </a:pPr>
            <a:r>
              <a:rPr lang="tr-TR" altLang="en-US" noProof="0" dirty="0"/>
              <a:t>Aşağıdakilerden hangisi GSYH içinde hesaba katılmaz?</a:t>
            </a:r>
          </a:p>
          <a:p>
            <a:pPr marL="971550" lvl="1" indent="-514350">
              <a:buFont typeface="Calibri" panose="020F0502020204030204" pitchFamily="34" charset="0"/>
              <a:buAutoNum type="alphaUcPeriod"/>
            </a:pPr>
            <a:r>
              <a:rPr lang="tr-TR" altLang="en-US" noProof="0" dirty="0"/>
              <a:t>Ahmet'in evini inşa ettirmek için bir firmayı kiralaması.</a:t>
            </a:r>
          </a:p>
          <a:p>
            <a:pPr marL="971550" lvl="1" indent="-514350">
              <a:buFont typeface="Calibri" panose="020F0502020204030204" pitchFamily="34" charset="0"/>
              <a:buAutoNum type="alphaUcPeriod"/>
            </a:pPr>
            <a:r>
              <a:rPr lang="tr-TR" altLang="en-US" noProof="0" dirty="0"/>
              <a:t>Mehmet'in çimleri biçtirmek için komşusunun çocuğuna ödeme yapması.</a:t>
            </a:r>
          </a:p>
          <a:p>
            <a:pPr marL="971550" lvl="1" indent="-514350">
              <a:buFont typeface="Calibri" panose="020F0502020204030204" pitchFamily="34" charset="0"/>
              <a:buAutoNum type="alphaUcPeriod"/>
            </a:pPr>
            <a:r>
              <a:rPr lang="tr-TR" altLang="en-US" noProof="0" dirty="0"/>
              <a:t>Melis'in evde pizza yapmak için peynir ve un alması.</a:t>
            </a:r>
          </a:p>
          <a:p>
            <a:pPr marL="971550" lvl="1" indent="-514350">
              <a:buFont typeface="Calibri" panose="020F0502020204030204" pitchFamily="34" charset="0"/>
              <a:buAutoNum type="alphaUcPeriod"/>
            </a:pPr>
            <a:r>
              <a:rPr lang="tr-TR" altLang="en-US" noProof="0" dirty="0"/>
              <a:t>Ayşen'in ayakkabı satın alması.</a:t>
            </a:r>
          </a:p>
        </p:txBody>
      </p:sp>
    </p:spTree>
    <p:extLst>
      <p:ext uri="{BB962C8B-B14F-4D97-AF65-F5344CB8AC3E}">
        <p14:creationId xmlns:p14="http://schemas.microsoft.com/office/powerpoint/2010/main" val="1235162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2" end="2"/>
                                            </p:txEl>
                                          </p:spTgt>
                                        </p:tgtEl>
                                        <p:attrNameLst>
                                          <p:attrName>style.fontStyle</p:attrName>
                                        </p:attrNameLst>
                                      </p:cBhvr>
                                      <p:to>
                                        <p:strVal val="normal"/>
                                      </p:to>
                                    </p:set>
                                    <p:set>
                                      <p:cBhvr override="childStyle">
                                        <p:cTn id="7" dur="indefinite"/>
                                        <p:tgtEl>
                                          <p:spTgt spid="53251">
                                            <p:txEl>
                                              <p:pRg st="2" end="2"/>
                                            </p:txEl>
                                          </p:spTgt>
                                        </p:tgtEl>
                                        <p:attrNameLst>
                                          <p:attrName>style.fontWeight</p:attrName>
                                        </p:attrNameLst>
                                      </p:cBhvr>
                                      <p:to>
                                        <p:strVal val="bold"/>
                                      </p:to>
                                    </p:set>
                                    <p:set>
                                      <p:cBhvr override="childStyle">
                                        <p:cTn id="8" dur="indefinite"/>
                                        <p:tgtEl>
                                          <p:spTgt spid="53251">
                                            <p:txEl>
                                              <p:pRg st="2" end="2"/>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2" end="2"/>
                                            </p:txEl>
                                          </p:spTgt>
                                        </p:tgtEl>
                                        <p:attrNameLst>
                                          <p:attrName>style.color</p:attrName>
                                        </p:attrNameLst>
                                      </p:cBhvr>
                                      <p:to>
                                        <a:srgbClr val="FF811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a:xfrm>
            <a:off x="1981200" y="0"/>
            <a:ext cx="8229600" cy="1527175"/>
          </a:xfrm>
        </p:spPr>
        <p:txBody>
          <a:bodyPr/>
          <a:lstStyle/>
          <a:p>
            <a:r>
              <a:rPr lang="tr-TR" altLang="en-US" noProof="0" dirty="0"/>
              <a:t>Örnek Sorular</a:t>
            </a:r>
            <a:endParaRPr lang="tr-TR" altLang="en-US" noProof="0" dirty="0">
              <a:latin typeface="Cambria"/>
              <a:cs typeface="Cambria"/>
            </a:endParaRPr>
          </a:p>
        </p:txBody>
      </p:sp>
      <p:sp>
        <p:nvSpPr>
          <p:cNvPr id="53251" name="Content Placeholder 2"/>
          <p:cNvSpPr>
            <a:spLocks noGrp="1"/>
          </p:cNvSpPr>
          <p:nvPr>
            <p:ph idx="1"/>
          </p:nvPr>
        </p:nvSpPr>
        <p:spPr>
          <a:xfrm>
            <a:off x="1981199" y="1712913"/>
            <a:ext cx="9206753" cy="4895850"/>
          </a:xfrm>
        </p:spPr>
        <p:txBody>
          <a:bodyPr/>
          <a:lstStyle/>
          <a:p>
            <a:pPr marL="0" indent="0">
              <a:buNone/>
            </a:pPr>
            <a:r>
              <a:rPr lang="tr-TR" altLang="en-US" noProof="0" dirty="0"/>
              <a:t>Reel GSYH'nin Nominal GSYH'den farkı nedir?</a:t>
            </a:r>
          </a:p>
          <a:p>
            <a:pPr marL="971550" lvl="1" indent="-514350">
              <a:buFont typeface="Calibri" panose="020F0502020204030204" pitchFamily="34" charset="0"/>
              <a:buAutoNum type="alphaUcPeriod"/>
            </a:pPr>
            <a:r>
              <a:rPr lang="tr-TR" altLang="en-US" sz="3000" noProof="0" dirty="0"/>
              <a:t>Reel GSYH enflasyondan arındırılmıştır fakat Nominal GSYH </a:t>
            </a:r>
            <a:r>
              <a:rPr lang="tr-TR" altLang="en-US" sz="3000" dirty="0"/>
              <a:t>ise </a:t>
            </a:r>
            <a:r>
              <a:rPr lang="tr-TR" altLang="en-US" sz="3000" noProof="0" dirty="0"/>
              <a:t>sadece şimdiki fiyatlarla ölçülür.</a:t>
            </a:r>
          </a:p>
          <a:p>
            <a:pPr marL="971550" lvl="1" indent="-514350">
              <a:buFont typeface="Calibri" panose="020F0502020204030204" pitchFamily="34" charset="0"/>
              <a:buAutoNum type="alphaUcPeriod"/>
            </a:pPr>
            <a:r>
              <a:rPr lang="tr-TR" altLang="en-US" sz="3000" noProof="0" dirty="0"/>
              <a:t>Reel GDP mal ve hizmetleri kapsar fakat Nominal GSYH ise sadece malları kapsar.</a:t>
            </a:r>
          </a:p>
          <a:p>
            <a:pPr marL="971550" lvl="1" indent="-514350">
              <a:buFont typeface="Calibri" panose="020F0502020204030204" pitchFamily="34" charset="0"/>
              <a:buAutoNum type="alphaUcPeriod"/>
            </a:pPr>
            <a:r>
              <a:rPr lang="tr-TR" altLang="en-US" sz="3000" noProof="0" dirty="0"/>
              <a:t>Reel GDP gelirin zamana göre ortalamasıdır fakat Nominal GSYH ise sadece bu yılın gelirini ifade eder.</a:t>
            </a:r>
          </a:p>
        </p:txBody>
      </p:sp>
    </p:spTree>
    <p:extLst>
      <p:ext uri="{BB962C8B-B14F-4D97-AF65-F5344CB8AC3E}">
        <p14:creationId xmlns:p14="http://schemas.microsoft.com/office/powerpoint/2010/main" val="1661403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1" end="1"/>
                                            </p:txEl>
                                          </p:spTgt>
                                        </p:tgtEl>
                                        <p:attrNameLst>
                                          <p:attrName>style.fontStyle</p:attrName>
                                        </p:attrNameLst>
                                      </p:cBhvr>
                                      <p:to>
                                        <p:strVal val="normal"/>
                                      </p:to>
                                    </p:set>
                                    <p:set>
                                      <p:cBhvr override="childStyle">
                                        <p:cTn id="7" dur="indefinite"/>
                                        <p:tgtEl>
                                          <p:spTgt spid="53251">
                                            <p:txEl>
                                              <p:pRg st="1" end="1"/>
                                            </p:txEl>
                                          </p:spTgt>
                                        </p:tgtEl>
                                        <p:attrNameLst>
                                          <p:attrName>style.fontWeight</p:attrName>
                                        </p:attrNameLst>
                                      </p:cBhvr>
                                      <p:to>
                                        <p:strVal val="bold"/>
                                      </p:to>
                                    </p:set>
                                    <p:set>
                                      <p:cBhvr override="childStyle">
                                        <p:cTn id="8" dur="indefinite"/>
                                        <p:tgtEl>
                                          <p:spTgt spid="53251">
                                            <p:txEl>
                                              <p:pRg st="1" end="1"/>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1" end="1"/>
                                            </p:txEl>
                                          </p:spTgt>
                                        </p:tgtEl>
                                        <p:attrNameLst>
                                          <p:attrName>style.color</p:attrName>
                                        </p:attrNameLst>
                                      </p:cBhvr>
                                      <p:to>
                                        <a:srgbClr val="FF811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20_PRINECOMA_CH06"/>
          <p:cNvPicPr>
            <a:picLocks noChangeAspect="1" noChangeArrowheads="1"/>
          </p:cNvPicPr>
          <p:nvPr/>
        </p:nvPicPr>
        <p:blipFill>
          <a:blip r:embed="rId3"/>
          <a:srcRect/>
          <a:stretch>
            <a:fillRect/>
          </a:stretch>
        </p:blipFill>
        <p:spPr bwMode="auto">
          <a:xfrm>
            <a:off x="2070101" y="1625600"/>
            <a:ext cx="8056563" cy="3608388"/>
          </a:xfrm>
          <a:prstGeom prst="rect">
            <a:avLst/>
          </a:prstGeom>
          <a:noFill/>
          <a:ln w="9525">
            <a:noFill/>
            <a:miter lim="800000"/>
            <a:headEnd/>
            <a:tailEnd/>
          </a:ln>
          <a:effectLst/>
        </p:spPr>
      </p:pic>
      <p:sp>
        <p:nvSpPr>
          <p:cNvPr id="5" name="Content Placeholder 4"/>
          <p:cNvSpPr>
            <a:spLocks noGrp="1"/>
          </p:cNvSpPr>
          <p:nvPr>
            <p:ph idx="1"/>
          </p:nvPr>
        </p:nvSpPr>
        <p:spPr>
          <a:xfrm>
            <a:off x="609600" y="5718048"/>
            <a:ext cx="10972800" cy="891368"/>
          </a:xfrm>
        </p:spPr>
        <p:txBody>
          <a:bodyPr/>
          <a:lstStyle/>
          <a:p>
            <a:r>
              <a:rPr lang="tr-TR" noProof="0" dirty="0">
                <a:latin typeface="Cambria"/>
                <a:cs typeface="Cambria"/>
              </a:rPr>
              <a:t>Boşlukları doldurun.</a:t>
            </a:r>
          </a:p>
        </p:txBody>
      </p:sp>
      <p:sp>
        <p:nvSpPr>
          <p:cNvPr id="7" name="Title 1"/>
          <p:cNvSpPr>
            <a:spLocks noGrp="1"/>
          </p:cNvSpPr>
          <p:nvPr>
            <p:ph type="title"/>
          </p:nvPr>
        </p:nvSpPr>
        <p:spPr/>
        <p:txBody>
          <a:bodyPr/>
          <a:lstStyle/>
          <a:p>
            <a:pPr algn="ctr"/>
            <a:r>
              <a:rPr lang="tr-TR" altLang="en-US" noProof="0" dirty="0"/>
              <a:t>Örnek Sorular</a:t>
            </a:r>
            <a:endParaRPr lang="tr-TR" altLang="en-US" noProof="0" dirty="0">
              <a:latin typeface="Cambria"/>
              <a:cs typeface="Cambria"/>
            </a:endParaRPr>
          </a:p>
        </p:txBody>
      </p:sp>
      <p:sp>
        <p:nvSpPr>
          <p:cNvPr id="6" name="Rectangle 5"/>
          <p:cNvSpPr/>
          <p:nvPr/>
        </p:nvSpPr>
        <p:spPr>
          <a:xfrm>
            <a:off x="2164682" y="1903052"/>
            <a:ext cx="734681" cy="34950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latin typeface="Cambria"/>
                <a:ea typeface="ＭＳ 明朝"/>
                <a:cs typeface="Cambria"/>
              </a:rPr>
              <a:t>Yıl</a:t>
            </a:r>
            <a:endParaRPr lang="tr-TR" sz="2400" b="1" dirty="0">
              <a:effectLst/>
              <a:latin typeface="Cambria"/>
              <a:ea typeface="ＭＳ 明朝"/>
              <a:cs typeface="Cambria"/>
            </a:endParaRPr>
          </a:p>
        </p:txBody>
      </p:sp>
      <p:sp>
        <p:nvSpPr>
          <p:cNvPr id="8" name="Rectangle 7"/>
          <p:cNvSpPr/>
          <p:nvPr/>
        </p:nvSpPr>
        <p:spPr>
          <a:xfrm>
            <a:off x="3349049" y="1887708"/>
            <a:ext cx="1905573" cy="34950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latin typeface="Cambria"/>
                <a:ea typeface="ＭＳ 明朝"/>
                <a:cs typeface="Cambria"/>
              </a:rPr>
              <a:t>Nominal GSYH</a:t>
            </a:r>
            <a:endParaRPr lang="tr-TR" sz="2400" b="1" dirty="0">
              <a:effectLst/>
              <a:latin typeface="Cambria"/>
              <a:ea typeface="ＭＳ 明朝"/>
              <a:cs typeface="Cambria"/>
            </a:endParaRPr>
          </a:p>
        </p:txBody>
      </p:sp>
      <p:sp>
        <p:nvSpPr>
          <p:cNvPr id="9" name="Rectangle 8"/>
          <p:cNvSpPr/>
          <p:nvPr/>
        </p:nvSpPr>
        <p:spPr>
          <a:xfrm>
            <a:off x="5705923" y="1896327"/>
            <a:ext cx="1905573" cy="34950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latin typeface="Cambria"/>
                <a:ea typeface="ＭＳ 明朝"/>
                <a:cs typeface="Cambria"/>
              </a:rPr>
              <a:t>Reel GSYH</a:t>
            </a:r>
            <a:endParaRPr lang="tr-TR" sz="2400" b="1" dirty="0">
              <a:effectLst/>
              <a:latin typeface="Cambria"/>
              <a:ea typeface="ＭＳ 明朝"/>
              <a:cs typeface="Cambria"/>
            </a:endParaRPr>
          </a:p>
        </p:txBody>
      </p:sp>
      <p:sp>
        <p:nvSpPr>
          <p:cNvPr id="10" name="Rectangle 9"/>
          <p:cNvSpPr/>
          <p:nvPr/>
        </p:nvSpPr>
        <p:spPr>
          <a:xfrm>
            <a:off x="8002893" y="1892966"/>
            <a:ext cx="1905573" cy="34950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latin typeface="Cambria"/>
                <a:ea typeface="ＭＳ 明朝"/>
                <a:cs typeface="Cambria"/>
              </a:rPr>
              <a:t>GSYH Deflatörü</a:t>
            </a:r>
            <a:endParaRPr lang="tr-TR" sz="2400" b="1" dirty="0">
              <a:effectLst/>
              <a:latin typeface="Cambria"/>
              <a:ea typeface="ＭＳ 明朝"/>
              <a:cs typeface="Cambria"/>
            </a:endParaRPr>
          </a:p>
        </p:txBody>
      </p:sp>
    </p:spTree>
    <p:extLst>
      <p:ext uri="{BB962C8B-B14F-4D97-AF65-F5344CB8AC3E}">
        <p14:creationId xmlns:p14="http://schemas.microsoft.com/office/powerpoint/2010/main" val="1573640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TAB06"/>
          <p:cNvPicPr>
            <a:picLocks noChangeAspect="1" noChangeArrowheads="1"/>
          </p:cNvPicPr>
          <p:nvPr/>
        </p:nvPicPr>
        <p:blipFill>
          <a:blip r:embed="rId3"/>
          <a:srcRect/>
          <a:stretch>
            <a:fillRect/>
          </a:stretch>
        </p:blipFill>
        <p:spPr bwMode="auto">
          <a:xfrm>
            <a:off x="1828801" y="1117601"/>
            <a:ext cx="8531225" cy="4626983"/>
          </a:xfrm>
          <a:prstGeom prst="rect">
            <a:avLst/>
          </a:prstGeom>
          <a:noFill/>
          <a:ln w="9525">
            <a:noFill/>
            <a:miter lim="800000"/>
            <a:headEnd/>
            <a:tailEnd/>
          </a:ln>
          <a:effectLst/>
        </p:spPr>
      </p:pic>
      <p:sp>
        <p:nvSpPr>
          <p:cNvPr id="3" name="Rectangle 2"/>
          <p:cNvSpPr/>
          <p:nvPr/>
        </p:nvSpPr>
        <p:spPr>
          <a:xfrm>
            <a:off x="1828802" y="1006210"/>
            <a:ext cx="9187030" cy="1123233"/>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spcBef>
                <a:spcPts val="0"/>
              </a:spcBef>
              <a:spcAft>
                <a:spcPts val="0"/>
              </a:spcAft>
            </a:pPr>
            <a:endParaRPr lang="tr-TR" sz="2000" b="1" dirty="0">
              <a:latin typeface="Cambria"/>
              <a:ea typeface="ＭＳ 明朝"/>
              <a:cs typeface="Cambria"/>
            </a:endParaRPr>
          </a:p>
          <a:p>
            <a:pPr marL="0" marR="0" algn="ctr">
              <a:spcBef>
                <a:spcPts val="0"/>
              </a:spcBef>
              <a:spcAft>
                <a:spcPts val="0"/>
              </a:spcAft>
            </a:pPr>
            <a:r>
              <a:rPr lang="tr-TR" sz="2800" b="1" dirty="0">
                <a:latin typeface="Cambria"/>
                <a:ea typeface="ＭＳ 明朝"/>
                <a:cs typeface="Cambria"/>
              </a:rPr>
              <a:t>Mikroekonomi ve Makroekonomi Perspektiflerinin Karşılaştırılması </a:t>
            </a:r>
            <a:endParaRPr lang="tr-TR" sz="3200" b="1" dirty="0">
              <a:effectLst/>
              <a:latin typeface="Cambria"/>
              <a:ea typeface="ＭＳ 明朝"/>
              <a:cs typeface="Cambria"/>
            </a:endParaRPr>
          </a:p>
        </p:txBody>
      </p:sp>
      <p:sp>
        <p:nvSpPr>
          <p:cNvPr id="4" name="Rectangle 3"/>
          <p:cNvSpPr/>
          <p:nvPr/>
        </p:nvSpPr>
        <p:spPr>
          <a:xfrm>
            <a:off x="2003258" y="2098843"/>
            <a:ext cx="632326" cy="33421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spcBef>
                <a:spcPts val="0"/>
              </a:spcBef>
              <a:spcAft>
                <a:spcPts val="0"/>
              </a:spcAft>
            </a:pPr>
            <a:r>
              <a:rPr lang="tr-TR" sz="2000" b="1" dirty="0">
                <a:latin typeface="Cambria"/>
                <a:ea typeface="ＭＳ 明朝"/>
                <a:cs typeface="Cambria"/>
              </a:rPr>
              <a:t>Konu</a:t>
            </a:r>
          </a:p>
        </p:txBody>
      </p:sp>
      <p:sp>
        <p:nvSpPr>
          <p:cNvPr id="5" name="Rectangle 4"/>
          <p:cNvSpPr/>
          <p:nvPr/>
        </p:nvSpPr>
        <p:spPr>
          <a:xfrm>
            <a:off x="4187657" y="2077453"/>
            <a:ext cx="1948447" cy="33421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spcBef>
                <a:spcPts val="0"/>
              </a:spcBef>
              <a:spcAft>
                <a:spcPts val="0"/>
              </a:spcAft>
            </a:pPr>
            <a:r>
              <a:rPr lang="tr-TR" sz="2000" b="1" dirty="0">
                <a:latin typeface="Cambria"/>
                <a:ea typeface="ＭＳ 明朝"/>
                <a:cs typeface="Cambria"/>
              </a:rPr>
              <a:t>Mikroekonomi</a:t>
            </a:r>
          </a:p>
        </p:txBody>
      </p:sp>
      <p:sp>
        <p:nvSpPr>
          <p:cNvPr id="6" name="Rectangle 5"/>
          <p:cNvSpPr/>
          <p:nvPr/>
        </p:nvSpPr>
        <p:spPr>
          <a:xfrm>
            <a:off x="7401426" y="2096167"/>
            <a:ext cx="1948447" cy="33421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spcBef>
                <a:spcPts val="0"/>
              </a:spcBef>
              <a:spcAft>
                <a:spcPts val="0"/>
              </a:spcAft>
            </a:pPr>
            <a:r>
              <a:rPr lang="tr-TR" sz="2000" b="1" dirty="0">
                <a:latin typeface="Cambria"/>
                <a:ea typeface="ＭＳ 明朝"/>
                <a:cs typeface="Cambria"/>
              </a:rPr>
              <a:t>Makroekonomi</a:t>
            </a:r>
          </a:p>
        </p:txBody>
      </p:sp>
      <p:sp>
        <p:nvSpPr>
          <p:cNvPr id="8" name="Rectangle 7"/>
          <p:cNvSpPr/>
          <p:nvPr/>
        </p:nvSpPr>
        <p:spPr>
          <a:xfrm>
            <a:off x="2017094" y="2585453"/>
            <a:ext cx="695559" cy="33421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spcBef>
                <a:spcPts val="0"/>
              </a:spcBef>
              <a:spcAft>
                <a:spcPts val="0"/>
              </a:spcAft>
            </a:pPr>
            <a:r>
              <a:rPr lang="tr-TR" b="1" dirty="0">
                <a:latin typeface="Cambria"/>
                <a:ea typeface="ＭＳ 明朝"/>
                <a:cs typeface="Cambria"/>
              </a:rPr>
              <a:t>Gelir</a:t>
            </a:r>
          </a:p>
        </p:txBody>
      </p:sp>
      <p:sp>
        <p:nvSpPr>
          <p:cNvPr id="9" name="Rectangle 8"/>
          <p:cNvSpPr/>
          <p:nvPr/>
        </p:nvSpPr>
        <p:spPr>
          <a:xfrm>
            <a:off x="2022441" y="3152274"/>
            <a:ext cx="695559" cy="33421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spcBef>
                <a:spcPts val="0"/>
              </a:spcBef>
              <a:spcAft>
                <a:spcPts val="0"/>
              </a:spcAft>
            </a:pPr>
            <a:r>
              <a:rPr lang="tr-TR" b="1" dirty="0">
                <a:latin typeface="Cambria"/>
                <a:ea typeface="ＭＳ 明朝"/>
                <a:cs typeface="Cambria"/>
              </a:rPr>
              <a:t>Çıktı</a:t>
            </a:r>
          </a:p>
        </p:txBody>
      </p:sp>
      <p:sp>
        <p:nvSpPr>
          <p:cNvPr id="10" name="Rectangle 9"/>
          <p:cNvSpPr/>
          <p:nvPr/>
        </p:nvSpPr>
        <p:spPr>
          <a:xfrm>
            <a:off x="2016055" y="3719095"/>
            <a:ext cx="1232227" cy="33421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spcBef>
                <a:spcPts val="0"/>
              </a:spcBef>
              <a:spcAft>
                <a:spcPts val="0"/>
              </a:spcAft>
            </a:pPr>
            <a:r>
              <a:rPr lang="tr-TR" b="1" dirty="0">
                <a:latin typeface="Cambria"/>
                <a:ea typeface="ＭＳ 明朝"/>
                <a:cs typeface="Cambria"/>
              </a:rPr>
              <a:t>İstihdam</a:t>
            </a:r>
          </a:p>
        </p:txBody>
      </p:sp>
      <p:sp>
        <p:nvSpPr>
          <p:cNvPr id="11" name="Rectangle 10"/>
          <p:cNvSpPr/>
          <p:nvPr/>
        </p:nvSpPr>
        <p:spPr>
          <a:xfrm>
            <a:off x="2054263" y="4860758"/>
            <a:ext cx="1120206" cy="33421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spcBef>
                <a:spcPts val="0"/>
              </a:spcBef>
              <a:spcAft>
                <a:spcPts val="0"/>
              </a:spcAft>
            </a:pPr>
            <a:r>
              <a:rPr lang="tr-TR" b="1" dirty="0">
                <a:latin typeface="Cambria"/>
                <a:ea typeface="ＭＳ 明朝"/>
                <a:cs typeface="Cambria"/>
              </a:rPr>
              <a:t>Fiyat</a:t>
            </a:r>
          </a:p>
        </p:txBody>
      </p:sp>
      <p:sp>
        <p:nvSpPr>
          <p:cNvPr id="12" name="Rectangle 11"/>
          <p:cNvSpPr/>
          <p:nvPr/>
        </p:nvSpPr>
        <p:spPr>
          <a:xfrm>
            <a:off x="3777941" y="4892842"/>
            <a:ext cx="2545322" cy="334210"/>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spcBef>
                <a:spcPts val="0"/>
              </a:spcBef>
              <a:spcAft>
                <a:spcPts val="0"/>
              </a:spcAft>
            </a:pPr>
            <a:r>
              <a:rPr lang="tr-TR" sz="1600" b="1" dirty="0">
                <a:latin typeface="Cambria"/>
                <a:ea typeface="ＭＳ 明朝"/>
                <a:cs typeface="Cambria"/>
              </a:rPr>
              <a:t>Tek bir ürünün fiyatı.</a:t>
            </a:r>
          </a:p>
        </p:txBody>
      </p:sp>
      <p:sp>
        <p:nvSpPr>
          <p:cNvPr id="13" name="Rectangle 12"/>
          <p:cNvSpPr/>
          <p:nvPr/>
        </p:nvSpPr>
        <p:spPr>
          <a:xfrm>
            <a:off x="7142293" y="4931207"/>
            <a:ext cx="3348359" cy="44998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spcBef>
                <a:spcPts val="0"/>
              </a:spcBef>
              <a:spcAft>
                <a:spcPts val="0"/>
              </a:spcAft>
            </a:pPr>
            <a:r>
              <a:rPr lang="tr-TR" sz="1600" b="1" dirty="0">
                <a:latin typeface="Cambria"/>
                <a:ea typeface="ＭＳ 明朝"/>
                <a:cs typeface="Cambria"/>
              </a:rPr>
              <a:t>Ekonomideki tüm ürünlerin fiyatı.</a:t>
            </a:r>
          </a:p>
        </p:txBody>
      </p:sp>
      <p:sp>
        <p:nvSpPr>
          <p:cNvPr id="14" name="Rectangle 13"/>
          <p:cNvSpPr/>
          <p:nvPr/>
        </p:nvSpPr>
        <p:spPr>
          <a:xfrm>
            <a:off x="3754836" y="2570342"/>
            <a:ext cx="3159412" cy="44998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spcBef>
                <a:spcPts val="0"/>
              </a:spcBef>
              <a:spcAft>
                <a:spcPts val="0"/>
              </a:spcAft>
            </a:pPr>
            <a:r>
              <a:rPr lang="tr-TR" sz="1600" b="1" dirty="0">
                <a:latin typeface="Cambria"/>
                <a:ea typeface="ＭＳ 明朝"/>
                <a:cs typeface="Cambria"/>
              </a:rPr>
              <a:t>Bireyin geliri ya da firmanın hasılatı.</a:t>
            </a:r>
          </a:p>
        </p:txBody>
      </p:sp>
      <p:sp>
        <p:nvSpPr>
          <p:cNvPr id="15" name="Rectangle 14"/>
          <p:cNvSpPr/>
          <p:nvPr/>
        </p:nvSpPr>
        <p:spPr>
          <a:xfrm>
            <a:off x="7122269" y="2593296"/>
            <a:ext cx="3475353" cy="49497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spcBef>
                <a:spcPts val="0"/>
              </a:spcBef>
              <a:spcAft>
                <a:spcPts val="0"/>
              </a:spcAft>
            </a:pPr>
            <a:r>
              <a:rPr lang="tr-TR" sz="1600" b="1" dirty="0">
                <a:latin typeface="Cambria"/>
                <a:ea typeface="ＭＳ 明朝"/>
                <a:cs typeface="Cambria"/>
              </a:rPr>
              <a:t>Bütün bir ulusun geliri.</a:t>
            </a:r>
          </a:p>
        </p:txBody>
      </p:sp>
      <p:sp>
        <p:nvSpPr>
          <p:cNvPr id="16" name="Rectangle 15"/>
          <p:cNvSpPr/>
          <p:nvPr/>
        </p:nvSpPr>
        <p:spPr>
          <a:xfrm>
            <a:off x="3765534" y="3186854"/>
            <a:ext cx="3159412" cy="49497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spcBef>
                <a:spcPts val="0"/>
              </a:spcBef>
              <a:spcAft>
                <a:spcPts val="0"/>
              </a:spcAft>
            </a:pPr>
            <a:r>
              <a:rPr lang="tr-TR" sz="1600" b="1" dirty="0">
                <a:latin typeface="Cambria"/>
                <a:ea typeface="ＭＳ 明朝"/>
                <a:cs typeface="Cambria"/>
              </a:rPr>
              <a:t>Bir işçinin, firmanın ya da sektörün üretimi.</a:t>
            </a:r>
          </a:p>
        </p:txBody>
      </p:sp>
      <p:sp>
        <p:nvSpPr>
          <p:cNvPr id="17" name="Rectangle 16"/>
          <p:cNvSpPr/>
          <p:nvPr/>
        </p:nvSpPr>
        <p:spPr>
          <a:xfrm>
            <a:off x="3757407" y="3778846"/>
            <a:ext cx="3159412" cy="44998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spcBef>
                <a:spcPts val="0"/>
              </a:spcBef>
              <a:spcAft>
                <a:spcPts val="0"/>
              </a:spcAft>
            </a:pPr>
            <a:r>
              <a:rPr lang="tr-TR" sz="1600" b="1" dirty="0">
                <a:latin typeface="Cambria"/>
                <a:ea typeface="ＭＳ 明朝"/>
                <a:cs typeface="Cambria"/>
              </a:rPr>
              <a:t>Bireyin ya da firmanın iş durumu ve kararı.</a:t>
            </a:r>
          </a:p>
        </p:txBody>
      </p:sp>
      <p:sp>
        <p:nvSpPr>
          <p:cNvPr id="18" name="Rectangle 17"/>
          <p:cNvSpPr/>
          <p:nvPr/>
        </p:nvSpPr>
        <p:spPr>
          <a:xfrm>
            <a:off x="7125498" y="3805584"/>
            <a:ext cx="3079839" cy="1048893"/>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spcBef>
                <a:spcPts val="0"/>
              </a:spcBef>
              <a:spcAft>
                <a:spcPts val="0"/>
              </a:spcAft>
            </a:pPr>
            <a:r>
              <a:rPr lang="tr-TR" sz="1600" b="1" dirty="0">
                <a:latin typeface="Cambria"/>
                <a:ea typeface="ＭＳ 明朝"/>
                <a:cs typeface="Cambria"/>
              </a:rPr>
              <a:t>Bir ulusun iş durumu, özellikle işsiz olan kişiler.</a:t>
            </a:r>
          </a:p>
        </p:txBody>
      </p:sp>
      <p:sp>
        <p:nvSpPr>
          <p:cNvPr id="19" name="Rectangle 18"/>
          <p:cNvSpPr/>
          <p:nvPr/>
        </p:nvSpPr>
        <p:spPr>
          <a:xfrm>
            <a:off x="7128168" y="3187030"/>
            <a:ext cx="2545322" cy="502653"/>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spcBef>
                <a:spcPts val="0"/>
              </a:spcBef>
              <a:spcAft>
                <a:spcPts val="0"/>
              </a:spcAft>
            </a:pPr>
            <a:r>
              <a:rPr lang="tr-TR" sz="1600" b="1" dirty="0">
                <a:latin typeface="Cambria"/>
                <a:ea typeface="ＭＳ 明朝"/>
                <a:cs typeface="Cambria"/>
              </a:rPr>
              <a:t>Bütün bir ulusun üretimi.</a:t>
            </a:r>
          </a:p>
        </p:txBody>
      </p:sp>
      <p:sp>
        <p:nvSpPr>
          <p:cNvPr id="20" name="Rectangle 19">
            <a:extLst>
              <a:ext uri="{FF2B5EF4-FFF2-40B4-BE49-F238E27FC236}">
                <a16:creationId xmlns:a16="http://schemas.microsoft.com/office/drawing/2014/main" id="{C68B12D6-6D50-D140-8B68-94E9DA8D4A40}"/>
              </a:ext>
            </a:extLst>
          </p:cNvPr>
          <p:cNvSpPr/>
          <p:nvPr/>
        </p:nvSpPr>
        <p:spPr>
          <a:xfrm>
            <a:off x="1729748" y="5297366"/>
            <a:ext cx="9187030" cy="1123233"/>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spcBef>
                <a:spcPts val="0"/>
              </a:spcBef>
              <a:spcAft>
                <a:spcPts val="0"/>
              </a:spcAft>
            </a:pPr>
            <a:endParaRPr lang="tr-TR" sz="2000" b="1" dirty="0">
              <a:latin typeface="Cambria"/>
              <a:ea typeface="ＭＳ 明朝"/>
              <a:cs typeface="Cambria"/>
            </a:endParaRPr>
          </a:p>
        </p:txBody>
      </p:sp>
    </p:spTree>
    <p:extLst>
      <p:ext uri="{BB962C8B-B14F-4D97-AF65-F5344CB8AC3E}">
        <p14:creationId xmlns:p14="http://schemas.microsoft.com/office/powerpoint/2010/main" val="37377112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22_PRINECOMA_CH06"/>
          <p:cNvPicPr>
            <a:picLocks noChangeAspect="1" noChangeArrowheads="1"/>
          </p:cNvPicPr>
          <p:nvPr/>
        </p:nvPicPr>
        <p:blipFill>
          <a:blip r:embed="rId3"/>
          <a:srcRect/>
          <a:stretch>
            <a:fillRect/>
          </a:stretch>
        </p:blipFill>
        <p:spPr bwMode="auto">
          <a:xfrm>
            <a:off x="2159000" y="1689100"/>
            <a:ext cx="7874000" cy="3486150"/>
          </a:xfrm>
          <a:prstGeom prst="rect">
            <a:avLst/>
          </a:prstGeom>
          <a:noFill/>
          <a:ln w="9525">
            <a:noFill/>
            <a:miter lim="800000"/>
            <a:headEnd/>
            <a:tailEnd/>
          </a:ln>
          <a:effectLst/>
        </p:spPr>
      </p:pic>
      <p:sp>
        <p:nvSpPr>
          <p:cNvPr id="5" name="Title 1"/>
          <p:cNvSpPr>
            <a:spLocks noGrp="1"/>
          </p:cNvSpPr>
          <p:nvPr>
            <p:ph type="title"/>
          </p:nvPr>
        </p:nvSpPr>
        <p:spPr/>
        <p:txBody>
          <a:bodyPr/>
          <a:lstStyle/>
          <a:p>
            <a:pPr algn="ctr"/>
            <a:r>
              <a:rPr lang="tr-TR" altLang="en-US" noProof="0" dirty="0"/>
              <a:t>Örnek Sorular</a:t>
            </a:r>
            <a:endParaRPr lang="tr-TR" altLang="en-US" noProof="0" dirty="0">
              <a:latin typeface="Cambria"/>
              <a:cs typeface="Cambria"/>
            </a:endParaRPr>
          </a:p>
        </p:txBody>
      </p:sp>
      <p:sp>
        <p:nvSpPr>
          <p:cNvPr id="4" name="Rectangle 3"/>
          <p:cNvSpPr/>
          <p:nvPr/>
        </p:nvSpPr>
        <p:spPr>
          <a:xfrm>
            <a:off x="8002893" y="1892966"/>
            <a:ext cx="1905573" cy="34950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latin typeface="Cambria"/>
                <a:ea typeface="ＭＳ 明朝"/>
                <a:cs typeface="Cambria"/>
              </a:rPr>
              <a:t>GSYH Deflatörü</a:t>
            </a:r>
            <a:endParaRPr lang="tr-TR" sz="2400" b="1" dirty="0">
              <a:effectLst/>
              <a:latin typeface="Cambria"/>
              <a:ea typeface="ＭＳ 明朝"/>
              <a:cs typeface="Cambria"/>
            </a:endParaRPr>
          </a:p>
        </p:txBody>
      </p:sp>
      <p:sp>
        <p:nvSpPr>
          <p:cNvPr id="6" name="Rectangle 5"/>
          <p:cNvSpPr/>
          <p:nvPr/>
        </p:nvSpPr>
        <p:spPr>
          <a:xfrm>
            <a:off x="5705923" y="1896327"/>
            <a:ext cx="1905573" cy="34950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latin typeface="Cambria"/>
                <a:ea typeface="ＭＳ 明朝"/>
                <a:cs typeface="Cambria"/>
              </a:rPr>
              <a:t>Reel GSYH</a:t>
            </a:r>
            <a:endParaRPr lang="tr-TR" sz="2400" b="1" dirty="0">
              <a:effectLst/>
              <a:latin typeface="Cambria"/>
              <a:ea typeface="ＭＳ 明朝"/>
              <a:cs typeface="Cambria"/>
            </a:endParaRPr>
          </a:p>
        </p:txBody>
      </p:sp>
      <p:sp>
        <p:nvSpPr>
          <p:cNvPr id="7" name="Rectangle 6"/>
          <p:cNvSpPr/>
          <p:nvPr/>
        </p:nvSpPr>
        <p:spPr>
          <a:xfrm>
            <a:off x="3468859" y="1887708"/>
            <a:ext cx="1905573" cy="34950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latin typeface="Cambria"/>
                <a:ea typeface="ＭＳ 明朝"/>
                <a:cs typeface="Cambria"/>
              </a:rPr>
              <a:t>Nominal GSYH</a:t>
            </a:r>
            <a:endParaRPr lang="tr-TR" sz="2400" b="1" dirty="0">
              <a:effectLst/>
              <a:latin typeface="Cambria"/>
              <a:ea typeface="ＭＳ 明朝"/>
              <a:cs typeface="Cambria"/>
            </a:endParaRPr>
          </a:p>
        </p:txBody>
      </p:sp>
      <p:sp>
        <p:nvSpPr>
          <p:cNvPr id="8" name="Rectangle 7"/>
          <p:cNvSpPr/>
          <p:nvPr/>
        </p:nvSpPr>
        <p:spPr>
          <a:xfrm>
            <a:off x="2308454" y="1903052"/>
            <a:ext cx="734681" cy="349501"/>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wrap="square" lIns="2" tIns="0" rIns="0" bIns="0">
            <a:noAutofit/>
          </a:bodyPr>
          <a:lstStyle/>
          <a:p>
            <a:pPr marL="0" marR="0" algn="ctr">
              <a:spcBef>
                <a:spcPts val="0"/>
              </a:spcBef>
              <a:spcAft>
                <a:spcPts val="0"/>
              </a:spcAft>
            </a:pPr>
            <a:r>
              <a:rPr lang="tr-TR" sz="2000" b="1" dirty="0">
                <a:latin typeface="Cambria"/>
                <a:ea typeface="ＭＳ 明朝"/>
                <a:cs typeface="Cambria"/>
              </a:rPr>
              <a:t>Yıl</a:t>
            </a:r>
            <a:endParaRPr lang="tr-TR" sz="2400" b="1" dirty="0">
              <a:effectLst/>
              <a:latin typeface="Cambria"/>
              <a:ea typeface="ＭＳ 明朝"/>
              <a:cs typeface="Cambria"/>
            </a:endParaRPr>
          </a:p>
        </p:txBody>
      </p:sp>
    </p:spTree>
    <p:extLst>
      <p:ext uri="{BB962C8B-B14F-4D97-AF65-F5344CB8AC3E}">
        <p14:creationId xmlns:p14="http://schemas.microsoft.com/office/powerpoint/2010/main" val="349110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noProof="0" dirty="0"/>
              <a:t>Kaynaklar</a:t>
            </a:r>
          </a:p>
        </p:txBody>
      </p:sp>
      <p:sp>
        <p:nvSpPr>
          <p:cNvPr id="4" name="Content Placeholder 3"/>
          <p:cNvSpPr>
            <a:spLocks noGrp="1"/>
          </p:cNvSpPr>
          <p:nvPr>
            <p:ph idx="1"/>
          </p:nvPr>
        </p:nvSpPr>
        <p:spPr/>
        <p:txBody>
          <a:bodyPr/>
          <a:lstStyle/>
          <a:p>
            <a:r>
              <a:rPr lang="tr-TR" noProof="0" dirty="0"/>
              <a:t>"</a:t>
            </a:r>
            <a:r>
              <a:rPr lang="tr-TR" noProof="0" dirty="0" err="1"/>
              <a:t>Principles</a:t>
            </a:r>
            <a:r>
              <a:rPr lang="tr-TR" noProof="0" dirty="0"/>
              <a:t> of </a:t>
            </a:r>
            <a:r>
              <a:rPr lang="tr-TR" noProof="0" dirty="0" err="1"/>
              <a:t>Economics</a:t>
            </a:r>
            <a:r>
              <a:rPr lang="tr-TR" noProof="0" dirty="0"/>
              <a:t> </a:t>
            </a:r>
            <a:r>
              <a:rPr lang="tr-TR" noProof="0" dirty="0" err="1"/>
              <a:t>with</a:t>
            </a:r>
            <a:r>
              <a:rPr lang="tr-TR" noProof="0" dirty="0"/>
              <a:t> </a:t>
            </a:r>
            <a:r>
              <a:rPr lang="tr-TR" noProof="0" dirty="0" err="1"/>
              <a:t>Smartwork</a:t>
            </a:r>
            <a:r>
              <a:rPr lang="tr-TR" noProof="0" dirty="0"/>
              <a:t> Access (ISBN: 978-0-26314-5), 1st Edition, 2013" </a:t>
            </a:r>
            <a:r>
              <a:rPr lang="tr-TR" noProof="0" dirty="0" err="1"/>
              <a:t>by</a:t>
            </a:r>
            <a:r>
              <a:rPr lang="tr-TR" noProof="0" dirty="0"/>
              <a:t> </a:t>
            </a:r>
            <a:r>
              <a:rPr lang="tr-TR" noProof="0" dirty="0" err="1"/>
              <a:t>Mateer</a:t>
            </a:r>
            <a:r>
              <a:rPr lang="tr-TR" noProof="0" dirty="0"/>
              <a:t> </a:t>
            </a:r>
            <a:r>
              <a:rPr lang="tr-TR" noProof="0" dirty="0" err="1"/>
              <a:t>and</a:t>
            </a:r>
            <a:r>
              <a:rPr lang="tr-TR" noProof="0" dirty="0"/>
              <a:t> </a:t>
            </a:r>
            <a:r>
              <a:rPr lang="tr-TR" noProof="0" dirty="0" err="1"/>
              <a:t>Coppock</a:t>
            </a:r>
            <a:endParaRPr lang="tr-TR" noProof="0" dirty="0"/>
          </a:p>
          <a:p>
            <a:r>
              <a:rPr lang="tr-TR" noProof="0" dirty="0"/>
              <a:t>"</a:t>
            </a:r>
            <a:r>
              <a:rPr lang="tr-TR" noProof="0" dirty="0" err="1"/>
              <a:t>Economics</a:t>
            </a:r>
            <a:r>
              <a:rPr lang="tr-TR" noProof="0" dirty="0"/>
              <a:t>: </a:t>
            </a:r>
            <a:r>
              <a:rPr lang="tr-TR" noProof="0" dirty="0" err="1"/>
              <a:t>Custom</a:t>
            </a:r>
            <a:r>
              <a:rPr lang="tr-TR" noProof="0" dirty="0"/>
              <a:t> Edition </a:t>
            </a:r>
            <a:r>
              <a:rPr lang="tr-TR" noProof="0" dirty="0" err="1"/>
              <a:t>for</a:t>
            </a:r>
            <a:r>
              <a:rPr lang="tr-TR" noProof="0" dirty="0"/>
              <a:t> NCSU (ISBN: 9781937435202" </a:t>
            </a:r>
            <a:r>
              <a:rPr lang="tr-TR" noProof="0" dirty="0" err="1"/>
              <a:t>by</a:t>
            </a:r>
            <a:r>
              <a:rPr lang="tr-TR" noProof="0" dirty="0"/>
              <a:t> David </a:t>
            </a:r>
            <a:r>
              <a:rPr lang="tr-TR" noProof="0" dirty="0" err="1"/>
              <a:t>Hyman</a:t>
            </a:r>
            <a:endParaRPr lang="tr-TR" noProof="0" dirty="0"/>
          </a:p>
        </p:txBody>
      </p:sp>
    </p:spTree>
    <p:extLst>
      <p:ext uri="{BB962C8B-B14F-4D97-AF65-F5344CB8AC3E}">
        <p14:creationId xmlns:p14="http://schemas.microsoft.com/office/powerpoint/2010/main" val="1574638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1981200" y="1"/>
            <a:ext cx="8229600" cy="1527175"/>
          </a:xfrm>
        </p:spPr>
        <p:txBody>
          <a:bodyPr/>
          <a:lstStyle/>
          <a:p>
            <a:r>
              <a:rPr lang="tr-TR" altLang="en-US" noProof="0" dirty="0">
                <a:latin typeface="Cambria"/>
                <a:cs typeface="Cambria"/>
              </a:rPr>
              <a:t>Yanlış Anlama</a:t>
            </a:r>
          </a:p>
        </p:txBody>
      </p:sp>
      <p:sp>
        <p:nvSpPr>
          <p:cNvPr id="7171" name="Content Placeholder 2"/>
          <p:cNvSpPr>
            <a:spLocks noGrp="1"/>
          </p:cNvSpPr>
          <p:nvPr>
            <p:ph idx="1"/>
          </p:nvPr>
        </p:nvSpPr>
        <p:spPr>
          <a:xfrm>
            <a:off x="1981200" y="1712913"/>
            <a:ext cx="8229600" cy="4895850"/>
          </a:xfrm>
        </p:spPr>
        <p:txBody>
          <a:bodyPr/>
          <a:lstStyle/>
          <a:p>
            <a:pPr eaLnBrk="1" hangingPunct="1"/>
            <a:r>
              <a:rPr lang="tr-TR" altLang="en-US" sz="2800" noProof="0" dirty="0"/>
              <a:t>Yanlış anlama: Bütün bir ekonominin performansını ölçmenin güvenilir bir yolu yoktur.</a:t>
            </a:r>
          </a:p>
          <a:p>
            <a:pPr lvl="1" eaLnBrk="1" hangingPunct="1"/>
            <a:r>
              <a:rPr lang="tr-TR" altLang="en-US" sz="2400" noProof="0" dirty="0"/>
              <a:t>Ekonomistler ekonomimizin iyi/kötü olduğu ya da iyiye/kötüye gittiği konusunda </a:t>
            </a:r>
            <a:r>
              <a:rPr lang="tr-TR" altLang="en-US" sz="2400" dirty="0"/>
              <a:t>kararsızlardır.</a:t>
            </a:r>
            <a:endParaRPr lang="tr-TR" altLang="en-US" sz="2800" noProof="0" dirty="0"/>
          </a:p>
          <a:p>
            <a:pPr eaLnBrk="1" hangingPunct="1"/>
            <a:r>
              <a:rPr lang="tr-TR" altLang="en-US" sz="2800" noProof="0" dirty="0"/>
              <a:t>Fakat, ekonominin </a:t>
            </a:r>
            <a:r>
              <a:rPr lang="tr-TR" altLang="en-US" sz="2800" noProof="0" dirty="0">
                <a:solidFill>
                  <a:srgbClr val="FF0000"/>
                </a:solidFill>
              </a:rPr>
              <a:t>makroekonomik performansı ölçen güvenilir ve objektif bir ölçüt vardır.</a:t>
            </a:r>
          </a:p>
          <a:p>
            <a:pPr lvl="1" eaLnBrk="1" hangingPunct="1"/>
            <a:r>
              <a:rPr lang="tr-TR" altLang="en-US" sz="2400" noProof="0" dirty="0"/>
              <a:t>Bu ölçüt Gayri Safi Yurtiçi </a:t>
            </a:r>
            <a:r>
              <a:rPr lang="tr-TR" altLang="en-US" sz="2400" dirty="0"/>
              <a:t>Hasıla'dır </a:t>
            </a:r>
            <a:r>
              <a:rPr lang="tr-TR" altLang="en-US" sz="2400" noProof="0" dirty="0"/>
              <a:t>(GSYH).</a:t>
            </a:r>
          </a:p>
          <a:p>
            <a:pPr eaLnBrk="1" hangingPunct="1"/>
            <a:r>
              <a:rPr lang="tr-TR" altLang="en-US" sz="2800" noProof="0" dirty="0"/>
              <a:t>GSYH (</a:t>
            </a:r>
            <a:r>
              <a:rPr lang="tr-TR" altLang="en-US" sz="2800" noProof="0" dirty="0" err="1"/>
              <a:t>Gross</a:t>
            </a:r>
            <a:r>
              <a:rPr lang="tr-TR" altLang="en-US" sz="2800" noProof="0" dirty="0"/>
              <a:t> </a:t>
            </a:r>
            <a:r>
              <a:rPr lang="tr-TR" altLang="en-US" sz="2800" noProof="0" dirty="0" err="1"/>
              <a:t>Domestic</a:t>
            </a:r>
            <a:r>
              <a:rPr lang="tr-TR" altLang="en-US" sz="2800" noProof="0" dirty="0"/>
              <a:t> Product: GDP)</a:t>
            </a:r>
          </a:p>
        </p:txBody>
      </p:sp>
    </p:spTree>
    <p:extLst>
      <p:ext uri="{BB962C8B-B14F-4D97-AF65-F5344CB8AC3E}">
        <p14:creationId xmlns:p14="http://schemas.microsoft.com/office/powerpoint/2010/main" val="3748561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barn(inVertical)">
                                      <p:cBhvr>
                                        <p:cTn id="7" dur="500"/>
                                        <p:tgtEl>
                                          <p:spTgt spid="71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barn(inVertical)">
                                      <p:cBhvr>
                                        <p:cTn id="12" dur="500"/>
                                        <p:tgtEl>
                                          <p:spTgt spid="7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barn(inVertical)">
                                      <p:cBhvr>
                                        <p:cTn id="17" dur="500"/>
                                        <p:tgtEl>
                                          <p:spTgt spid="717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171">
                                            <p:txEl>
                                              <p:pRg st="4" end="4"/>
                                            </p:txEl>
                                          </p:spTgt>
                                        </p:tgtEl>
                                        <p:attrNameLst>
                                          <p:attrName>style.visibility</p:attrName>
                                        </p:attrNameLst>
                                      </p:cBhvr>
                                      <p:to>
                                        <p:strVal val="visible"/>
                                      </p:to>
                                    </p:set>
                                    <p:animEffect transition="in" filter="barn(inVertical)">
                                      <p:cBhvr>
                                        <p:cTn id="22"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981200" y="1"/>
            <a:ext cx="8229600" cy="1527175"/>
          </a:xfrm>
        </p:spPr>
        <p:txBody>
          <a:bodyPr/>
          <a:lstStyle/>
          <a:p>
            <a:r>
              <a:rPr lang="tr-TR" altLang="en-US" noProof="0" dirty="0">
                <a:latin typeface="Cambria"/>
                <a:cs typeface="Cambria"/>
              </a:rPr>
              <a:t>GSYH'yi Tanımlama</a:t>
            </a:r>
          </a:p>
        </p:txBody>
      </p:sp>
      <p:sp>
        <p:nvSpPr>
          <p:cNvPr id="13315" name="Content Placeholder 2"/>
          <p:cNvSpPr>
            <a:spLocks noGrp="1"/>
          </p:cNvSpPr>
          <p:nvPr>
            <p:ph idx="1"/>
          </p:nvPr>
        </p:nvSpPr>
        <p:spPr>
          <a:xfrm>
            <a:off x="1981200" y="1712913"/>
            <a:ext cx="8229600" cy="4895850"/>
          </a:xfrm>
        </p:spPr>
        <p:txBody>
          <a:bodyPr/>
          <a:lstStyle/>
          <a:p>
            <a:pPr eaLnBrk="1" hangingPunct="1"/>
            <a:r>
              <a:rPr lang="tr-TR" altLang="en-US" sz="3200" noProof="0" dirty="0"/>
              <a:t>Gayri Safi Yurtiçi Hasıla</a:t>
            </a:r>
          </a:p>
          <a:p>
            <a:pPr lvl="1" eaLnBrk="1" hangingPunct="1"/>
            <a:r>
              <a:rPr lang="tr-TR" altLang="en-US" sz="2800" b="1" noProof="0" dirty="0">
                <a:solidFill>
                  <a:srgbClr val="FF0000"/>
                </a:solidFill>
              </a:rPr>
              <a:t>Belirli bir zamanda</a:t>
            </a:r>
            <a:r>
              <a:rPr lang="tr-TR" altLang="en-US" sz="2800" noProof="0" dirty="0"/>
              <a:t> bir </a:t>
            </a:r>
            <a:r>
              <a:rPr lang="tr-TR" altLang="en-US" sz="2800" b="1" noProof="0" dirty="0">
                <a:solidFill>
                  <a:srgbClr val="FF0000"/>
                </a:solidFill>
              </a:rPr>
              <a:t>ülkenin sınırları içinde</a:t>
            </a:r>
            <a:r>
              <a:rPr lang="tr-TR" altLang="en-US" sz="2800" noProof="0" dirty="0">
                <a:solidFill>
                  <a:srgbClr val="FF0000"/>
                </a:solidFill>
              </a:rPr>
              <a:t> </a:t>
            </a:r>
            <a:r>
              <a:rPr lang="tr-TR" altLang="en-US" sz="2800" b="1" noProof="0" dirty="0">
                <a:solidFill>
                  <a:srgbClr val="FF0000"/>
                </a:solidFill>
              </a:rPr>
              <a:t>üretilen</a:t>
            </a:r>
            <a:r>
              <a:rPr lang="tr-TR" altLang="en-US" sz="2800" noProof="0" dirty="0"/>
              <a:t> tüm </a:t>
            </a:r>
            <a:r>
              <a:rPr lang="tr-TR" altLang="en-US" sz="2800" b="1" noProof="0" dirty="0">
                <a:solidFill>
                  <a:srgbClr val="FF0000"/>
                </a:solidFill>
              </a:rPr>
              <a:t>nihai</a:t>
            </a:r>
            <a:r>
              <a:rPr lang="tr-TR" altLang="en-US" sz="2800" noProof="0" dirty="0"/>
              <a:t> mal ve hizmetlerin </a:t>
            </a:r>
            <a:r>
              <a:rPr lang="tr-TR" altLang="en-US" sz="2800" b="1" noProof="0" dirty="0">
                <a:solidFill>
                  <a:srgbClr val="FF0000"/>
                </a:solidFill>
              </a:rPr>
              <a:t>piyasa değeridir</a:t>
            </a:r>
            <a:r>
              <a:rPr lang="tr-TR" altLang="en-US" sz="2800" noProof="0" dirty="0"/>
              <a:t>.</a:t>
            </a:r>
            <a:endParaRPr lang="tr-TR" altLang="en-US" sz="2800" noProof="0" dirty="0">
              <a:solidFill>
                <a:srgbClr val="FF0000"/>
              </a:solidFill>
            </a:endParaRPr>
          </a:p>
          <a:p>
            <a:pPr lvl="1" eaLnBrk="1" hangingPunct="1"/>
            <a:r>
              <a:rPr lang="tr-TR" altLang="en-US" sz="2800" noProof="0" dirty="0"/>
              <a:t>Ekonominin barometresi olarak işlev görür.</a:t>
            </a:r>
            <a:endParaRPr lang="tr-TR" altLang="ja-JP" sz="2800" noProof="0" dirty="0"/>
          </a:p>
          <a:p>
            <a:pPr lvl="1" eaLnBrk="1" hangingPunct="1"/>
            <a:r>
              <a:rPr lang="tr-TR" altLang="en-US" sz="2800" noProof="0" dirty="0"/>
              <a:t>Tüm ekonomik aktivitelerden elde edilen çıktı toplamıdır.</a:t>
            </a:r>
          </a:p>
          <a:p>
            <a:pPr lvl="1" eaLnBrk="1" hangingPunct="1"/>
            <a:r>
              <a:rPr lang="tr-TR" altLang="en-US" sz="2800" noProof="0" dirty="0"/>
              <a:t>Çıktı (Harcama) gelir olur.</a:t>
            </a:r>
          </a:p>
        </p:txBody>
      </p:sp>
      <p:sp>
        <p:nvSpPr>
          <p:cNvPr id="13316" name="TextBox 3"/>
          <p:cNvSpPr txBox="1">
            <a:spLocks noChangeArrowheads="1"/>
          </p:cNvSpPr>
          <p:nvPr/>
        </p:nvSpPr>
        <p:spPr bwMode="auto">
          <a:xfrm>
            <a:off x="2417064" y="5612384"/>
            <a:ext cx="735787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457200" eaLnBrk="1" fontAlgn="base" hangingPunct="1">
              <a:spcBef>
                <a:spcPct val="0"/>
              </a:spcBef>
              <a:spcAft>
                <a:spcPct val="0"/>
              </a:spcAft>
            </a:pPr>
            <a:r>
              <a:rPr lang="tr-TR" altLang="en-US" sz="3200" dirty="0">
                <a:solidFill>
                  <a:prstClr val="black"/>
                </a:solidFill>
                <a:latin typeface="Cambria"/>
                <a:cs typeface="Cambria"/>
              </a:rPr>
              <a:t>Çıktı (Harcama)= GSYH = Gelir</a:t>
            </a:r>
          </a:p>
        </p:txBody>
      </p:sp>
    </p:spTree>
    <p:extLst>
      <p:ext uri="{BB962C8B-B14F-4D97-AF65-F5344CB8AC3E}">
        <p14:creationId xmlns:p14="http://schemas.microsoft.com/office/powerpoint/2010/main" val="3588100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barn(inVertical)">
                                      <p:cBhvr>
                                        <p:cTn id="7" dur="500"/>
                                        <p:tgtEl>
                                          <p:spTgt spid="133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barn(inVertical)">
                                      <p:cBhvr>
                                        <p:cTn id="12" dur="500"/>
                                        <p:tgtEl>
                                          <p:spTgt spid="13315">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barn(inVertical)">
                                      <p:cBhvr>
                                        <p:cTn id="15" dur="500"/>
                                        <p:tgtEl>
                                          <p:spTgt spid="13315">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3315">
                                            <p:txEl>
                                              <p:pRg st="3" end="3"/>
                                            </p:txEl>
                                          </p:spTgt>
                                        </p:tgtEl>
                                        <p:attrNameLst>
                                          <p:attrName>style.visibility</p:attrName>
                                        </p:attrNameLst>
                                      </p:cBhvr>
                                      <p:to>
                                        <p:strVal val="visible"/>
                                      </p:to>
                                    </p:set>
                                    <p:animEffect transition="in" filter="barn(inVertical)">
                                      <p:cBhvr>
                                        <p:cTn id="18" dur="500"/>
                                        <p:tgtEl>
                                          <p:spTgt spid="13315">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3315">
                                            <p:txEl>
                                              <p:pRg st="4" end="4"/>
                                            </p:txEl>
                                          </p:spTgt>
                                        </p:tgtEl>
                                        <p:attrNameLst>
                                          <p:attrName>style.visibility</p:attrName>
                                        </p:attrNameLst>
                                      </p:cBhvr>
                                      <p:to>
                                        <p:strVal val="visible"/>
                                      </p:to>
                                    </p:set>
                                    <p:animEffect transition="in" filter="barn(inVertical)">
                                      <p:cBhvr>
                                        <p:cTn id="21" dur="500"/>
                                        <p:tgtEl>
                                          <p:spTgt spid="13315">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13316">
                                            <p:txEl>
                                              <p:pRg st="0" end="0"/>
                                            </p:txEl>
                                          </p:spTgt>
                                        </p:tgtEl>
                                        <p:attrNameLst>
                                          <p:attrName>style.visibility</p:attrName>
                                        </p:attrNameLst>
                                      </p:cBhvr>
                                      <p:to>
                                        <p:strVal val="visible"/>
                                      </p:to>
                                    </p:set>
                                    <p:animEffect transition="in" filter="barn(inVertical)">
                                      <p:cBhvr>
                                        <p:cTn id="26" dur="500"/>
                                        <p:tgtEl>
                                          <p:spTgt spid="133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981200" y="1"/>
            <a:ext cx="8229600" cy="1527175"/>
          </a:xfrm>
        </p:spPr>
        <p:txBody>
          <a:bodyPr/>
          <a:lstStyle/>
          <a:p>
            <a:r>
              <a:rPr lang="tr-TR" altLang="en-US" noProof="0" dirty="0">
                <a:latin typeface="Cambria"/>
                <a:cs typeface="Cambria"/>
              </a:rPr>
              <a:t>Üretim Gelire Eşittir</a:t>
            </a:r>
          </a:p>
        </p:txBody>
      </p:sp>
      <p:sp>
        <p:nvSpPr>
          <p:cNvPr id="12291" name="Content Placeholder 2"/>
          <p:cNvSpPr>
            <a:spLocks noGrp="1"/>
          </p:cNvSpPr>
          <p:nvPr>
            <p:ph idx="1"/>
          </p:nvPr>
        </p:nvSpPr>
        <p:spPr>
          <a:xfrm>
            <a:off x="1981200" y="1712913"/>
            <a:ext cx="8229600" cy="4895850"/>
          </a:xfrm>
        </p:spPr>
        <p:txBody>
          <a:bodyPr/>
          <a:lstStyle/>
          <a:p>
            <a:pPr eaLnBrk="1" hangingPunct="1"/>
            <a:r>
              <a:rPr lang="tr-TR" altLang="en-US" sz="3200" noProof="0" dirty="0"/>
              <a:t>Çıktı (Harcama) ve gelir esasında aynı şeyi ifade eder.</a:t>
            </a:r>
          </a:p>
          <a:p>
            <a:pPr lvl="1" eaLnBrk="1" hangingPunct="1"/>
            <a:r>
              <a:rPr lang="tr-TR" altLang="en-US" sz="2800" noProof="0" dirty="0"/>
              <a:t>Büyük miktarda yüksek-değerli ürün üreten uluslar daha zengindir.</a:t>
            </a:r>
          </a:p>
          <a:p>
            <a:pPr lvl="1" eaLnBrk="1" hangingPunct="1"/>
            <a:r>
              <a:rPr lang="tr-TR" altLang="en-US" sz="2800" noProof="0" dirty="0"/>
              <a:t>Yüksek-değerli ürün üretmeyen ülkeler göreceli olarak daha fakirdir.</a:t>
            </a:r>
            <a:endParaRPr lang="tr-TR" altLang="ja-JP" sz="2800" noProof="0" dirty="0"/>
          </a:p>
          <a:p>
            <a:pPr lvl="1" eaLnBrk="1" hangingPunct="1"/>
            <a:r>
              <a:rPr lang="tr-TR" altLang="en-US" sz="2800" noProof="0" dirty="0"/>
              <a:t>Fikir: ürettiğin ürün satılır ve sattığın üründen gelir elde edersin.</a:t>
            </a:r>
          </a:p>
        </p:txBody>
      </p:sp>
    </p:spTree>
    <p:extLst>
      <p:ext uri="{BB962C8B-B14F-4D97-AF65-F5344CB8AC3E}">
        <p14:creationId xmlns:p14="http://schemas.microsoft.com/office/powerpoint/2010/main" val="2466974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barn(inVertical)">
                                      <p:cBhvr>
                                        <p:cTn id="7" dur="500"/>
                                        <p:tgtEl>
                                          <p:spTgt spid="12291">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2291">
                                            <p:txEl>
                                              <p:pRg st="2" end="2"/>
                                            </p:txEl>
                                          </p:spTgt>
                                        </p:tgtEl>
                                        <p:attrNameLst>
                                          <p:attrName>style.visibility</p:attrName>
                                        </p:attrNameLst>
                                      </p:cBhvr>
                                      <p:to>
                                        <p:strVal val="visible"/>
                                      </p:to>
                                    </p:set>
                                    <p:animEffect transition="in" filter="barn(inVertical)">
                                      <p:cBhvr>
                                        <p:cTn id="10" dur="500"/>
                                        <p:tgtEl>
                                          <p:spTgt spid="12291">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animEffect transition="in" filter="barn(inVertical)">
                                      <p:cBhvr>
                                        <p:cTn id="13"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981200" y="1"/>
            <a:ext cx="10090484" cy="1527175"/>
          </a:xfrm>
        </p:spPr>
        <p:txBody>
          <a:bodyPr/>
          <a:lstStyle/>
          <a:p>
            <a:r>
              <a:rPr lang="tr-TR" altLang="en-US" noProof="0" dirty="0">
                <a:latin typeface="Cambria"/>
                <a:cs typeface="Cambria"/>
              </a:rPr>
              <a:t>GSYH Ölçümünün Detaylı İncelenmesi</a:t>
            </a:r>
          </a:p>
        </p:txBody>
      </p:sp>
      <p:sp>
        <p:nvSpPr>
          <p:cNvPr id="22531" name="Content Placeholder 2"/>
          <p:cNvSpPr>
            <a:spLocks noGrp="1"/>
          </p:cNvSpPr>
          <p:nvPr>
            <p:ph idx="1"/>
          </p:nvPr>
        </p:nvSpPr>
        <p:spPr>
          <a:xfrm>
            <a:off x="1981199" y="1712913"/>
            <a:ext cx="8502033" cy="4895850"/>
          </a:xfrm>
        </p:spPr>
        <p:txBody>
          <a:bodyPr/>
          <a:lstStyle/>
          <a:p>
            <a:pPr eaLnBrk="1" hangingPunct="1"/>
            <a:r>
              <a:rPr lang="tr-TR" altLang="en-US" sz="3200" noProof="0" dirty="0">
                <a:latin typeface="Cambria"/>
                <a:cs typeface="Cambria"/>
              </a:rPr>
              <a:t>GSYH neden </a:t>
            </a:r>
            <a:r>
              <a:rPr lang="tr-TR" altLang="en-US" sz="3200" dirty="0"/>
              <a:t>"</a:t>
            </a:r>
            <a:r>
              <a:rPr lang="tr-TR" altLang="ja-JP" sz="3200" noProof="0" dirty="0">
                <a:latin typeface="Cambria"/>
                <a:cs typeface="Cambria"/>
              </a:rPr>
              <a:t>piyasa değeri" ile ölçüm yapar?</a:t>
            </a:r>
          </a:p>
          <a:p>
            <a:pPr lvl="1" eaLnBrk="1" hangingPunct="1"/>
            <a:r>
              <a:rPr lang="tr-TR" altLang="en-US" sz="2800" noProof="0" dirty="0">
                <a:latin typeface="Cambria"/>
                <a:cs typeface="Cambria"/>
              </a:rPr>
              <a:t>Sadece üretilen ürün sayısını sayamayız.</a:t>
            </a:r>
            <a:r>
              <a:rPr lang="tr-TR" altLang="ja-JP" sz="2800" noProof="0" dirty="0">
                <a:latin typeface="Cambria"/>
                <a:cs typeface="Cambria"/>
              </a:rPr>
              <a:t> </a:t>
            </a:r>
          </a:p>
          <a:p>
            <a:pPr lvl="1" eaLnBrk="1" hangingPunct="1"/>
            <a:r>
              <a:rPr lang="tr-TR" altLang="ja-JP" sz="2800" noProof="0" dirty="0"/>
              <a:t>Örneğin </a:t>
            </a:r>
            <a:r>
              <a:rPr lang="tr-TR" altLang="ja-JP" sz="2800" noProof="0" dirty="0">
                <a:latin typeface="Cambria"/>
                <a:cs typeface="Cambria"/>
              </a:rPr>
              <a:t>2010 yılına bakalım.</a:t>
            </a:r>
          </a:p>
          <a:p>
            <a:pPr lvl="1" eaLnBrk="1" hangingPunct="1"/>
            <a:r>
              <a:rPr lang="tr-TR" altLang="en-US" sz="2800" noProof="0" dirty="0">
                <a:latin typeface="Cambria"/>
                <a:cs typeface="Cambria"/>
              </a:rPr>
              <a:t>ABD 12 milyar balya mısır üretmiş.</a:t>
            </a:r>
          </a:p>
          <a:p>
            <a:pPr lvl="1" eaLnBrk="1" hangingPunct="1"/>
            <a:r>
              <a:rPr lang="tr-TR" altLang="en-US" sz="2800" noProof="0" dirty="0">
                <a:latin typeface="Cambria"/>
                <a:cs typeface="Cambria"/>
              </a:rPr>
              <a:t>ABD 8 milyon adet araba üretmiş.</a:t>
            </a:r>
          </a:p>
          <a:p>
            <a:pPr lvl="1" eaLnBrk="1" hangingPunct="1"/>
            <a:r>
              <a:rPr lang="tr-TR" altLang="en-US" sz="2800" noProof="0" dirty="0">
                <a:latin typeface="Cambria"/>
                <a:cs typeface="Cambria"/>
              </a:rPr>
              <a:t>Sadece üretilen birim sayısına bakılınca mısır arabaya kıyasla GSYH hesaplamasında daha önemli görünür.</a:t>
            </a:r>
            <a:endParaRPr lang="tr-TR" altLang="en-US" sz="2400" noProof="0" dirty="0">
              <a:latin typeface="Cambria"/>
              <a:cs typeface="Cambria"/>
            </a:endParaRPr>
          </a:p>
        </p:txBody>
      </p:sp>
      <p:pic>
        <p:nvPicPr>
          <p:cNvPr id="22532" name="Picture 4" descr="I:\DirkTextbookN\Jpegs(All)\Macro Ch19-33\ch06\CO_PRINECOMA_CH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1650" y="5343526"/>
            <a:ext cx="107315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00199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barn(inVertical)">
                                      <p:cBhvr>
                                        <p:cTn id="7" dur="500"/>
                                        <p:tgtEl>
                                          <p:spTgt spid="225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barn(inVertical)">
                                      <p:cBhvr>
                                        <p:cTn id="12" dur="500"/>
                                        <p:tgtEl>
                                          <p:spTgt spid="22531">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animEffect transition="in" filter="barn(inVertical)">
                                      <p:cBhvr>
                                        <p:cTn id="15" dur="500"/>
                                        <p:tgtEl>
                                          <p:spTgt spid="22531">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2531">
                                            <p:txEl>
                                              <p:pRg st="4" end="4"/>
                                            </p:txEl>
                                          </p:spTgt>
                                        </p:tgtEl>
                                        <p:attrNameLst>
                                          <p:attrName>style.visibility</p:attrName>
                                        </p:attrNameLst>
                                      </p:cBhvr>
                                      <p:to>
                                        <p:strVal val="visible"/>
                                      </p:to>
                                    </p:set>
                                    <p:animEffect transition="in" filter="barn(inVertical)">
                                      <p:cBhvr>
                                        <p:cTn id="18" dur="500"/>
                                        <p:tgtEl>
                                          <p:spTgt spid="22531">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2531">
                                            <p:txEl>
                                              <p:pRg st="5" end="5"/>
                                            </p:txEl>
                                          </p:spTgt>
                                        </p:tgtEl>
                                        <p:attrNameLst>
                                          <p:attrName>style.visibility</p:attrName>
                                        </p:attrNameLst>
                                      </p:cBhvr>
                                      <p:to>
                                        <p:strVal val="visible"/>
                                      </p:to>
                                    </p:set>
                                    <p:animEffect transition="in" filter="barn(inVertical)">
                                      <p:cBhvr>
                                        <p:cTn id="21" dur="500"/>
                                        <p:tgtEl>
                                          <p:spTgt spid="22531">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2532"/>
                                        </p:tgtEl>
                                        <p:attrNameLst>
                                          <p:attrName>style.visibility</p:attrName>
                                        </p:attrNameLst>
                                      </p:cBhvr>
                                      <p:to>
                                        <p:strVal val="visible"/>
                                      </p:to>
                                    </p:set>
                                    <p:animEffect transition="in" filter="barn(inVertical)">
                                      <p:cBhvr>
                                        <p:cTn id="24"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959223" y="0"/>
            <a:ext cx="10023599" cy="1527175"/>
          </a:xfrm>
        </p:spPr>
        <p:txBody>
          <a:bodyPr/>
          <a:lstStyle/>
          <a:p>
            <a:pPr algn="ctr"/>
            <a:r>
              <a:rPr lang="tr-TR" altLang="en-US" noProof="0" dirty="0"/>
              <a:t>GSYH Ölçümünün Detaylı İncelenmesi</a:t>
            </a:r>
            <a:endParaRPr lang="tr-TR" altLang="en-US" noProof="0" dirty="0">
              <a:latin typeface="Cambria"/>
              <a:cs typeface="Cambria"/>
            </a:endParaRPr>
          </a:p>
        </p:txBody>
      </p:sp>
      <p:graphicFrame>
        <p:nvGraphicFramePr>
          <p:cNvPr id="5" name="Table 4"/>
          <p:cNvGraphicFramePr>
            <a:graphicFrameLocks noGrp="1"/>
          </p:cNvGraphicFramePr>
          <p:nvPr>
            <p:extLst>
              <p:ext uri="{D42A27DB-BD31-4B8C-83A1-F6EECF244321}">
                <p14:modId xmlns:p14="http://schemas.microsoft.com/office/powerpoint/2010/main" val="3793472522"/>
              </p:ext>
            </p:extLst>
          </p:nvPr>
        </p:nvGraphicFramePr>
        <p:xfrm>
          <a:off x="1981200" y="1989138"/>
          <a:ext cx="8229600" cy="4868862"/>
        </p:xfrm>
        <a:graphic>
          <a:graphicData uri="http://schemas.openxmlformats.org/drawingml/2006/table">
            <a:tbl>
              <a:tblPr/>
              <a:tblGrid>
                <a:gridCol w="1054100">
                  <a:extLst>
                    <a:ext uri="{9D8B030D-6E8A-4147-A177-3AD203B41FA5}">
                      <a16:colId xmlns:a16="http://schemas.microsoft.com/office/drawing/2014/main" val="20000"/>
                    </a:ext>
                  </a:extLst>
                </a:gridCol>
                <a:gridCol w="1979613">
                  <a:extLst>
                    <a:ext uri="{9D8B030D-6E8A-4147-A177-3AD203B41FA5}">
                      <a16:colId xmlns:a16="http://schemas.microsoft.com/office/drawing/2014/main" val="20001"/>
                    </a:ext>
                  </a:extLst>
                </a:gridCol>
                <a:gridCol w="738187">
                  <a:extLst>
                    <a:ext uri="{9D8B030D-6E8A-4147-A177-3AD203B41FA5}">
                      <a16:colId xmlns:a16="http://schemas.microsoft.com/office/drawing/2014/main" val="20002"/>
                    </a:ext>
                  </a:extLst>
                </a:gridCol>
                <a:gridCol w="1612900">
                  <a:extLst>
                    <a:ext uri="{9D8B030D-6E8A-4147-A177-3AD203B41FA5}">
                      <a16:colId xmlns:a16="http://schemas.microsoft.com/office/drawing/2014/main" val="20003"/>
                    </a:ext>
                  </a:extLst>
                </a:gridCol>
                <a:gridCol w="655638">
                  <a:extLst>
                    <a:ext uri="{9D8B030D-6E8A-4147-A177-3AD203B41FA5}">
                      <a16:colId xmlns:a16="http://schemas.microsoft.com/office/drawing/2014/main" val="20004"/>
                    </a:ext>
                  </a:extLst>
                </a:gridCol>
                <a:gridCol w="2189162">
                  <a:extLst>
                    <a:ext uri="{9D8B030D-6E8A-4147-A177-3AD203B41FA5}">
                      <a16:colId xmlns:a16="http://schemas.microsoft.com/office/drawing/2014/main" val="20005"/>
                    </a:ext>
                  </a:extLst>
                </a:gridCol>
              </a:tblGrid>
              <a:tr h="85407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noProof="0">
                          <a:ln>
                            <a:noFill/>
                          </a:ln>
                          <a:solidFill>
                            <a:schemeClr val="tx1"/>
                          </a:solidFill>
                          <a:effectLst/>
                          <a:latin typeface="Cambria"/>
                          <a:ea typeface="MS PGothic" charset="0"/>
                          <a:cs typeface="Cambria"/>
                        </a:rPr>
                        <a:t>Miktar</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noProof="0">
                          <a:ln>
                            <a:noFill/>
                          </a:ln>
                          <a:solidFill>
                            <a:schemeClr val="tx1"/>
                          </a:solidFill>
                          <a:effectLst/>
                          <a:latin typeface="Cambria"/>
                          <a:ea typeface="MS PGothic" charset="0"/>
                          <a:cs typeface="Cambria"/>
                        </a:rPr>
                        <a:t>x</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noProof="0">
                          <a:ln>
                            <a:noFill/>
                          </a:ln>
                          <a:solidFill>
                            <a:schemeClr val="tx1"/>
                          </a:solidFill>
                          <a:effectLst/>
                          <a:latin typeface="Cambria"/>
                          <a:ea typeface="MS PGothic" charset="0"/>
                          <a:cs typeface="Cambria"/>
                        </a:rPr>
                        <a:t>Fiyat</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noProof="0">
                          <a:ln>
                            <a:noFill/>
                          </a:ln>
                          <a:solidFill>
                            <a:schemeClr val="tx1"/>
                          </a:solidFill>
                          <a:effectLst/>
                          <a:latin typeface="Cambria"/>
                          <a:ea typeface="MS PGothic" charset="0"/>
                          <a:cs typeface="Cambria"/>
                        </a:rPr>
                        <a:t>=</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noProof="0">
                          <a:ln>
                            <a:noFill/>
                          </a:ln>
                          <a:solidFill>
                            <a:schemeClr val="tx1"/>
                          </a:solidFill>
                          <a:effectLst/>
                          <a:latin typeface="Cambria"/>
                          <a:ea typeface="MS PGothic" charset="0"/>
                          <a:cs typeface="Cambria"/>
                        </a:rPr>
                        <a:t>Piyasa Değeri</a:t>
                      </a: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270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w="12700" cap="flat" cmpd="sng" algn="ctr">
                      <a:solidFill>
                        <a:srgbClr val="95B3D7"/>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70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w="12700" cap="flat" cmpd="sng" algn="ctr">
                      <a:solidFill>
                        <a:srgbClr val="95B3D7"/>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w="12700" cap="flat" cmpd="sng" algn="ctr">
                      <a:solidFill>
                        <a:srgbClr val="95B3D7"/>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w="12700" cap="flat" cmpd="sng" algn="ctr">
                      <a:solidFill>
                        <a:srgbClr val="95B3D7"/>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w="12700" cap="flat" cmpd="sng" algn="ctr">
                      <a:solidFill>
                        <a:srgbClr val="95B3D7"/>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w="12700" cap="flat" cmpd="sng" algn="ctr">
                      <a:solidFill>
                        <a:srgbClr val="95B3D7"/>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w="12700" cap="flat" cmpd="sng" algn="ctr">
                      <a:solidFill>
                        <a:srgbClr val="95B3D7"/>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85407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noProof="0">
                          <a:ln>
                            <a:noFill/>
                          </a:ln>
                          <a:solidFill>
                            <a:schemeClr val="tx1"/>
                          </a:solidFill>
                          <a:effectLst/>
                          <a:latin typeface="Cambria"/>
                          <a:ea typeface="MS PGothic" charset="0"/>
                          <a:cs typeface="Cambria"/>
                        </a:rPr>
                        <a:t>Mısır</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noProof="0" dirty="0">
                          <a:ln>
                            <a:noFill/>
                          </a:ln>
                          <a:solidFill>
                            <a:schemeClr val="tx1"/>
                          </a:solidFill>
                          <a:effectLst/>
                          <a:latin typeface="Cambria"/>
                          <a:ea typeface="MS PGothic" charset="0"/>
                          <a:cs typeface="Cambria"/>
                        </a:rPr>
                        <a:t>12 milyar balya</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noProof="0">
                          <a:ln>
                            <a:noFill/>
                          </a:ln>
                          <a:solidFill>
                            <a:schemeClr val="tx1"/>
                          </a:solidFill>
                          <a:effectLst/>
                          <a:latin typeface="Cambria"/>
                          <a:ea typeface="MS PGothic" charset="0"/>
                          <a:cs typeface="Cambria"/>
                        </a:rPr>
                        <a:t>x</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noProof="0">
                          <a:ln>
                            <a:noFill/>
                          </a:ln>
                          <a:solidFill>
                            <a:schemeClr val="tx1"/>
                          </a:solidFill>
                          <a:effectLst/>
                          <a:latin typeface="Cambria"/>
                          <a:ea typeface="MS PGothic" charset="0"/>
                          <a:cs typeface="Cambria"/>
                        </a:rPr>
                        <a:t>$5</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noProof="0">
                          <a:ln>
                            <a:noFill/>
                          </a:ln>
                          <a:solidFill>
                            <a:schemeClr val="tx1"/>
                          </a:solidFill>
                          <a:effectLst/>
                          <a:latin typeface="Cambria"/>
                          <a:ea typeface="MS PGothic" charset="0"/>
                          <a:cs typeface="Cambria"/>
                        </a:rPr>
                        <a:t>=</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noProof="0">
                          <a:ln>
                            <a:noFill/>
                          </a:ln>
                          <a:solidFill>
                            <a:schemeClr val="tx1"/>
                          </a:solidFill>
                          <a:effectLst/>
                          <a:latin typeface="Cambria"/>
                          <a:ea typeface="MS PGothic" charset="0"/>
                          <a:cs typeface="Cambria"/>
                        </a:rPr>
                        <a:t>$60 milyar</a:t>
                      </a: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4270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85407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noProof="0">
                          <a:ln>
                            <a:noFill/>
                          </a:ln>
                          <a:solidFill>
                            <a:schemeClr val="tx1"/>
                          </a:solidFill>
                          <a:effectLst/>
                          <a:latin typeface="Cambria"/>
                          <a:ea typeface="MS PGothic" charset="0"/>
                          <a:cs typeface="Cambria"/>
                        </a:rPr>
                        <a:t>Araba</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noProof="0">
                          <a:ln>
                            <a:noFill/>
                          </a:ln>
                          <a:solidFill>
                            <a:schemeClr val="tx1"/>
                          </a:solidFill>
                          <a:effectLst/>
                          <a:latin typeface="Cambria"/>
                          <a:ea typeface="MS PGothic" charset="0"/>
                          <a:cs typeface="Cambria"/>
                        </a:rPr>
                        <a:t>8 milyon araba</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noProof="0">
                          <a:ln>
                            <a:noFill/>
                          </a:ln>
                          <a:solidFill>
                            <a:schemeClr val="tx1"/>
                          </a:solidFill>
                          <a:effectLst/>
                          <a:latin typeface="Cambria"/>
                          <a:ea typeface="MS PGothic" charset="0"/>
                          <a:cs typeface="Cambria"/>
                        </a:rPr>
                        <a:t>x</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noProof="0">
                          <a:ln>
                            <a:noFill/>
                          </a:ln>
                          <a:solidFill>
                            <a:schemeClr val="tx1"/>
                          </a:solidFill>
                          <a:effectLst/>
                          <a:latin typeface="Cambria"/>
                          <a:ea typeface="MS PGothic" charset="0"/>
                          <a:cs typeface="Cambria"/>
                        </a:rPr>
                        <a:t>$30,000</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noProof="0">
                          <a:ln>
                            <a:noFill/>
                          </a:ln>
                          <a:solidFill>
                            <a:schemeClr val="tx1"/>
                          </a:solidFill>
                          <a:effectLst/>
                          <a:latin typeface="Cambria"/>
                          <a:ea typeface="MS PGothic" charset="0"/>
                          <a:cs typeface="Cambria"/>
                        </a:rPr>
                        <a:t>=</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0" i="0" u="none" strike="noStrike" cap="none" normalizeH="0" baseline="0" noProof="0">
                          <a:ln>
                            <a:noFill/>
                          </a:ln>
                          <a:solidFill>
                            <a:schemeClr val="tx1"/>
                          </a:solidFill>
                          <a:effectLst/>
                          <a:latin typeface="Cambria"/>
                          <a:ea typeface="MS PGothic" charset="0"/>
                          <a:cs typeface="Cambria"/>
                        </a:rPr>
                        <a:t>$240 milyar</a:t>
                      </a: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70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6"/>
                  </a:ext>
                </a:extLst>
              </a:tr>
              <a:tr h="5984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tr-TR" sz="2800" b="0" i="0" u="none" strike="noStrike" cap="none" normalizeH="0" baseline="0" noProof="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noProof="0" dirty="0">
                          <a:ln>
                            <a:noFill/>
                          </a:ln>
                          <a:solidFill>
                            <a:schemeClr val="tx1"/>
                          </a:solidFill>
                          <a:effectLst/>
                          <a:latin typeface="Cambria"/>
                          <a:ea typeface="MS PGothic" charset="0"/>
                          <a:cs typeface="Cambria"/>
                        </a:rPr>
                        <a:t>$300 milyar</a:t>
                      </a:r>
                      <a:endParaRPr kumimoji="0" lang="tr-TR" sz="2800" b="0" i="0" u="none" strike="noStrike" cap="none" normalizeH="0" baseline="0" noProof="0" dirty="0">
                        <a:ln>
                          <a:noFill/>
                        </a:ln>
                        <a:solidFill>
                          <a:schemeClr val="tx1"/>
                        </a:solidFill>
                        <a:effectLst/>
                        <a:latin typeface="Cambria"/>
                        <a:ea typeface="MS PGothic" charset="0"/>
                        <a:cs typeface="Cambria"/>
                      </a:endParaRPr>
                    </a:p>
                  </a:txBody>
                  <a:tcPr marL="68580" marR="6858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428557"/>
      </p:ext>
    </p:extLst>
  </p:cSld>
  <p:clrMapOvr>
    <a:masterClrMapping/>
  </p:clrMapOvr>
</p:sld>
</file>

<file path=ppt/theme/theme1.xml><?xml version="1.0" encoding="utf-8"?>
<a:theme xmlns:a="http://schemas.openxmlformats.org/drawingml/2006/main" name="3_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5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4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7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5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Theme">
  <a:themeElements>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4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Theme">
  <a:themeElements>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5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Theme">
  <a:themeElements>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4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4024</TotalTime>
  <Words>1857</Words>
  <Application>Microsoft Macintosh PowerPoint</Application>
  <PresentationFormat>Widescreen</PresentationFormat>
  <Paragraphs>368</Paragraphs>
  <Slides>41</Slides>
  <Notes>41</Notes>
  <HiddenSlides>0</HiddenSlides>
  <MMClips>0</MMClips>
  <ScaleCrop>false</ScaleCrop>
  <HeadingPairs>
    <vt:vector size="8" baseType="variant">
      <vt:variant>
        <vt:lpstr>Fonts Used</vt:lpstr>
      </vt:variant>
      <vt:variant>
        <vt:i4>4</vt:i4>
      </vt:variant>
      <vt:variant>
        <vt:lpstr>Theme</vt:lpstr>
      </vt:variant>
      <vt:variant>
        <vt:i4>9</vt:i4>
      </vt:variant>
      <vt:variant>
        <vt:lpstr>Embedded OLE Servers</vt:lpstr>
      </vt:variant>
      <vt:variant>
        <vt:i4>1</vt:i4>
      </vt:variant>
      <vt:variant>
        <vt:lpstr>Slide Titles</vt:lpstr>
      </vt:variant>
      <vt:variant>
        <vt:i4>41</vt:i4>
      </vt:variant>
    </vt:vector>
  </HeadingPairs>
  <TitlesOfParts>
    <vt:vector size="55" baseType="lpstr">
      <vt:lpstr>Arial</vt:lpstr>
      <vt:lpstr>Calibri</vt:lpstr>
      <vt:lpstr>Cambria</vt:lpstr>
      <vt:lpstr>Helvetica Neue</vt:lpstr>
      <vt:lpstr>3_Office Theme</vt:lpstr>
      <vt:lpstr>5_Office Theme</vt:lpstr>
      <vt:lpstr>4_Office Theme</vt:lpstr>
      <vt:lpstr>7_Office Theme</vt:lpstr>
      <vt:lpstr>6_Office Theme</vt:lpstr>
      <vt:lpstr>8_Office Theme</vt:lpstr>
      <vt:lpstr>9_Office Theme</vt:lpstr>
      <vt:lpstr>10_Office Theme</vt:lpstr>
      <vt:lpstr>2_Office Theme</vt:lpstr>
      <vt:lpstr>Equation</vt:lpstr>
      <vt:lpstr>Ekonomi</vt:lpstr>
      <vt:lpstr>PowerPoint Presentation</vt:lpstr>
      <vt:lpstr>Hafta #8 Konu Başlıkları</vt:lpstr>
      <vt:lpstr>PowerPoint Presentation</vt:lpstr>
      <vt:lpstr>Yanlış Anlama</vt:lpstr>
      <vt:lpstr>GSYH'yi Tanımlama</vt:lpstr>
      <vt:lpstr>Üretim Gelire Eşittir</vt:lpstr>
      <vt:lpstr>GSYH Ölçümünün Detaylı İncelenmesi</vt:lpstr>
      <vt:lpstr>GSYH Ölçümünün Detaylı İncelenmesi</vt:lpstr>
      <vt:lpstr>GSYH Ölçümünün Detaylı İncelenmesi</vt:lpstr>
      <vt:lpstr>Hizmetlerin GSYH İçindeki Payı, ABD</vt:lpstr>
      <vt:lpstr>Ara Mal vs. Nihai Mal</vt:lpstr>
      <vt:lpstr>Telefon Üretiminde Ara Adımlar</vt:lpstr>
      <vt:lpstr>GSYH Ölçümünün Detaylı İncelenmesi</vt:lpstr>
      <vt:lpstr>GSYH'de Dahil Olan/ Dahil Olmayan</vt:lpstr>
      <vt:lpstr>GSYH'ye Farklı Harcama Türlerinden Bakış</vt:lpstr>
      <vt:lpstr>2010 GSYH Bileşenleri, Milyar Dolar</vt:lpstr>
      <vt:lpstr>Tüketim</vt:lpstr>
      <vt:lpstr>Yatırım</vt:lpstr>
      <vt:lpstr>Hükümet Harcamaları</vt:lpstr>
      <vt:lpstr>Net İhracat</vt:lpstr>
      <vt:lpstr>GSYH'nin Eksiklikleri</vt:lpstr>
      <vt:lpstr>Ekonomi: Superbad</vt:lpstr>
      <vt:lpstr>Reel GSYH: GSYH'yi Fiyatlara Göre Ayarlama</vt:lpstr>
      <vt:lpstr>Reel GSYH: GSYH'yi Fiyatlara Göre Ayarlama</vt:lpstr>
      <vt:lpstr>ABD Nominal GSYH ve Fiyat Seviyesi, 2000–2010</vt:lpstr>
      <vt:lpstr>ABD Nominal ve Reel GSYH</vt:lpstr>
      <vt:lpstr>Reel GSYH'yi Bulma</vt:lpstr>
      <vt:lpstr>Örnek</vt:lpstr>
      <vt:lpstr>Büyüme Oranı</vt:lpstr>
      <vt:lpstr>Büyüme Oranı</vt:lpstr>
      <vt:lpstr>Büyüme Oranı</vt:lpstr>
      <vt:lpstr>Sonuç</vt:lpstr>
      <vt:lpstr>Örnek Sorular</vt:lpstr>
      <vt:lpstr>Örnek Sorular</vt:lpstr>
      <vt:lpstr>Örnek Sorular</vt:lpstr>
      <vt:lpstr>Örnek Sorular</vt:lpstr>
      <vt:lpstr>Örnek Sorular</vt:lpstr>
      <vt:lpstr>Örnek Sorular</vt:lpstr>
      <vt:lpstr>Örnek Sorular</vt:lpstr>
      <vt:lpstr>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Economics EC 205 – Sections 202 and 206</dc:title>
  <dc:creator>Omer Kara</dc:creator>
  <cp:lastModifiedBy>Omer Kara</cp:lastModifiedBy>
  <cp:revision>292</cp:revision>
  <dcterms:created xsi:type="dcterms:W3CDTF">2014-08-10T22:38:12Z</dcterms:created>
  <dcterms:modified xsi:type="dcterms:W3CDTF">2020-06-02T08:19:38Z</dcterms:modified>
</cp:coreProperties>
</file>