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69" r:id="rId3"/>
    <p:sldMasterId id="2147483671" r:id="rId4"/>
    <p:sldMasterId id="2147483674" r:id="rId5"/>
  </p:sldMasterIdLst>
  <p:notesMasterIdLst>
    <p:notesMasterId r:id="rId63"/>
  </p:notesMasterIdLst>
  <p:sldIdLst>
    <p:sldId id="330" r:id="rId6"/>
    <p:sldId id="258" r:id="rId7"/>
    <p:sldId id="262" r:id="rId8"/>
    <p:sldId id="263" r:id="rId9"/>
    <p:sldId id="326" r:id="rId10"/>
    <p:sldId id="322" r:id="rId11"/>
    <p:sldId id="266" r:id="rId12"/>
    <p:sldId id="267" r:id="rId13"/>
    <p:sldId id="317" r:id="rId14"/>
    <p:sldId id="321" r:id="rId15"/>
    <p:sldId id="332" r:id="rId16"/>
    <p:sldId id="333" r:id="rId17"/>
    <p:sldId id="323" r:id="rId18"/>
    <p:sldId id="271" r:id="rId19"/>
    <p:sldId id="272" r:id="rId20"/>
    <p:sldId id="273" r:id="rId21"/>
    <p:sldId id="274" r:id="rId22"/>
    <p:sldId id="325" r:id="rId23"/>
    <p:sldId id="276" r:id="rId24"/>
    <p:sldId id="277" r:id="rId25"/>
    <p:sldId id="324" r:id="rId26"/>
    <p:sldId id="278" r:id="rId27"/>
    <p:sldId id="279" r:id="rId28"/>
    <p:sldId id="280" r:id="rId29"/>
    <p:sldId id="281" r:id="rId30"/>
    <p:sldId id="285" r:id="rId31"/>
    <p:sldId id="286" r:id="rId32"/>
    <p:sldId id="288" r:id="rId33"/>
    <p:sldId id="289" r:id="rId34"/>
    <p:sldId id="290" r:id="rId35"/>
    <p:sldId id="287" r:id="rId36"/>
    <p:sldId id="291" r:id="rId37"/>
    <p:sldId id="327" r:id="rId38"/>
    <p:sldId id="293" r:id="rId39"/>
    <p:sldId id="328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34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mer Kara" initials="O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5" autoAdjust="0"/>
    <p:restoredTop sz="86916" autoAdjust="0"/>
  </p:normalViewPr>
  <p:slideViewPr>
    <p:cSldViewPr snapToGrid="0">
      <p:cViewPr varScale="1">
        <p:scale>
          <a:sx n="87" d="100"/>
          <a:sy n="87" d="100"/>
        </p:scale>
        <p:origin x="208" y="9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2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95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mbria"/>
                <a:cs typeface="Cambria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mbria"/>
                <a:cs typeface="Cambria"/>
              </a:defRPr>
            </a:lvl1pPr>
          </a:lstStyle>
          <a:p>
            <a:fld id="{64FFF67F-6AC4-4DB1-8BAB-A05EA3F102AD}" type="datetimeFigureOut">
              <a:rPr lang="en-US" smtClean="0"/>
              <a:pPr/>
              <a:t>1/11/21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mbria"/>
                <a:cs typeface="Cambria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mbria"/>
                <a:cs typeface="Cambria"/>
              </a:defRPr>
            </a:lvl1pPr>
          </a:lstStyle>
          <a:p>
            <a:fld id="{5F31DE9F-8A29-4744-97CD-5CF73C7CB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7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Cambria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0DC84-A8E2-4F52-99EB-7C4467EDF3C9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7418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pPr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9075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55798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0210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7488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tr-T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3534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762313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506097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256723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331941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20583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975142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048418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6094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778688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188404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486293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9802090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92229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95641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87335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2280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3968253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98274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8404872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872493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5074110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7801869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pPr/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92205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pPr/>
              <a:t>38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10738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pPr/>
              <a:t>39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992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8724370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pPr/>
              <a:t>40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38129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pPr/>
              <a:t>41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33899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pPr/>
              <a:t>42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15009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pPr/>
              <a:t>43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27521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5631483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pPr/>
              <a:t>45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01043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pPr/>
              <a:t>46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12419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pPr/>
              <a:t>47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71148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pPr/>
              <a:t>48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41135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600937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935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9592635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7702769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D</a:t>
            </a:r>
          </a:p>
        </p:txBody>
      </p:sp>
    </p:spTree>
    <p:extLst>
      <p:ext uri="{BB962C8B-B14F-4D97-AF65-F5344CB8AC3E}">
        <p14:creationId xmlns:p14="http://schemas.microsoft.com/office/powerpoint/2010/main" val="5486880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B</a:t>
            </a:r>
          </a:p>
        </p:txBody>
      </p:sp>
    </p:spTree>
    <p:extLst>
      <p:ext uri="{BB962C8B-B14F-4D97-AF65-F5344CB8AC3E}">
        <p14:creationId xmlns:p14="http://schemas.microsoft.com/office/powerpoint/2010/main" val="13832456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D</a:t>
            </a:r>
          </a:p>
        </p:txBody>
      </p:sp>
    </p:spTree>
    <p:extLst>
      <p:ext uri="{BB962C8B-B14F-4D97-AF65-F5344CB8AC3E}">
        <p14:creationId xmlns:p14="http://schemas.microsoft.com/office/powerpoint/2010/main" val="16382498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C</a:t>
            </a:r>
          </a:p>
        </p:txBody>
      </p:sp>
    </p:spTree>
    <p:extLst>
      <p:ext uri="{BB962C8B-B14F-4D97-AF65-F5344CB8AC3E}">
        <p14:creationId xmlns:p14="http://schemas.microsoft.com/office/powerpoint/2010/main" val="26654770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C</a:t>
            </a:r>
          </a:p>
        </p:txBody>
      </p:sp>
    </p:spTree>
    <p:extLst>
      <p:ext uri="{BB962C8B-B14F-4D97-AF65-F5344CB8AC3E}">
        <p14:creationId xmlns:p14="http://schemas.microsoft.com/office/powerpoint/2010/main" val="30714915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4227A-E1E0-41DF-805D-CD0BD5C453C7}" type="slidenum">
              <a:rPr lang="tr-TR" smtClean="0"/>
              <a:pPr/>
              <a:t>57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07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6206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119360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507662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468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3" y="1350965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5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14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5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22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65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304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92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3619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55" y="-16933"/>
            <a:ext cx="10972800" cy="76809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6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7069" y="169868"/>
            <a:ext cx="11728451" cy="6543675"/>
          </a:xfrm>
          <a:prstGeom prst="rect">
            <a:avLst/>
          </a:prstGeom>
          <a:noFill/>
          <a:ln w="57150">
            <a:solidFill>
              <a:srgbClr val="66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1875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96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18756"/>
          </a:xfrm>
        </p:spPr>
        <p:txBody>
          <a:bodyPr/>
          <a:lstStyle>
            <a:lvl1pPr algn="l">
              <a:defRPr>
                <a:latin typeface="Cambria"/>
                <a:cs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0558"/>
            <a:ext cx="5384800" cy="5002721"/>
          </a:xfrm>
        </p:spPr>
        <p:txBody>
          <a:bodyPr/>
          <a:lstStyle>
            <a:lvl1pPr>
              <a:defRPr sz="3600">
                <a:latin typeface="Cambria"/>
                <a:cs typeface="Cambria"/>
              </a:defRPr>
            </a:lvl1pPr>
            <a:lvl2pPr>
              <a:defRPr sz="3200">
                <a:latin typeface="Cambria"/>
                <a:cs typeface="Cambria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0558"/>
            <a:ext cx="5384800" cy="5002721"/>
          </a:xfrm>
        </p:spPr>
        <p:txBody>
          <a:bodyPr/>
          <a:lstStyle>
            <a:lvl1pPr>
              <a:defRPr sz="3600">
                <a:latin typeface="Cambria"/>
                <a:cs typeface="Cambria"/>
              </a:defRPr>
            </a:lvl1pPr>
            <a:lvl2pPr>
              <a:defRPr sz="3200">
                <a:latin typeface="Cambria"/>
                <a:cs typeface="Cambria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804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3" y="1350965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5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14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5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21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18756"/>
          </a:xfrm>
        </p:spPr>
        <p:txBody>
          <a:bodyPr/>
          <a:lstStyle>
            <a:lvl1pPr algn="l">
              <a:defRPr>
                <a:latin typeface="Cambria"/>
                <a:cs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0558"/>
            <a:ext cx="5384800" cy="5002721"/>
          </a:xfrm>
        </p:spPr>
        <p:txBody>
          <a:bodyPr/>
          <a:lstStyle>
            <a:lvl1pPr>
              <a:defRPr sz="3600">
                <a:latin typeface="Cambria"/>
                <a:cs typeface="Cambria"/>
              </a:defRPr>
            </a:lvl1pPr>
            <a:lvl2pPr>
              <a:defRPr sz="3200">
                <a:latin typeface="Cambria"/>
                <a:cs typeface="Cambria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0558"/>
            <a:ext cx="5384800" cy="5002721"/>
          </a:xfrm>
        </p:spPr>
        <p:txBody>
          <a:bodyPr/>
          <a:lstStyle>
            <a:lvl1pPr>
              <a:defRPr sz="3600">
                <a:latin typeface="Cambria"/>
                <a:cs typeface="Cambria"/>
              </a:defRPr>
            </a:lvl1pPr>
            <a:lvl2pPr>
              <a:defRPr sz="3200">
                <a:latin typeface="Cambria"/>
                <a:cs typeface="Cambria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7406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7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37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660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76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975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22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/>
          <a:ea typeface="+mj-ea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1810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/>
          <a:ea typeface="+mj-ea"/>
          <a:cs typeface="Cambr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7069" y="169868"/>
            <a:ext cx="11728451" cy="6543675"/>
          </a:xfrm>
          <a:prstGeom prst="rect">
            <a:avLst/>
          </a:prstGeom>
          <a:noFill/>
          <a:ln w="57150">
            <a:solidFill>
              <a:srgbClr val="66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937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/>
          <a:ea typeface="+mj-ea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5" Type="http://schemas.openxmlformats.org/officeDocument/2006/relationships/image" Target="../media/image51.emf"/><Relationship Id="rId10" Type="http://schemas.openxmlformats.org/officeDocument/2006/relationships/image" Target="../media/image56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12" Type="http://schemas.openxmlformats.org/officeDocument/2006/relationships/image" Target="../media/image6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2.emf"/><Relationship Id="rId11" Type="http://schemas.openxmlformats.org/officeDocument/2006/relationships/image" Target="../media/image67.emf"/><Relationship Id="rId5" Type="http://schemas.openxmlformats.org/officeDocument/2006/relationships/image" Target="../media/image61.emf"/><Relationship Id="rId10" Type="http://schemas.openxmlformats.org/officeDocument/2006/relationships/image" Target="../media/image66.emf"/><Relationship Id="rId4" Type="http://schemas.openxmlformats.org/officeDocument/2006/relationships/image" Target="../media/image60.emf"/><Relationship Id="rId9" Type="http://schemas.openxmlformats.org/officeDocument/2006/relationships/image" Target="../media/image6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image" Target="../media/image79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12" Type="http://schemas.openxmlformats.org/officeDocument/2006/relationships/image" Target="../media/image7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emf"/><Relationship Id="rId11" Type="http://schemas.openxmlformats.org/officeDocument/2006/relationships/image" Target="../media/image77.emf"/><Relationship Id="rId5" Type="http://schemas.openxmlformats.org/officeDocument/2006/relationships/image" Target="../media/image71.emf"/><Relationship Id="rId15" Type="http://schemas.openxmlformats.org/officeDocument/2006/relationships/image" Target="../media/image81.emf"/><Relationship Id="rId10" Type="http://schemas.openxmlformats.org/officeDocument/2006/relationships/image" Target="../media/image76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Relationship Id="rId14" Type="http://schemas.openxmlformats.org/officeDocument/2006/relationships/image" Target="../media/image8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13" Type="http://schemas.openxmlformats.org/officeDocument/2006/relationships/image" Target="../media/image92.emf"/><Relationship Id="rId18" Type="http://schemas.openxmlformats.org/officeDocument/2006/relationships/image" Target="../media/image97.emf"/><Relationship Id="rId3" Type="http://schemas.openxmlformats.org/officeDocument/2006/relationships/image" Target="../media/image82.emf"/><Relationship Id="rId7" Type="http://schemas.openxmlformats.org/officeDocument/2006/relationships/image" Target="../media/image86.emf"/><Relationship Id="rId12" Type="http://schemas.openxmlformats.org/officeDocument/2006/relationships/image" Target="../media/image91.emf"/><Relationship Id="rId17" Type="http://schemas.openxmlformats.org/officeDocument/2006/relationships/image" Target="../media/image96.emf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95.emf"/><Relationship Id="rId20" Type="http://schemas.openxmlformats.org/officeDocument/2006/relationships/image" Target="../media/image99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5.emf"/><Relationship Id="rId11" Type="http://schemas.openxmlformats.org/officeDocument/2006/relationships/image" Target="../media/image90.emf"/><Relationship Id="rId5" Type="http://schemas.openxmlformats.org/officeDocument/2006/relationships/image" Target="../media/image84.emf"/><Relationship Id="rId15" Type="http://schemas.openxmlformats.org/officeDocument/2006/relationships/image" Target="../media/image94.emf"/><Relationship Id="rId10" Type="http://schemas.openxmlformats.org/officeDocument/2006/relationships/image" Target="../media/image89.emf"/><Relationship Id="rId19" Type="http://schemas.openxmlformats.org/officeDocument/2006/relationships/image" Target="../media/image98.emf"/><Relationship Id="rId4" Type="http://schemas.openxmlformats.org/officeDocument/2006/relationships/image" Target="../media/image83.emf"/><Relationship Id="rId9" Type="http://schemas.openxmlformats.org/officeDocument/2006/relationships/image" Target="../media/image88.emf"/><Relationship Id="rId14" Type="http://schemas.openxmlformats.org/officeDocument/2006/relationships/image" Target="../media/image9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13" Type="http://schemas.openxmlformats.org/officeDocument/2006/relationships/image" Target="../media/image108.emf"/><Relationship Id="rId18" Type="http://schemas.openxmlformats.org/officeDocument/2006/relationships/image" Target="../media/image98.emf"/><Relationship Id="rId3" Type="http://schemas.openxmlformats.org/officeDocument/2006/relationships/image" Target="../media/image100.emf"/><Relationship Id="rId21" Type="http://schemas.openxmlformats.org/officeDocument/2006/relationships/image" Target="../media/image112.emf"/><Relationship Id="rId7" Type="http://schemas.openxmlformats.org/officeDocument/2006/relationships/image" Target="../media/image86.emf"/><Relationship Id="rId12" Type="http://schemas.openxmlformats.org/officeDocument/2006/relationships/image" Target="../media/image107.emf"/><Relationship Id="rId17" Type="http://schemas.openxmlformats.org/officeDocument/2006/relationships/image" Target="../media/image109.emf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96.emf"/><Relationship Id="rId20" Type="http://schemas.openxmlformats.org/officeDocument/2006/relationships/image" Target="../media/image111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4.emf"/><Relationship Id="rId11" Type="http://schemas.openxmlformats.org/officeDocument/2006/relationships/image" Target="../media/image106.emf"/><Relationship Id="rId24" Type="http://schemas.openxmlformats.org/officeDocument/2006/relationships/image" Target="../media/image115.emf"/><Relationship Id="rId5" Type="http://schemas.openxmlformats.org/officeDocument/2006/relationships/image" Target="../media/image102.emf"/><Relationship Id="rId15" Type="http://schemas.openxmlformats.org/officeDocument/2006/relationships/image" Target="../media/image95.emf"/><Relationship Id="rId23" Type="http://schemas.openxmlformats.org/officeDocument/2006/relationships/image" Target="../media/image114.emf"/><Relationship Id="rId10" Type="http://schemas.openxmlformats.org/officeDocument/2006/relationships/image" Target="../media/image105.emf"/><Relationship Id="rId19" Type="http://schemas.openxmlformats.org/officeDocument/2006/relationships/image" Target="../media/image110.emf"/><Relationship Id="rId4" Type="http://schemas.openxmlformats.org/officeDocument/2006/relationships/image" Target="../media/image101.emf"/><Relationship Id="rId9" Type="http://schemas.openxmlformats.org/officeDocument/2006/relationships/image" Target="../media/image104.emf"/><Relationship Id="rId14" Type="http://schemas.openxmlformats.org/officeDocument/2006/relationships/image" Target="../media/image94.emf"/><Relationship Id="rId22" Type="http://schemas.openxmlformats.org/officeDocument/2006/relationships/image" Target="../media/image11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98dndUkQ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>
          <a:xfrm>
            <a:off x="5253040" y="1350965"/>
            <a:ext cx="5106987" cy="41798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6600" cap="none" noProof="0">
                <a:latin typeface="Cambria"/>
                <a:ea typeface="MS PGothic" charset="0"/>
                <a:cs typeface="Cambria"/>
              </a:rPr>
              <a:t>Ekonomi</a:t>
            </a:r>
            <a:endParaRPr lang="tr-TR" sz="4000" cap="none" noProof="0" dirty="0">
              <a:latin typeface="Cambria"/>
              <a:ea typeface="MS PGothic" charset="0"/>
              <a:cs typeface="Cambria"/>
            </a:endParaRPr>
          </a:p>
        </p:txBody>
      </p:sp>
      <p:sp>
        <p:nvSpPr>
          <p:cNvPr id="717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1401" y="1350965"/>
            <a:ext cx="3619499" cy="4179887"/>
          </a:xfrm>
        </p:spPr>
        <p:txBody>
          <a:bodyPr/>
          <a:lstStyle/>
          <a:p>
            <a:pPr eaLnBrk="1" hangingPunct="1"/>
            <a:r>
              <a:rPr lang="tr-TR" altLang="en-US" sz="6600" noProof="0" dirty="0">
                <a:latin typeface="Cambria"/>
                <a:cs typeface="Cambria"/>
              </a:rPr>
              <a:t>Hafta #7</a:t>
            </a:r>
          </a:p>
        </p:txBody>
      </p:sp>
    </p:spTree>
    <p:extLst>
      <p:ext uri="{BB962C8B-B14F-4D97-AF65-F5344CB8AC3E}">
        <p14:creationId xmlns:p14="http://schemas.microsoft.com/office/powerpoint/2010/main" val="320927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>
                <a:latin typeface="Cambria"/>
                <a:cs typeface="Cambria"/>
              </a:rPr>
              <a:t>Toplam ve Marjinal Maliyet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13168"/>
            <a:ext cx="11179277" cy="4896248"/>
          </a:xfrm>
        </p:spPr>
        <p:txBody>
          <a:bodyPr/>
          <a:lstStyle/>
          <a:p>
            <a:r>
              <a:rPr lang="tr-TR" noProof="0" dirty="0">
                <a:latin typeface="Cambria"/>
                <a:cs typeface="Cambria"/>
              </a:rPr>
              <a:t>Hatırlayın: </a:t>
            </a:r>
          </a:p>
          <a:p>
            <a:pPr lvl="1"/>
            <a:r>
              <a:rPr lang="tr-TR" noProof="0" dirty="0">
                <a:latin typeface="Cambria"/>
                <a:cs typeface="Cambria"/>
              </a:rPr>
              <a:t>Toplam Maliyet = Toplam Değişken Maliyet </a:t>
            </a:r>
          </a:p>
          <a:p>
            <a:pPr marL="457200" lvl="1" indent="0">
              <a:buNone/>
            </a:pPr>
            <a:r>
              <a:rPr lang="tr-TR" dirty="0"/>
              <a:t>							</a:t>
            </a:r>
            <a:r>
              <a:rPr lang="tr-TR" noProof="0" dirty="0">
                <a:latin typeface="Cambria"/>
                <a:cs typeface="Cambria"/>
              </a:rPr>
              <a:t>+ Toplam Sabit Maliyet</a:t>
            </a:r>
          </a:p>
          <a:p>
            <a:pPr lvl="1"/>
            <a:r>
              <a:rPr lang="tr-TR" noProof="0" dirty="0">
                <a:latin typeface="Cambria"/>
                <a:cs typeface="Cambria"/>
              </a:rPr>
              <a:t>Hem Açık Maliyetler hem de Gizli Maliyetler hesaba katılmıştır.</a:t>
            </a:r>
          </a:p>
          <a:p>
            <a:r>
              <a:rPr lang="tr-TR" noProof="0" dirty="0">
                <a:latin typeface="Cambria"/>
                <a:cs typeface="Cambria"/>
              </a:rPr>
              <a:t>Marjinal Maliyet</a:t>
            </a:r>
          </a:p>
          <a:p>
            <a:pPr marL="457200" lvl="1" indent="0">
              <a:buNone/>
            </a:pPr>
            <a:endParaRPr lang="tr-TR" noProof="0" dirty="0">
              <a:latin typeface="Cambria"/>
              <a:cs typeface="Cambria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275480"/>
              </p:ext>
            </p:extLst>
          </p:nvPr>
        </p:nvGraphicFramePr>
        <p:xfrm>
          <a:off x="1390650" y="5232042"/>
          <a:ext cx="2379663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9" name="Equation" r:id="rId4" imgW="749300" imgH="444500" progId="Equation.3">
                  <p:embed/>
                </p:oleObj>
              </mc:Choice>
              <mc:Fallback>
                <p:oleObj name="Equation" r:id="rId4" imgW="749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0650" y="5232042"/>
                        <a:ext cx="2379663" cy="141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56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412072" y="15469"/>
            <a:ext cx="9138745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Genel Kar Maksimizasyonu Kuralı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2609" y="4056924"/>
            <a:ext cx="10427269" cy="2690729"/>
          </a:xfrm>
        </p:spPr>
        <p:txBody>
          <a:bodyPr/>
          <a:lstStyle/>
          <a:p>
            <a:pPr eaLnBrk="1" hangingPunct="1"/>
            <a:r>
              <a:rPr lang="tr-TR" altLang="en-US" sz="2000" noProof="0" dirty="0"/>
              <a:t>Kar aşağıdaki koşulu sağlayan miktar seçilince maksimize edilir.</a:t>
            </a:r>
          </a:p>
          <a:p>
            <a:pPr lvl="1" algn="ctr" eaLnBrk="1" hangingPunct="1">
              <a:buFont typeface="Arial" panose="020B0604020202020204" pitchFamily="34" charset="0"/>
              <a:buNone/>
            </a:pPr>
            <a:r>
              <a:rPr lang="tr-TR" altLang="en-US" sz="2400" b="1" noProof="0" dirty="0"/>
              <a:t>MR = MC </a:t>
            </a:r>
          </a:p>
          <a:p>
            <a:pPr lvl="1" algn="ctr" eaLnBrk="1" hangingPunct="1">
              <a:buFont typeface="Arial" panose="020B0604020202020204" pitchFamily="34" charset="0"/>
              <a:buNone/>
            </a:pPr>
            <a:r>
              <a:rPr lang="tr-TR" altLang="en-US" sz="2400" b="1" noProof="0" dirty="0"/>
              <a:t>(Herhangi bir piyasa için temel “kar maksimizasyonu koşulu”)</a:t>
            </a:r>
            <a:endParaRPr lang="tr-TR" altLang="en-US" sz="2000" noProof="0" dirty="0"/>
          </a:p>
          <a:p>
            <a:pPr eaLnBrk="1" hangingPunct="1"/>
            <a:r>
              <a:rPr lang="tr-TR" altLang="en-US" sz="2000" noProof="0" dirty="0"/>
              <a:t>Eğer MR &gt; MC</a:t>
            </a:r>
          </a:p>
          <a:p>
            <a:pPr lvl="1" eaLnBrk="1" hangingPunct="1"/>
            <a:r>
              <a:rPr lang="tr-TR" altLang="en-US" sz="1800" noProof="0" dirty="0"/>
              <a:t>Firma daha çok </a:t>
            </a:r>
            <a:r>
              <a:rPr lang="tr-TR" altLang="en-US" sz="1800" noProof="0" dirty="0" err="1"/>
              <a:t>Q</a:t>
            </a:r>
            <a:r>
              <a:rPr lang="tr-TR" altLang="en-US" sz="1800" noProof="0" dirty="0"/>
              <a:t> üreterek karı arttırabilir.</a:t>
            </a:r>
          </a:p>
          <a:p>
            <a:pPr eaLnBrk="1" hangingPunct="1"/>
            <a:r>
              <a:rPr lang="tr-TR" altLang="en-US" sz="2000" noProof="0" dirty="0"/>
              <a:t>Eğer MR &lt; MC</a:t>
            </a:r>
          </a:p>
          <a:p>
            <a:pPr lvl="1" eaLnBrk="1" hangingPunct="1"/>
            <a:r>
              <a:rPr lang="tr-TR" altLang="en-US" sz="1800" noProof="0" dirty="0"/>
              <a:t>Firma </a:t>
            </a:r>
            <a:r>
              <a:rPr lang="tr-TR" altLang="en-US" sz="1800" dirty="0"/>
              <a:t>"</a:t>
            </a:r>
            <a:r>
              <a:rPr lang="tr-TR" altLang="ja-JP" sz="1800" noProof="0" dirty="0"/>
              <a:t>çok fazla" </a:t>
            </a:r>
            <a:r>
              <a:rPr lang="tr-TR" altLang="ja-JP" sz="1800" noProof="0" dirty="0" err="1"/>
              <a:t>Q</a:t>
            </a:r>
            <a:r>
              <a:rPr lang="tr-TR" altLang="ja-JP" sz="1800" noProof="0" dirty="0"/>
              <a:t> üretmiştir ve kar maksimize edilmemiştir.</a:t>
            </a:r>
            <a:endParaRPr lang="tr-TR" altLang="en-US" sz="1800" noProof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22693"/>
              </p:ext>
            </p:extLst>
          </p:nvPr>
        </p:nvGraphicFramePr>
        <p:xfrm>
          <a:off x="691895" y="1676628"/>
          <a:ext cx="10579100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" name="Equation" r:id="rId4" imgW="5270500" imgH="1117600" progId="Equation.DSMT4">
                  <p:embed/>
                </p:oleObj>
              </mc:Choice>
              <mc:Fallback>
                <p:oleObj name="Equation" r:id="rId4" imgW="52705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1895" y="1676628"/>
                        <a:ext cx="10579100" cy="224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69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68168" y="12"/>
            <a:ext cx="11855669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Rekabetçi Firma için </a:t>
            </a:r>
            <a:br>
              <a:rPr lang="tr-TR" altLang="en-US" noProof="0" dirty="0">
                <a:latin typeface="Cambria"/>
                <a:cs typeface="Cambria"/>
              </a:rPr>
            </a:br>
            <a:r>
              <a:rPr lang="tr-TR" altLang="en-US" noProof="0" dirty="0">
                <a:latin typeface="Cambria"/>
                <a:cs typeface="Cambria"/>
              </a:rPr>
              <a:t>Kar Maksimizasyonu Kuralı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48512" y="3249438"/>
            <a:ext cx="8308848" cy="2493007"/>
          </a:xfrm>
        </p:spPr>
        <p:txBody>
          <a:bodyPr/>
          <a:lstStyle/>
          <a:p>
            <a:pPr lvl="1" algn="ctr" eaLnBrk="1" hangingPunct="1">
              <a:buFont typeface="Arial" panose="020B0604020202020204" pitchFamily="34" charset="0"/>
              <a:buNone/>
            </a:pPr>
            <a:endParaRPr lang="tr-TR" altLang="en-US" sz="3600" b="1" noProof="0" dirty="0">
              <a:latin typeface="Cambria"/>
              <a:cs typeface="Cambria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r>
              <a:rPr lang="tr-TR" altLang="en-US" sz="3600" b="1" noProof="0" dirty="0">
                <a:latin typeface="Cambria"/>
                <a:cs typeface="Cambria"/>
              </a:rPr>
              <a:t>MR = MC = P</a:t>
            </a:r>
          </a:p>
          <a:p>
            <a:pPr lvl="1" algn="ctr" eaLnBrk="1" hangingPunct="1">
              <a:buFont typeface="Arial" panose="020B0604020202020204" pitchFamily="34" charset="0"/>
              <a:buNone/>
            </a:pPr>
            <a:r>
              <a:rPr lang="tr-TR" altLang="en-US" sz="3600" b="1" noProof="0" dirty="0">
                <a:latin typeface="Cambria"/>
                <a:cs typeface="Cambria"/>
              </a:rPr>
              <a:t>Bu "rekabetçi firma" için en önemli koşuldur.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02580"/>
              </p:ext>
            </p:extLst>
          </p:nvPr>
        </p:nvGraphicFramePr>
        <p:xfrm>
          <a:off x="261938" y="1760538"/>
          <a:ext cx="11879262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6" name="Equation" r:id="rId4" imgW="5918200" imgH="889000" progId="Equation.3">
                  <p:embed/>
                </p:oleObj>
              </mc:Choice>
              <mc:Fallback>
                <p:oleObj name="Equation" r:id="rId4" imgW="59182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938" y="1760538"/>
                        <a:ext cx="11879262" cy="178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58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noProof="0" dirty="0">
                <a:latin typeface="Cambria"/>
                <a:cs typeface="Cambria"/>
              </a:rPr>
              <a:t>Grafik: Kar Maksimizasyonu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1504" y="1715541"/>
            <a:ext cx="8860220" cy="49217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44341" y="1937856"/>
            <a:ext cx="596128" cy="2983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TC</a:t>
            </a:r>
          </a:p>
        </p:txBody>
      </p:sp>
      <p:sp>
        <p:nvSpPr>
          <p:cNvPr id="6" name="Rectangle 5"/>
          <p:cNvSpPr/>
          <p:nvPr/>
        </p:nvSpPr>
        <p:spPr>
          <a:xfrm>
            <a:off x="7064186" y="2209667"/>
            <a:ext cx="407164" cy="2983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TR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3549" y="2687312"/>
            <a:ext cx="541935" cy="2983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MC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6724" y="4826279"/>
            <a:ext cx="641204" cy="2983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Kar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08536" y="6216212"/>
            <a:ext cx="541935" cy="2983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Kar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82410" y="5065923"/>
            <a:ext cx="2263801" cy="2983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Marjinal Kar=0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76502" y="2618764"/>
            <a:ext cx="2204048" cy="8513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MC=MR her zaman maksimum kar noktasındadır.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33526" y="1921734"/>
            <a:ext cx="2204048" cy="639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 err="1">
                <a:effectLst/>
                <a:latin typeface="Cambria"/>
                <a:ea typeface="ＭＳ 明朝"/>
                <a:cs typeface="Cambria"/>
              </a:rPr>
              <a:t>Q</a:t>
            </a:r>
            <a:r>
              <a:rPr lang="tr-TR" sz="1600" b="1" baseline="30000" dirty="0">
                <a:effectLst/>
                <a:latin typeface="Cambria"/>
                <a:ea typeface="ＭＳ 明朝"/>
                <a:cs typeface="Cambria"/>
              </a:rPr>
              <a:t>* </a:t>
            </a: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kar maksimizasyonu noktasıdır.</a:t>
            </a:r>
          </a:p>
        </p:txBody>
      </p:sp>
    </p:spTree>
    <p:extLst>
      <p:ext uri="{BB962C8B-B14F-4D97-AF65-F5344CB8AC3E}">
        <p14:creationId xmlns:p14="http://schemas.microsoft.com/office/powerpoint/2010/main" val="299699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731747" y="11340"/>
            <a:ext cx="8229600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Kar Hesaplaması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001257"/>
              </p:ext>
            </p:extLst>
          </p:nvPr>
        </p:nvGraphicFramePr>
        <p:xfrm>
          <a:off x="1789113" y="1639901"/>
          <a:ext cx="8610600" cy="51212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04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Q</a:t>
                      </a:r>
                    </a:p>
                  </a:txBody>
                  <a:tcPr marL="56444" marR="564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TR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P </a:t>
                      </a: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  <a:sym typeface="Symbol" panose="05050102010706020507" pitchFamily="18" charset="2"/>
                        </a:rPr>
                        <a:t></a:t>
                      </a: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 Q</a:t>
                      </a:r>
                    </a:p>
                  </a:txBody>
                  <a:tcPr marL="56444" marR="56444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TC</a:t>
                      </a:r>
                    </a:p>
                  </a:txBody>
                  <a:tcPr marL="56444" marR="56444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Kar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TR – TC</a:t>
                      </a:r>
                    </a:p>
                  </a:txBody>
                  <a:tcPr marL="56444" marR="56444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MR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Δ TR ÷ Δ Q</a:t>
                      </a:r>
                    </a:p>
                  </a:txBody>
                  <a:tcPr marL="56444" marR="56444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MC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Δ TC ÷ Δ Q</a:t>
                      </a:r>
                    </a:p>
                  </a:txBody>
                  <a:tcPr marL="56444" marR="56444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Kardaki Değişim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MR – MC</a:t>
                      </a:r>
                    </a:p>
                  </a:txBody>
                  <a:tcPr marL="56444" marR="56444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0</a:t>
                      </a:r>
                    </a:p>
                  </a:txBody>
                  <a:tcPr marL="56444" marR="564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$0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$250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-$250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10</a:t>
                      </a:r>
                    </a:p>
                  </a:txBody>
                  <a:tcPr marL="56444" marR="564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340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-240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$100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$90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10</a:t>
                      </a:r>
                      <a:endParaRPr kumimoji="0" lang="tr-TR" alt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20</a:t>
                      </a:r>
                    </a:p>
                  </a:txBody>
                  <a:tcPr marL="56444" marR="564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200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410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-210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30</a:t>
                      </a:r>
                      <a:endParaRPr kumimoji="0" lang="tr-TR" alt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30</a:t>
                      </a:r>
                    </a:p>
                  </a:txBody>
                  <a:tcPr marL="56444" marR="564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300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460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-160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50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50</a:t>
                      </a:r>
                      <a:endParaRPr kumimoji="0" lang="tr-TR" alt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40</a:t>
                      </a:r>
                    </a:p>
                  </a:txBody>
                  <a:tcPr marL="56444" marR="564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400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490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-90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30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70</a:t>
                      </a:r>
                      <a:endParaRPr kumimoji="0" lang="tr-TR" alt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50</a:t>
                      </a:r>
                    </a:p>
                  </a:txBody>
                  <a:tcPr marL="56444" marR="564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500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510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-10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20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80</a:t>
                      </a:r>
                      <a:endParaRPr kumimoji="0" lang="tr-TR" alt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60</a:t>
                      </a:r>
                    </a:p>
                  </a:txBody>
                  <a:tcPr marL="56444" marR="564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600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540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60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30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70</a:t>
                      </a:r>
                      <a:endParaRPr kumimoji="0" lang="tr-TR" alt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70</a:t>
                      </a:r>
                    </a:p>
                  </a:txBody>
                  <a:tcPr marL="56444" marR="564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600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100</a:t>
                      </a:r>
                      <a:endParaRPr kumimoji="0" lang="tr-TR" alt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60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40</a:t>
                      </a:r>
                      <a:endParaRPr kumimoji="0" lang="tr-TR" alt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80</a:t>
                      </a:r>
                    </a:p>
                  </a:txBody>
                  <a:tcPr marL="56444" marR="564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800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100</a:t>
                      </a:r>
                      <a:endParaRPr kumimoji="0" lang="tr-TR" alt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100</a:t>
                      </a:r>
                      <a:endParaRPr kumimoji="0" lang="tr-TR" alt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100</a:t>
                      </a:r>
                      <a:endParaRPr kumimoji="0" lang="tr-TR" alt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0</a:t>
                      </a:r>
                      <a:endParaRPr kumimoji="0" lang="tr-TR" alt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90</a:t>
                      </a:r>
                    </a:p>
                  </a:txBody>
                  <a:tcPr marL="56444" marR="564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900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950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-50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250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-150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100</a:t>
                      </a:r>
                    </a:p>
                  </a:txBody>
                  <a:tcPr marL="56444" marR="564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1000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1250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-250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300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-200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789113" y="2754313"/>
            <a:ext cx="4191000" cy="401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0113" y="3109913"/>
            <a:ext cx="4419600" cy="259080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0113" y="6005513"/>
            <a:ext cx="4419600" cy="7620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6413" y="5649913"/>
            <a:ext cx="8610600" cy="38100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dirty="0">
              <a:solidFill>
                <a:prstClr val="white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8432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9296400" cy="1527175"/>
          </a:xfrm>
        </p:spPr>
        <p:txBody>
          <a:bodyPr/>
          <a:lstStyle/>
          <a:p>
            <a:r>
              <a:rPr lang="tr-TR" altLang="en-US" noProof="0" dirty="0"/>
              <a:t>Üretim Miktarına Karar Verme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/>
              <a:t>Rekabetçi firma fiyat alıcısıdır.</a:t>
            </a:r>
          </a:p>
          <a:p>
            <a:pPr lvl="1" eaLnBrk="1" hangingPunct="1"/>
            <a:r>
              <a:rPr lang="tr-TR" altLang="en-US" sz="2800" noProof="0" dirty="0"/>
              <a:t>Kendi fiyatını belirleyemez, ve genel arz ve talep tarafından belirlenen fiyatı kullanırlar.</a:t>
            </a:r>
          </a:p>
          <a:p>
            <a:pPr eaLnBrk="1" hangingPunct="1"/>
            <a:r>
              <a:rPr lang="tr-TR" altLang="en-US" sz="3200" noProof="0" dirty="0"/>
              <a:t>Hatırlayın</a:t>
            </a:r>
          </a:p>
          <a:p>
            <a:pPr lvl="1" eaLnBrk="1" hangingPunct="1"/>
            <a:r>
              <a:rPr lang="tr-TR" altLang="en-US" sz="2800" noProof="0" dirty="0"/>
              <a:t>Maliyet eğrileri (ATC, AVC ve MC) U-şeklindedir</a:t>
            </a:r>
          </a:p>
          <a:p>
            <a:pPr lvl="1" eaLnBrk="1" hangingPunct="1"/>
            <a:r>
              <a:rPr lang="tr-TR" altLang="en-US" sz="2800" noProof="0" dirty="0"/>
              <a:t>Tam rekabette, P = MR</a:t>
            </a:r>
          </a:p>
          <a:p>
            <a:pPr lvl="1" eaLnBrk="1" hangingPunct="1"/>
            <a:r>
              <a:rPr lang="tr-TR" altLang="en-US" sz="2800" noProof="0" dirty="0"/>
              <a:t>Kar, MR = MC eşitliğini sağlayan </a:t>
            </a:r>
            <a:r>
              <a:rPr lang="tr-TR" altLang="en-US" sz="2800" noProof="0" dirty="0" err="1"/>
              <a:t>Q</a:t>
            </a:r>
            <a:r>
              <a:rPr lang="tr-TR" altLang="en-US" sz="2800" noProof="0" dirty="0"/>
              <a:t> çıktı seviyesinde maksimize edilir.</a:t>
            </a:r>
          </a:p>
        </p:txBody>
      </p:sp>
    </p:spTree>
    <p:extLst>
      <p:ext uri="{BB962C8B-B14F-4D97-AF65-F5344CB8AC3E}">
        <p14:creationId xmlns:p14="http://schemas.microsoft.com/office/powerpoint/2010/main" val="285518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3021026"/>
            <a:ext cx="32115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tc lin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40" y="3509963"/>
            <a:ext cx="413543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t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8" y="1552575"/>
            <a:ext cx="41132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1" y="1492250"/>
            <a:ext cx="350678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r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882900"/>
            <a:ext cx="598328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q8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7" y="1293813"/>
            <a:ext cx="2646363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itle 8"/>
          <p:cNvSpPr>
            <a:spLocks noGrp="1"/>
          </p:cNvSpPr>
          <p:nvPr>
            <p:ph type="title"/>
          </p:nvPr>
        </p:nvSpPr>
        <p:spPr>
          <a:xfrm>
            <a:off x="2000251" y="-230188"/>
            <a:ext cx="8229600" cy="1143001"/>
          </a:xfrm>
        </p:spPr>
        <p:txBody>
          <a:bodyPr/>
          <a:lstStyle/>
          <a:p>
            <a:pPr algn="ctr" eaLnBrk="1" hangingPunct="1"/>
            <a:r>
              <a:rPr lang="tr-TR" altLang="en-US" noProof="0" dirty="0">
                <a:latin typeface="Cambria"/>
                <a:cs typeface="Cambria"/>
              </a:rPr>
              <a:t>Kar Maksimizasyonu</a:t>
            </a:r>
          </a:p>
        </p:txBody>
      </p:sp>
      <p:pic>
        <p:nvPicPr>
          <p:cNvPr id="34824" name="Picture 3" descr="axes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1" y="1082677"/>
            <a:ext cx="57308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25501" y="1116561"/>
            <a:ext cx="960071" cy="5286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Fiyat ve Maliyet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11046" y="6164819"/>
            <a:ext cx="1732829" cy="5286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33784" y="3160924"/>
            <a:ext cx="541935" cy="328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Kar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65882" y="1187983"/>
            <a:ext cx="1555891" cy="8070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Maksimum kar bu noktada oluşur, MC=MR iken.</a:t>
            </a:r>
          </a:p>
        </p:txBody>
      </p:sp>
    </p:spTree>
    <p:extLst>
      <p:ext uri="{BB962C8B-B14F-4D97-AF65-F5344CB8AC3E}">
        <p14:creationId xmlns:p14="http://schemas.microsoft.com/office/powerpoint/2010/main" val="369063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noProof="0" dirty="0"/>
              <a:t>Kar Hesaplaması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981199" y="1712913"/>
            <a:ext cx="8411497" cy="4895850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Karı hesaplamak için hasılatı ve maliyeti bilmemiz gerekir.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Tam rekabetçi bir firma için, </a:t>
            </a:r>
            <a:r>
              <a:rPr lang="tr-TR" altLang="en-US" sz="2400" noProof="0" dirty="0"/>
              <a:t>hasılat fiyata (piyasa tarafından belirlenir) </a:t>
            </a:r>
            <a:r>
              <a:rPr lang="tr-TR" altLang="en-US" sz="2400" noProof="0" dirty="0">
                <a:latin typeface="Cambria"/>
                <a:cs typeface="Cambria"/>
              </a:rPr>
              <a:t>ve satılan miktara bakarak belirlenir.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Maliyetler satılan miktar </a:t>
            </a:r>
            <a:r>
              <a:rPr lang="tr-TR" altLang="en-US" sz="2400" noProof="0" dirty="0"/>
              <a:t>ile belirlenir.</a:t>
            </a:r>
            <a:endParaRPr lang="tr-TR" altLang="en-US" sz="2400" noProof="0" dirty="0">
              <a:latin typeface="Cambria"/>
              <a:cs typeface="Cambria"/>
            </a:endParaRPr>
          </a:p>
          <a:p>
            <a:r>
              <a:rPr lang="tr-TR" altLang="en-US" sz="2800" noProof="0" dirty="0">
                <a:latin typeface="Cambria"/>
                <a:cs typeface="Cambria"/>
              </a:rPr>
              <a:t>Firma için,</a:t>
            </a:r>
          </a:p>
          <a:p>
            <a:endParaRPr lang="tr-TR" altLang="en-US" sz="2800" noProof="0" dirty="0">
              <a:latin typeface="Cambria"/>
              <a:cs typeface="Cambria"/>
            </a:endParaRPr>
          </a:p>
          <a:p>
            <a:endParaRPr lang="tr-TR" altLang="en-US" sz="2800" noProof="0" dirty="0">
              <a:latin typeface="Cambria"/>
              <a:cs typeface="Cambria"/>
            </a:endParaRPr>
          </a:p>
          <a:p>
            <a:r>
              <a:rPr lang="tr-TR" altLang="en-US" sz="2400" noProof="0" dirty="0">
                <a:latin typeface="Cambria"/>
                <a:cs typeface="Cambria"/>
              </a:rPr>
              <a:t>Mantık: Kar = (satılan birim) × (birim başına ortalama kar)</a:t>
            </a:r>
          </a:p>
        </p:txBody>
      </p:sp>
      <p:graphicFrame>
        <p:nvGraphicFramePr>
          <p:cNvPr id="3686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825800"/>
              </p:ext>
            </p:extLst>
          </p:nvPr>
        </p:nvGraphicFramePr>
        <p:xfrm>
          <a:off x="3160713" y="4702175"/>
          <a:ext cx="4727575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" name="Equation" r:id="rId4" imgW="1168400" imgH="279400" progId="Equation.DSMT4">
                  <p:embed/>
                </p:oleObj>
              </mc:Choice>
              <mc:Fallback>
                <p:oleObj name="Equation" r:id="rId4" imgW="1168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4702175"/>
                        <a:ext cx="4727575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798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Kısa-Dönemde Kapama Kararı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749428" y="1712913"/>
            <a:ext cx="5370939" cy="4895850"/>
          </a:xfrm>
        </p:spPr>
        <p:txBody>
          <a:bodyPr/>
          <a:lstStyle/>
          <a:p>
            <a:pPr eaLnBrk="1" hangingPunct="1"/>
            <a:r>
              <a:rPr lang="tr-TR" altLang="en-US" sz="2800" noProof="0" dirty="0"/>
              <a:t>Firmalar her zaman kar yapamazlar.</a:t>
            </a:r>
            <a:endParaRPr lang="tr-TR" altLang="ja-JP" sz="2800" noProof="0" dirty="0"/>
          </a:p>
          <a:p>
            <a:pPr lvl="1" eaLnBrk="1" hangingPunct="1"/>
            <a:r>
              <a:rPr lang="tr-TR" altLang="en-US" sz="2400" noProof="0" dirty="0"/>
              <a:t>Yazın kayak merkezi</a:t>
            </a:r>
          </a:p>
          <a:p>
            <a:pPr lvl="1" eaLnBrk="1" hangingPunct="1"/>
            <a:r>
              <a:rPr lang="tr-TR" altLang="en-US" sz="2400" noProof="0" dirty="0"/>
              <a:t>Kışın sörf mağazası</a:t>
            </a:r>
          </a:p>
          <a:p>
            <a:pPr eaLnBrk="1" hangingPunct="1"/>
            <a:r>
              <a:rPr lang="tr-TR" altLang="en-US" sz="2800" noProof="0" dirty="0"/>
              <a:t>Shut</a:t>
            </a:r>
            <a:r>
              <a:rPr lang="tr-TR" altLang="en-US" sz="2800" dirty="0"/>
              <a:t>-</a:t>
            </a:r>
            <a:r>
              <a:rPr lang="tr-TR" altLang="en-US" sz="2800" noProof="0" dirty="0" err="1"/>
              <a:t>Down</a:t>
            </a:r>
            <a:r>
              <a:rPr lang="tr-TR" altLang="en-US" sz="2800" noProof="0" dirty="0"/>
              <a:t> (Kapama)</a:t>
            </a:r>
          </a:p>
          <a:p>
            <a:pPr lvl="1" eaLnBrk="1" hangingPunct="1"/>
            <a:r>
              <a:rPr lang="tr-TR" altLang="en-US" sz="2400" noProof="0" dirty="0"/>
              <a:t>Firma eğer değişken maliyetleri karşılayamıyorsa kısa-dönemde </a:t>
            </a:r>
            <a:r>
              <a:rPr lang="tr-TR" altLang="en-US" sz="2400" noProof="0" dirty="0" err="1"/>
              <a:t>shut</a:t>
            </a:r>
            <a:r>
              <a:rPr lang="tr-TR" altLang="en-US" sz="2400" dirty="0"/>
              <a:t>-</a:t>
            </a:r>
            <a:r>
              <a:rPr lang="tr-TR" altLang="en-US" sz="2400" noProof="0" dirty="0" err="1"/>
              <a:t>down</a:t>
            </a:r>
            <a:r>
              <a:rPr lang="tr-TR" altLang="en-US" sz="2400" noProof="0" dirty="0"/>
              <a:t> yapabilir.</a:t>
            </a:r>
          </a:p>
          <a:p>
            <a:pPr lvl="1" eaLnBrk="1" hangingPunct="1"/>
            <a:r>
              <a:rPr lang="tr-TR" altLang="en-US" sz="2400" b="1" noProof="0" dirty="0" err="1"/>
              <a:t>Shut</a:t>
            </a:r>
            <a:r>
              <a:rPr lang="tr-TR" altLang="en-US" sz="2400" b="1" dirty="0"/>
              <a:t>-</a:t>
            </a:r>
            <a:r>
              <a:rPr lang="tr-TR" altLang="en-US" sz="2400" b="1" noProof="0" dirty="0" err="1"/>
              <a:t>down</a:t>
            </a:r>
            <a:r>
              <a:rPr lang="tr-TR" altLang="en-US" sz="2400" b="1" noProof="0" dirty="0"/>
              <a:t> geçicidir ve kalıcı olarak kapamadan ve sektörden çıkmaktan farklıdır.</a:t>
            </a:r>
          </a:p>
        </p:txBody>
      </p:sp>
      <p:pic>
        <p:nvPicPr>
          <p:cNvPr id="20484" name="Picture 7" descr="G:\DirkTextbookN\Jpegs(All)\NewjpgsJuly\dreamstimesmall_4803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2" b="39565"/>
          <a:stretch>
            <a:fillRect/>
          </a:stretch>
        </p:blipFill>
        <p:spPr bwMode="auto">
          <a:xfrm>
            <a:off x="7148930" y="1783547"/>
            <a:ext cx="3971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G:\DirkTextbookN\Jpegs(All)\NewjpgsJuly\dreamstimesmall_143220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4135" r="3375" b="6934"/>
          <a:stretch>
            <a:fillRect/>
          </a:stretch>
        </p:blipFill>
        <p:spPr bwMode="auto">
          <a:xfrm>
            <a:off x="8020063" y="2841369"/>
            <a:ext cx="2616200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4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295400" y="13"/>
            <a:ext cx="9786756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Sinyal Verme / </a:t>
            </a:r>
            <a:r>
              <a:rPr lang="tr-TR" altLang="en-US" noProof="0" dirty="0" err="1">
                <a:latin typeface="Cambria"/>
                <a:cs typeface="Cambria"/>
              </a:rPr>
              <a:t>Shut</a:t>
            </a:r>
            <a:r>
              <a:rPr lang="tr-TR" altLang="en-US" dirty="0"/>
              <a:t>-</a:t>
            </a:r>
            <a:r>
              <a:rPr lang="tr-TR" altLang="en-US" noProof="0" dirty="0" err="1">
                <a:latin typeface="Cambria"/>
                <a:cs typeface="Cambria"/>
              </a:rPr>
              <a:t>Down</a:t>
            </a:r>
            <a:r>
              <a:rPr lang="tr-TR" altLang="en-US" noProof="0" dirty="0">
                <a:latin typeface="Cambria"/>
                <a:cs typeface="Cambria"/>
              </a:rPr>
              <a:t> Kararı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330146" y="1538755"/>
            <a:ext cx="8427796" cy="5232400"/>
          </a:xfrm>
        </p:spPr>
        <p:txBody>
          <a:bodyPr/>
          <a:lstStyle/>
          <a:p>
            <a:pPr eaLnBrk="1" hangingPunct="1"/>
            <a:r>
              <a:rPr lang="tr-TR" altLang="en-US" sz="3200" noProof="0" dirty="0"/>
              <a:t>Kar ve zarar firmalar için sinyal işlevi görür.</a:t>
            </a:r>
          </a:p>
          <a:p>
            <a:pPr eaLnBrk="1" hangingPunct="1"/>
            <a:r>
              <a:rPr lang="tr-TR" altLang="en-US" sz="3200" noProof="0" dirty="0"/>
              <a:t>Sinyaller</a:t>
            </a:r>
          </a:p>
          <a:p>
            <a:pPr lvl="1" eaLnBrk="1" hangingPunct="1"/>
            <a:r>
              <a:rPr lang="tr-TR" altLang="en-US" sz="2800" noProof="0" dirty="0"/>
              <a:t>Piyasanın karlılığı hakkında bilgi aktarır.</a:t>
            </a:r>
          </a:p>
          <a:p>
            <a:pPr lvl="1" eaLnBrk="1" hangingPunct="1"/>
            <a:r>
              <a:rPr lang="tr-TR" altLang="en-US" sz="2800" noProof="0" dirty="0"/>
              <a:t>Pozitif Kar</a:t>
            </a:r>
          </a:p>
          <a:p>
            <a:pPr lvl="2" eaLnBrk="1" hangingPunct="1"/>
            <a:r>
              <a:rPr lang="tr-TR" altLang="en-US" sz="2400" noProof="0" dirty="0">
                <a:latin typeface="Cambria"/>
                <a:ea typeface="Cambria"/>
                <a:cs typeface="Cambria"/>
              </a:rPr>
              <a:t>Karlılığın bir sinyali. Uzun-dönemde firmalar sektöre girer.</a:t>
            </a:r>
          </a:p>
          <a:p>
            <a:pPr lvl="1" eaLnBrk="1" hangingPunct="1"/>
            <a:r>
              <a:rPr lang="tr-TR" altLang="en-US" sz="2800" noProof="0" dirty="0"/>
              <a:t>Negatif Kar (Kayıp)</a:t>
            </a:r>
          </a:p>
          <a:p>
            <a:pPr lvl="2" eaLnBrk="1" hangingPunct="1"/>
            <a:r>
              <a:rPr lang="tr-TR" altLang="en-US" sz="2400" noProof="0" dirty="0">
                <a:latin typeface="Cambria"/>
                <a:ea typeface="Cambria"/>
                <a:cs typeface="Cambria"/>
              </a:rPr>
              <a:t>Firmanın başka bir yerde daha iyi yapabileceğinin sinyalidir. Firmalar kısa-dönemde shut</a:t>
            </a:r>
            <a:r>
              <a:rPr lang="tr-TR" altLang="en-US" sz="2400" dirty="0">
                <a:latin typeface="Cambria"/>
                <a:ea typeface="Cambria"/>
                <a:cs typeface="Cambria"/>
              </a:rPr>
              <a:t>-</a:t>
            </a:r>
            <a:r>
              <a:rPr lang="tr-TR" altLang="en-US" sz="2400" noProof="0" dirty="0" err="1">
                <a:latin typeface="Cambria"/>
                <a:ea typeface="Cambria"/>
                <a:cs typeface="Cambria"/>
              </a:rPr>
              <a:t>down</a:t>
            </a:r>
            <a:r>
              <a:rPr lang="tr-TR" altLang="en-US" sz="2400" noProof="0" dirty="0">
                <a:latin typeface="Cambria"/>
                <a:ea typeface="Cambria"/>
                <a:cs typeface="Cambria"/>
              </a:rPr>
              <a:t> yapabilir ya da uzun-dönemde firmalar sektörden çıkar.</a:t>
            </a:r>
          </a:p>
        </p:txBody>
      </p:sp>
      <p:pic>
        <p:nvPicPr>
          <p:cNvPr id="21508" name="Picture 5" descr="G:\DirkTextbookN\Jpegs(All)\NewjpgsJuly\iStock_000010424025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49" y="3117047"/>
            <a:ext cx="2724151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4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dirty="0"/>
              <a:t>Hafta #7 Konu Başlıkları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981200" y="1712919"/>
            <a:ext cx="8229600" cy="3541839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Tam Rekabetçi Piyasa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Ekonomik Kar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Kar Maksimizasyonu*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 err="1">
                <a:latin typeface="Cambria"/>
                <a:ea typeface="MS PGothic" charset="0"/>
                <a:cs typeface="Cambria"/>
              </a:rPr>
              <a:t>Shut</a:t>
            </a:r>
            <a:r>
              <a:rPr lang="tr-TR" sz="2400" dirty="0">
                <a:ea typeface="MS PGothic" charset="0"/>
              </a:rPr>
              <a:t>-</a:t>
            </a:r>
            <a:r>
              <a:rPr lang="tr-TR" sz="2400" noProof="0" dirty="0" err="1">
                <a:latin typeface="Cambria"/>
                <a:ea typeface="MS PGothic" charset="0"/>
                <a:cs typeface="Cambria"/>
              </a:rPr>
              <a:t>Down</a:t>
            </a:r>
            <a:r>
              <a:rPr lang="tr-TR" sz="2400" noProof="0" dirty="0">
                <a:latin typeface="Cambria"/>
                <a:ea typeface="MS PGothic" charset="0"/>
                <a:cs typeface="Cambria"/>
              </a:rPr>
              <a:t> / Giriş &amp; Çıkış Kararları*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Kısa</a:t>
            </a:r>
            <a:r>
              <a:rPr lang="tr-TR" sz="2400" noProof="0" dirty="0">
                <a:ea typeface="MS PGothic" charset="0"/>
              </a:rPr>
              <a:t>-Dönem</a:t>
            </a:r>
            <a:r>
              <a:rPr lang="tr-TR" sz="2400" noProof="0" dirty="0">
                <a:latin typeface="Cambria"/>
                <a:ea typeface="MS PGothic" charset="0"/>
                <a:cs typeface="Cambria"/>
              </a:rPr>
              <a:t> &amp; </a:t>
            </a:r>
            <a:r>
              <a:rPr lang="tr-TR" sz="2400" noProof="0" dirty="0">
                <a:ea typeface="MS PGothic" charset="0"/>
              </a:rPr>
              <a:t>Uzun-Dönem</a:t>
            </a:r>
            <a:r>
              <a:rPr lang="tr-TR" sz="2400" noProof="0" dirty="0">
                <a:latin typeface="Cambria"/>
                <a:ea typeface="MS PGothic" charset="0"/>
                <a:cs typeface="Cambria"/>
              </a:rPr>
              <a:t> Piyasa Arzı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Uzun-Dönem Piyasa Dengesi*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KD &amp; UD Analizleri*</a:t>
            </a:r>
            <a:endParaRPr lang="tr-TR" sz="2400" cap="none" noProof="0" dirty="0">
              <a:latin typeface="Cambria"/>
              <a:ea typeface="MS PGothic" charset="0"/>
              <a:cs typeface="Cambria"/>
            </a:endParaRPr>
          </a:p>
          <a:p>
            <a:pPr marL="0" indent="0" eaLnBrk="1" hangingPunct="1">
              <a:buNone/>
            </a:pPr>
            <a:r>
              <a:rPr lang="tr-TR" altLang="en-US" sz="1600" dirty="0">
                <a:ea typeface="MS PGothic" charset="0"/>
              </a:rPr>
              <a:t>"</a:t>
            </a:r>
            <a:r>
              <a:rPr lang="tr-TR" altLang="en-US" sz="1600" noProof="0" dirty="0">
                <a:ea typeface="MS PGothic" charset="0"/>
              </a:rPr>
              <a:t>*" En önemli konu başlıklarını belirtir. </a:t>
            </a:r>
          </a:p>
          <a:p>
            <a:pPr marL="0" indent="0" eaLnBrk="1" hangingPunct="1">
              <a:buNone/>
            </a:pPr>
            <a:r>
              <a:rPr lang="tr-TR" altLang="en-US" sz="1600" noProof="0" dirty="0" err="1">
                <a:ea typeface="MS PGothic" charset="0"/>
              </a:rPr>
              <a:t>Mateer</a:t>
            </a:r>
            <a:r>
              <a:rPr lang="tr-TR" altLang="en-US" sz="1600" noProof="0" dirty="0">
                <a:ea typeface="MS PGothic" charset="0"/>
              </a:rPr>
              <a:t> ve </a:t>
            </a:r>
            <a:r>
              <a:rPr lang="tr-TR" altLang="en-US" sz="1600" noProof="0" dirty="0" err="1">
                <a:ea typeface="MS PGothic" charset="0"/>
              </a:rPr>
              <a:t>Coppock</a:t>
            </a:r>
            <a:r>
              <a:rPr lang="tr-TR" altLang="en-US" sz="1600" noProof="0" dirty="0">
                <a:ea typeface="MS PGothic" charset="0"/>
              </a:rPr>
              <a:t>: Bölüm #9</a:t>
            </a:r>
          </a:p>
          <a:p>
            <a:pPr marL="0" indent="0" eaLnBrk="1" hangingPunct="1">
              <a:buNone/>
            </a:pPr>
            <a:endParaRPr lang="tr-TR" altLang="en-US" sz="1800" noProof="0" dirty="0">
              <a:latin typeface="Cambria"/>
              <a:ea typeface="MS PGothic" charset="0"/>
              <a:cs typeface="Cambria"/>
            </a:endParaRPr>
          </a:p>
          <a:p>
            <a:pPr marL="0" indent="0" eaLnBrk="1" hangingPunct="1">
              <a:buNone/>
            </a:pPr>
            <a:endParaRPr lang="tr-TR" sz="2800" noProof="0" dirty="0">
              <a:latin typeface="Cambria"/>
              <a:ea typeface="MS PGothic" charset="0"/>
              <a:cs typeface="Cambria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tr-TR" sz="2800" noProof="0" dirty="0">
              <a:latin typeface="Cambria"/>
              <a:ea typeface="MS PGothic" charset="0"/>
              <a:cs typeface="Cambria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tr-TR" sz="2800" cap="none" noProof="0" dirty="0">
              <a:latin typeface="Cambria"/>
              <a:ea typeface="MS PGothic" charset="0"/>
              <a:cs typeface="Cambria"/>
            </a:endParaRPr>
          </a:p>
          <a:p>
            <a:pPr marL="0" indent="0" eaLnBrk="1" hangingPunct="1">
              <a:buNone/>
            </a:pPr>
            <a:endParaRPr lang="tr-TR" altLang="en-US" sz="1800" noProof="0" dirty="0">
              <a:latin typeface="Cambria"/>
              <a:ea typeface="MS PGothic" charset="0"/>
              <a:cs typeface="Cambr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DE0F1-895A-754A-94BD-6DD64D4AF937}"/>
              </a:ext>
            </a:extLst>
          </p:cNvPr>
          <p:cNvSpPr txBox="1"/>
          <p:nvPr/>
        </p:nvSpPr>
        <p:spPr>
          <a:xfrm>
            <a:off x="266700" y="5791200"/>
            <a:ext cx="1169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>
                <a:solidFill>
                  <a:srgbClr val="FF0000"/>
                </a:solidFill>
                <a:latin typeface="Cambria"/>
              </a:rPr>
              <a:t>Önemli Not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: Fiyat için "F", "P"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Price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Miktar (Çıktı) için "M",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Q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Quantity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Talep için "T", "D"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Demand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Arz için "A", "S"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Supply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Denge için "E"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Equilibrium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Kısa-Dönem için "KD" , "SR"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Short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-Run"; Uzun-Dönem için "UD", "LR"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Long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-Run" eş anlamlı olarak kullanılmıştır. </a:t>
            </a:r>
          </a:p>
          <a:p>
            <a:endParaRPr lang="tr-TR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89652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465388"/>
            <a:ext cx="6688139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yellow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81476"/>
            <a:ext cx="6688139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re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595826"/>
            <a:ext cx="6688139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 descr="axe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82" y="2020890"/>
            <a:ext cx="5543551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tc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4" y="2070113"/>
            <a:ext cx="282892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tcline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4003684"/>
            <a:ext cx="4140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vc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41" y="2398713"/>
            <a:ext cx="3241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c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2227269"/>
            <a:ext cx="2322512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vcline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4522801"/>
            <a:ext cx="4140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noProof="0" dirty="0"/>
              <a:t>Üretime Devam / </a:t>
            </a:r>
            <a:r>
              <a:rPr lang="tr-TR" altLang="en-US" noProof="0" dirty="0">
                <a:latin typeface="Cambria"/>
                <a:cs typeface="Cambria"/>
              </a:rPr>
              <a:t>Shut-Down Kararı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3923" y="1914359"/>
            <a:ext cx="1749197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tr-TR" dirty="0">
                <a:latin typeface="Cambria"/>
                <a:cs typeface="Cambria"/>
              </a:rPr>
              <a:t>Fiyat ve Maliyet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7232" y="5607180"/>
            <a:ext cx="1237314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noAutofit/>
          </a:bodyPr>
          <a:lstStyle/>
          <a:p>
            <a:pPr algn="ctr"/>
            <a:r>
              <a:rPr lang="tr-TR" dirty="0">
                <a:latin typeface="Cambria"/>
                <a:cs typeface="Cambria"/>
              </a:rPr>
              <a:t>Miktar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84572" y="3008019"/>
            <a:ext cx="2620133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008000"/>
                </a:solidFill>
                <a:latin typeface="Cambria"/>
                <a:cs typeface="Cambria"/>
              </a:rPr>
              <a:t>MR bu bölgedeyse firma pozitif kar yapar.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92486" y="4001517"/>
            <a:ext cx="3487397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2">
                    <a:lumMod val="75000"/>
                  </a:schemeClr>
                </a:solidFill>
                <a:latin typeface="Cambria"/>
                <a:cs typeface="Cambria"/>
              </a:rPr>
              <a:t>MR bu bölgedeyse firma negatif kar ile üretime devam eder.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42574" y="4729261"/>
            <a:ext cx="2864357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6600"/>
                </a:solidFill>
                <a:latin typeface="Cambria"/>
                <a:cs typeface="Cambria"/>
              </a:rPr>
              <a:t>MR bu bölgedeyse firma </a:t>
            </a:r>
            <a:r>
              <a:rPr lang="tr-TR" dirty="0" err="1">
                <a:solidFill>
                  <a:srgbClr val="FF6600"/>
                </a:solidFill>
                <a:latin typeface="Cambria"/>
                <a:cs typeface="Cambria"/>
              </a:rPr>
              <a:t>shut-down</a:t>
            </a:r>
            <a:r>
              <a:rPr lang="tr-TR" dirty="0">
                <a:solidFill>
                  <a:srgbClr val="FF6600"/>
                </a:solidFill>
                <a:latin typeface="Cambria"/>
                <a:cs typeface="Cambria"/>
              </a:rPr>
              <a:t> yapar.</a:t>
            </a:r>
          </a:p>
        </p:txBody>
      </p:sp>
    </p:spTree>
    <p:extLst>
      <p:ext uri="{BB962C8B-B14F-4D97-AF65-F5344CB8AC3E}">
        <p14:creationId xmlns:p14="http://schemas.microsoft.com/office/powerpoint/2010/main" val="26289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noProof="0" dirty="0">
                <a:latin typeface="Cambria"/>
                <a:cs typeface="Cambria"/>
              </a:rPr>
              <a:t>Diğer Bir Örnek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3" y="1663700"/>
            <a:ext cx="10452100" cy="5194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4020" y="3434137"/>
            <a:ext cx="2737416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Cambria"/>
              </a:rPr>
              <a:t>P</a:t>
            </a:r>
            <a:r>
              <a:rPr lang="tr-TR" baseline="-25000" dirty="0">
                <a:latin typeface="Cambria"/>
              </a:rPr>
              <a:t>1</a:t>
            </a:r>
            <a:r>
              <a:rPr lang="tr-TR" dirty="0">
                <a:latin typeface="Cambria"/>
              </a:rPr>
              <a:t> Fiyatı ile Kar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6653" y="4168313"/>
            <a:ext cx="1836075" cy="79169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noAutofit/>
          </a:bodyPr>
          <a:lstStyle/>
          <a:p>
            <a:pPr algn="ctr"/>
            <a:r>
              <a:rPr lang="tr-TR" dirty="0">
                <a:latin typeface="Cambria"/>
              </a:rPr>
              <a:t>P</a:t>
            </a:r>
            <a:r>
              <a:rPr lang="tr-TR" baseline="-25000" dirty="0">
                <a:latin typeface="Cambria"/>
              </a:rPr>
              <a:t>3</a:t>
            </a:r>
            <a:r>
              <a:rPr lang="tr-TR" dirty="0">
                <a:latin typeface="Cambria"/>
              </a:rPr>
              <a:t> Fiyatı ile Kar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301763" y="5399418"/>
            <a:ext cx="3496772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Cambria"/>
              </a:rPr>
              <a:t>Fiyat P</a:t>
            </a:r>
            <a:r>
              <a:rPr lang="tr-TR" baseline="-25000" dirty="0">
                <a:latin typeface="Cambria"/>
              </a:rPr>
              <a:t>3 </a:t>
            </a:r>
            <a:r>
              <a:rPr lang="tr-TR" dirty="0">
                <a:latin typeface="Cambria"/>
              </a:rPr>
              <a:t>iken </a:t>
            </a:r>
          </a:p>
          <a:p>
            <a:pPr algn="ctr"/>
            <a:r>
              <a:rPr lang="tr-TR" dirty="0">
                <a:latin typeface="Cambria"/>
              </a:rPr>
              <a:t>Ekonomik Kayıp = Sabit Maliyet</a:t>
            </a:r>
          </a:p>
          <a:p>
            <a:pPr algn="ctr"/>
            <a:r>
              <a:rPr lang="tr-TR" dirty="0">
                <a:latin typeface="Cambria"/>
              </a:rPr>
              <a:t>Shut-Down Noktası</a:t>
            </a:r>
          </a:p>
        </p:txBody>
      </p:sp>
      <p:sp>
        <p:nvSpPr>
          <p:cNvPr id="8" name="Rectangle 7"/>
          <p:cNvSpPr/>
          <p:nvPr/>
        </p:nvSpPr>
        <p:spPr>
          <a:xfrm>
            <a:off x="8047339" y="4478457"/>
            <a:ext cx="3312274" cy="54073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noAutofit/>
          </a:bodyPr>
          <a:lstStyle/>
          <a:p>
            <a:pPr algn="ctr"/>
            <a:r>
              <a:rPr lang="tr-TR" dirty="0">
                <a:latin typeface="Cambria"/>
              </a:rPr>
              <a:t>Fiyat P</a:t>
            </a:r>
            <a:r>
              <a:rPr lang="tr-TR" baseline="-25000" dirty="0">
                <a:latin typeface="Cambria"/>
              </a:rPr>
              <a:t>2 </a:t>
            </a:r>
            <a:r>
              <a:rPr lang="tr-TR" dirty="0">
                <a:latin typeface="Cambria"/>
              </a:rPr>
              <a:t>iken sıfır kar vardır.</a:t>
            </a:r>
          </a:p>
        </p:txBody>
      </p:sp>
    </p:spTree>
    <p:extLst>
      <p:ext uri="{BB962C8B-B14F-4D97-AF65-F5344CB8AC3E}">
        <p14:creationId xmlns:p14="http://schemas.microsoft.com/office/powerpoint/2010/main" val="611936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981203" y="13"/>
            <a:ext cx="8953500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Kısa-Dönemde Kar ve Zarar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154527"/>
              </p:ext>
            </p:extLst>
          </p:nvPr>
        </p:nvGraphicFramePr>
        <p:xfrm>
          <a:off x="2286009" y="1854200"/>
          <a:ext cx="7496175" cy="4397374"/>
        </p:xfrm>
        <a:graphic>
          <a:graphicData uri="http://schemas.openxmlformats.org/drawingml/2006/table">
            <a:tbl>
              <a:tblPr/>
              <a:tblGrid>
                <a:gridCol w="3748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8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31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sng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/>
                        </a:rPr>
                        <a:t>Koşul </a:t>
                      </a:r>
                      <a:endParaRPr kumimoji="0" lang="tr-TR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sng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/>
                        </a:rPr>
                        <a:t>Sonuç </a:t>
                      </a:r>
                      <a:endParaRPr kumimoji="0" lang="tr-TR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/>
                      </a:endParaRPr>
                    </a:p>
                  </a:txBody>
                  <a:tcPr marL="68583" marR="68583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/>
                        </a:rPr>
                        <a:t>P &gt; ATC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/>
                        </a:rPr>
                        <a:t>Firma pozitif kar yapar.</a:t>
                      </a:r>
                    </a:p>
                  </a:txBody>
                  <a:tcPr marL="68583" marR="68583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0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/>
                        </a:rPr>
                        <a:t>ATC &gt; P &gt; AVC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/>
                        </a:rPr>
                        <a:t>Firma kayıpları minimize etmek için üretime devam eder. </a:t>
                      </a:r>
                    </a:p>
                  </a:txBody>
                  <a:tcPr marL="68583" marR="68583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80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/>
                        </a:rPr>
                        <a:t>AVC ≥ P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/>
                        </a:rPr>
                        <a:t>Firma </a:t>
                      </a:r>
                      <a:r>
                        <a:rPr kumimoji="0" lang="tr-TR" sz="2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/>
                        </a:rPr>
                        <a:t>shut-down</a:t>
                      </a:r>
                      <a:r>
                        <a:rPr kumimoji="0" lang="tr-TR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/>
                        </a:rPr>
                        <a:t> yapar fakat sektörden çıkmaz.</a:t>
                      </a:r>
                    </a:p>
                  </a:txBody>
                  <a:tcPr marL="68583" marR="68583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148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84" y="4873625"/>
            <a:ext cx="49133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5" descr="ax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1" y="1263650"/>
            <a:ext cx="7151688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yellow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84" y="4083050"/>
            <a:ext cx="491331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green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84" y="1665288"/>
            <a:ext cx="4913313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tc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97" y="1104676"/>
            <a:ext cx="433228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vc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9" y="1625228"/>
            <a:ext cx="6889751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c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73" y="4887926"/>
            <a:ext cx="22383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sr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4430726"/>
            <a:ext cx="49371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srmc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93" y="1541095"/>
            <a:ext cx="2035175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Title 13"/>
          <p:cNvSpPr>
            <a:spLocks noGrp="1"/>
          </p:cNvSpPr>
          <p:nvPr>
            <p:ph type="title"/>
          </p:nvPr>
        </p:nvSpPr>
        <p:spPr>
          <a:xfrm>
            <a:off x="1468445" y="-225398"/>
            <a:ext cx="9074151" cy="1143000"/>
          </a:xfrm>
        </p:spPr>
        <p:txBody>
          <a:bodyPr/>
          <a:lstStyle/>
          <a:p>
            <a:pPr algn="ctr" eaLnBrk="1" hangingPunct="1"/>
            <a:r>
              <a:rPr lang="tr-TR" altLang="en-US" noProof="0" dirty="0">
                <a:latin typeface="Cambria"/>
                <a:cs typeface="Cambria"/>
              </a:rPr>
              <a:t>Firmanın Kısa-Dönem Arz Eğrisi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86458" y="6093749"/>
            <a:ext cx="1055393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Cambria"/>
              </a:rPr>
              <a:t>Miktar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33264" y="1187458"/>
            <a:ext cx="1055393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Cambria"/>
              </a:rPr>
              <a:t>Maliyet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2568" y="5725083"/>
            <a:ext cx="214561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Cambria"/>
              </a:rPr>
              <a:t>A</a:t>
            </a:r>
            <a:r>
              <a:rPr lang="tr-TR" b="1" baseline="-25000" dirty="0">
                <a:solidFill>
                  <a:srgbClr val="FF0000"/>
                </a:solidFill>
                <a:latin typeface="Cambria"/>
              </a:rPr>
              <a:t>KD</a:t>
            </a:r>
            <a:r>
              <a:rPr lang="tr-TR" b="1" dirty="0">
                <a:solidFill>
                  <a:srgbClr val="FF0000"/>
                </a:solidFill>
                <a:latin typeface="Cambria"/>
              </a:rPr>
              <a:t> = Kısa-Dönem Arz Eğrisi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01882" y="2923373"/>
            <a:ext cx="1040188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noAutofit/>
          </a:bodyPr>
          <a:lstStyle/>
          <a:p>
            <a:pPr algn="ctr"/>
            <a:r>
              <a:rPr lang="tr-TR" sz="1600" b="1" dirty="0">
                <a:latin typeface="Cambria"/>
              </a:rPr>
              <a:t>A</a:t>
            </a:r>
            <a:r>
              <a:rPr lang="tr-TR" sz="1600" b="1" baseline="-25000" dirty="0">
                <a:latin typeface="Cambria"/>
              </a:rPr>
              <a:t>KD </a:t>
            </a:r>
            <a:r>
              <a:rPr lang="tr-TR" sz="1600" b="1" dirty="0">
                <a:latin typeface="Cambria"/>
              </a:rPr>
              <a:t>= MC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87667" y="4381698"/>
            <a:ext cx="608997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</a:rPr>
              <a:t>A</a:t>
            </a:r>
            <a:r>
              <a:rPr lang="tr-TR" sz="1600" b="1" baseline="-25000" dirty="0">
                <a:latin typeface="Cambria"/>
              </a:rPr>
              <a:t>KD</a:t>
            </a:r>
            <a:endParaRPr lang="tr-TR" sz="1600" b="1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6670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5" descr="ax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33" y="1171582"/>
            <a:ext cx="6624639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een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9" y="1785951"/>
            <a:ext cx="453231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re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9" y="3987813"/>
            <a:ext cx="4532312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t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70" y="1255713"/>
            <a:ext cx="6367463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c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22" y="3987813"/>
            <a:ext cx="246697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lr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7" y="4011626"/>
            <a:ext cx="487363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srmc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9" y="1441463"/>
            <a:ext cx="184467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itle 11"/>
          <p:cNvSpPr>
            <a:spLocks noGrp="1"/>
          </p:cNvSpPr>
          <p:nvPr>
            <p:ph type="title"/>
          </p:nvPr>
        </p:nvSpPr>
        <p:spPr>
          <a:xfrm>
            <a:off x="1465266" y="-269224"/>
            <a:ext cx="8940800" cy="1143001"/>
          </a:xfrm>
        </p:spPr>
        <p:txBody>
          <a:bodyPr/>
          <a:lstStyle/>
          <a:p>
            <a:pPr algn="ctr" eaLnBrk="1" hangingPunct="1"/>
            <a:r>
              <a:rPr lang="tr-TR" altLang="en-US" noProof="0" dirty="0"/>
              <a:t>Firmanın Uzun-Dönem Arz Eğrisi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29577" y="1675890"/>
            <a:ext cx="388302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Cambria"/>
              </a:rPr>
              <a:t>Uzun-dönemde tüm maliyetler değişkendir. Bu nedenle fiyat </a:t>
            </a:r>
            <a:r>
              <a:rPr lang="tr-TR" dirty="0" err="1">
                <a:latin typeface="Cambria"/>
              </a:rPr>
              <a:t>ATC'nin</a:t>
            </a:r>
            <a:r>
              <a:rPr lang="tr-TR" dirty="0">
                <a:latin typeface="Cambria"/>
              </a:rPr>
              <a:t> minimum noktasının altına düşer düşmez firma maliyetlerini karşılayamaz ve sektörden/piyasadan çıkar.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2568" y="5725083"/>
            <a:ext cx="214561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Cambria"/>
              </a:rPr>
              <a:t>A</a:t>
            </a:r>
            <a:r>
              <a:rPr lang="tr-TR" b="1" baseline="-25000" dirty="0">
                <a:solidFill>
                  <a:srgbClr val="FF0000"/>
                </a:solidFill>
                <a:latin typeface="Cambria"/>
              </a:rPr>
              <a:t>UD</a:t>
            </a:r>
            <a:r>
              <a:rPr lang="tr-TR" b="1" dirty="0">
                <a:solidFill>
                  <a:srgbClr val="FF0000"/>
                </a:solidFill>
                <a:latin typeface="Cambria"/>
              </a:rPr>
              <a:t> = Uzun-Dönem Arz Eğrisi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44118" y="1187458"/>
            <a:ext cx="1055393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Cambria"/>
              </a:rPr>
              <a:t>Maliyet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87164" y="6082893"/>
            <a:ext cx="1055393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Cambria"/>
              </a:rPr>
              <a:t>Miktar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85107" y="2383851"/>
            <a:ext cx="1144207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</a:rPr>
              <a:t>A</a:t>
            </a:r>
            <a:r>
              <a:rPr lang="tr-TR" sz="1600" b="1" baseline="-25000" dirty="0">
                <a:latin typeface="Cambria"/>
              </a:rPr>
              <a:t>UD </a:t>
            </a:r>
            <a:r>
              <a:rPr lang="tr-TR" sz="1600" b="1" dirty="0">
                <a:latin typeface="Cambria"/>
              </a:rPr>
              <a:t>= MC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52791" y="4099452"/>
            <a:ext cx="543873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</a:rPr>
              <a:t>A</a:t>
            </a:r>
            <a:r>
              <a:rPr lang="tr-TR" sz="1600" b="1" baseline="-25000" dirty="0">
                <a:latin typeface="Cambria"/>
              </a:rPr>
              <a:t>UD</a:t>
            </a:r>
            <a:endParaRPr lang="tr-TR" sz="1600" b="1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4288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421366" y="-86360"/>
            <a:ext cx="9339749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Uzun Dönem Giriş/Çıkış Kriterleri</a:t>
            </a:r>
          </a:p>
        </p:txBody>
      </p:sp>
      <p:graphicFrame>
        <p:nvGraphicFramePr>
          <p:cNvPr id="27664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833255"/>
              </p:ext>
            </p:extLst>
          </p:nvPr>
        </p:nvGraphicFramePr>
        <p:xfrm>
          <a:off x="2159003" y="2155825"/>
          <a:ext cx="7864476" cy="3261360"/>
        </p:xfrm>
        <a:graphic>
          <a:graphicData uri="http://schemas.openxmlformats.org/drawingml/2006/table">
            <a:tbl>
              <a:tblPr/>
              <a:tblGrid>
                <a:gridCol w="3932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sng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/>
                        </a:rPr>
                        <a:t>Koşul</a:t>
                      </a:r>
                      <a:endParaRPr kumimoji="0" lang="tr-TR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sng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/>
                        </a:rPr>
                        <a:t>Sonuç</a:t>
                      </a:r>
                      <a:endParaRPr kumimoji="0" lang="tr-TR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/>
                      </a:endParaRPr>
                    </a:p>
                  </a:txBody>
                  <a:tcPr marL="68587" marR="6858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/>
                        </a:rPr>
                        <a:t>P &gt; ATC 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/>
                        </a:rPr>
                        <a:t>Firma pozitif kar yapar ve piyasaya giriş olur.</a:t>
                      </a:r>
                    </a:p>
                  </a:txBody>
                  <a:tcPr marL="68587" marR="6858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/>
                        </a:rPr>
                        <a:t>P &lt; ATC 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/>
                        </a:rPr>
                        <a:t>Firma negatif kar yapar ve piyasadan çıkış olur.</a:t>
                      </a:r>
                    </a:p>
                  </a:txBody>
                  <a:tcPr marL="68587" marR="6858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699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itl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7" y="4430713"/>
            <a:ext cx="672623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tota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2932115"/>
            <a:ext cx="1498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7" descr="axe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7" y="2505079"/>
            <a:ext cx="84740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08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95" y="3557591"/>
            <a:ext cx="5000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020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9" y="3556000"/>
            <a:ext cx="882651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ine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7" y="3611564"/>
            <a:ext cx="9810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c3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7" y="2919422"/>
            <a:ext cx="1133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ca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84" y="3101984"/>
            <a:ext cx="51911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cb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72" y="3067053"/>
            <a:ext cx="10382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8+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2" y="3717925"/>
            <a:ext cx="6334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Kısa-Dönem Piyasa Arz Eğrisi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81220" y="2541210"/>
            <a:ext cx="959448" cy="61046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no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Marjinal Maliyet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10138" y="2546951"/>
            <a:ext cx="959448" cy="55496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no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Marjinal Maliyet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53072" y="2540329"/>
            <a:ext cx="959448" cy="50451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no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Marjinal Maliyet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17205" y="4509511"/>
            <a:ext cx="1028683" cy="5847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  <a:cs typeface="Cambria"/>
              </a:rPr>
              <a:t>A Firması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5972" y="4520537"/>
            <a:ext cx="982009" cy="5847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  <a:cs typeface="Cambria"/>
              </a:rPr>
              <a:t>B Firması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91648" y="4565695"/>
            <a:ext cx="1229107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  <a:cs typeface="Cambria"/>
              </a:rPr>
              <a:t>Piyasa Arzı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549132" y="4259582"/>
            <a:ext cx="872225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 err="1">
                <a:latin typeface="Cambria"/>
                <a:cs typeface="Cambria"/>
              </a:rPr>
              <a:t>Q</a:t>
            </a:r>
            <a:r>
              <a:rPr lang="tr-TR" sz="1400" b="1" baseline="-25000" dirty="0" err="1">
                <a:latin typeface="Cambria"/>
                <a:cs typeface="Cambria"/>
              </a:rPr>
              <a:t>Piyasa</a:t>
            </a:r>
            <a:endParaRPr lang="tr-TR" sz="1400" b="1" dirty="0"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99134" y="2870495"/>
            <a:ext cx="655315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 err="1">
                <a:latin typeface="Cambria"/>
                <a:cs typeface="Cambria"/>
              </a:rPr>
              <a:t>A</a:t>
            </a:r>
            <a:r>
              <a:rPr lang="tr-TR" sz="1400" b="1" baseline="-25000" dirty="0" err="1">
                <a:latin typeface="Cambria"/>
                <a:cs typeface="Cambria"/>
              </a:rPr>
              <a:t>Piyasa</a:t>
            </a:r>
            <a:endParaRPr lang="tr-TR" sz="14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1645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40" y="2306638"/>
            <a:ext cx="736123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48" y="4033838"/>
            <a:ext cx="2573337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een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48" y="2547951"/>
            <a:ext cx="25733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ine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4" y="3998913"/>
            <a:ext cx="1098551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r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7" y="3924302"/>
            <a:ext cx="38227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41" y="2286007"/>
            <a:ext cx="255587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slr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9" y="3910013"/>
            <a:ext cx="30861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titles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7" y="5832488"/>
            <a:ext cx="5276851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tc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97" y="2400300"/>
            <a:ext cx="2384425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q1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9" y="4024326"/>
            <a:ext cx="1698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noProof="0" dirty="0"/>
              <a:t>Uzun-Dönem Piyasa Arz Eğrisi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55245" y="1610682"/>
            <a:ext cx="431400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tr-TR" altLang="en-US" sz="2400" dirty="0">
                <a:solidFill>
                  <a:prstClr val="black"/>
                </a:solidFill>
                <a:latin typeface="Cambria"/>
                <a:cs typeface="Cambria"/>
              </a:rPr>
              <a:t>Uzun-dönem arzı, uzun-dönem </a:t>
            </a:r>
          </a:p>
          <a:p>
            <a:pPr lvl="0">
              <a:lnSpc>
                <a:spcPct val="90000"/>
              </a:lnSpc>
            </a:pPr>
            <a:r>
              <a:rPr lang="tr-TR" altLang="en-US" sz="2400" dirty="0">
                <a:solidFill>
                  <a:prstClr val="black"/>
                </a:solidFill>
                <a:latin typeface="Cambria"/>
                <a:cs typeface="Cambria"/>
              </a:rPr>
              <a:t>piyasa dengesini belirtir.</a:t>
            </a:r>
            <a:endParaRPr lang="tr-TR" altLang="en-US" sz="120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19671" y="2316436"/>
            <a:ext cx="595741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Fiyat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14463" y="2295147"/>
            <a:ext cx="595741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Fiyat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21259" y="5395299"/>
            <a:ext cx="162222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Firmanın Miktarı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22988" y="5449999"/>
            <a:ext cx="162222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Piyasa Miktarı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41729" y="5763380"/>
            <a:ext cx="708914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tr-TR" sz="1400" b="1" dirty="0">
                <a:latin typeface="Cambria"/>
                <a:cs typeface="Cambria"/>
              </a:rPr>
              <a:t>Piyasa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68497" y="5740177"/>
            <a:ext cx="1319532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tr-TR" sz="1400" b="1" dirty="0">
                <a:latin typeface="Cambria"/>
                <a:cs typeface="Cambria"/>
              </a:rPr>
              <a:t>Tekil Firma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735072" y="3871487"/>
            <a:ext cx="543873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  <a:cs typeface="Cambria"/>
              </a:rPr>
              <a:t>A</a:t>
            </a:r>
            <a:r>
              <a:rPr lang="tr-TR" sz="1600" b="1" baseline="-25000" dirty="0">
                <a:latin typeface="Cambria"/>
                <a:cs typeface="Cambria"/>
              </a:rPr>
              <a:t>UD</a:t>
            </a:r>
            <a:endParaRPr lang="tr-TR" sz="16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625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 descr="ax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989138"/>
            <a:ext cx="7213600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ash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22" y="3567113"/>
            <a:ext cx="126682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sr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7" y="2808288"/>
            <a:ext cx="2052639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reen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1" y="2214576"/>
            <a:ext cx="241776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ed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1" y="3595701"/>
            <a:ext cx="241776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slr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9" y="3487743"/>
            <a:ext cx="2914651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ssr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1" y="2665413"/>
            <a:ext cx="1881188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titles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3" y="5314950"/>
            <a:ext cx="53721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r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3509963"/>
            <a:ext cx="36449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q1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2" y="3582988"/>
            <a:ext cx="173039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q1 vertical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3" y="3629038"/>
            <a:ext cx="1539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tc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47" y="1960563"/>
            <a:ext cx="226377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c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1993913"/>
            <a:ext cx="2398712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0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Uzun-Dönem Piyasa Dengesi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0965" y="6022988"/>
            <a:ext cx="51411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tr-TR" altLang="en-US" sz="2400" dirty="0">
                <a:solidFill>
                  <a:srgbClr val="FF0000"/>
                </a:solidFill>
                <a:latin typeface="Cambria"/>
                <a:cs typeface="Cambria"/>
              </a:rPr>
              <a:t>Uzun-dönemde ekonomik kar sıfırdır.</a:t>
            </a:r>
            <a:endParaRPr lang="tr-TR" altLang="en-US" sz="12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55245" y="1610682"/>
            <a:ext cx="431400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tr-TR" altLang="en-US" sz="2400" dirty="0">
                <a:solidFill>
                  <a:prstClr val="black"/>
                </a:solidFill>
                <a:latin typeface="Cambria"/>
                <a:cs typeface="Cambria"/>
              </a:rPr>
              <a:t>Uzun-dönem arzı, uzun-dönem </a:t>
            </a:r>
          </a:p>
          <a:p>
            <a:pPr lvl="0">
              <a:lnSpc>
                <a:spcPct val="90000"/>
              </a:lnSpc>
            </a:pPr>
            <a:r>
              <a:rPr lang="tr-TR" altLang="en-US" sz="2400" dirty="0">
                <a:solidFill>
                  <a:prstClr val="black"/>
                </a:solidFill>
                <a:latin typeface="Cambria"/>
                <a:cs typeface="Cambria"/>
              </a:rPr>
              <a:t>piyasa dengesini belirtir.</a:t>
            </a:r>
            <a:endParaRPr lang="tr-TR" altLang="en-US" sz="120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25869" y="2027789"/>
            <a:ext cx="595741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Fiyat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04111" y="2016650"/>
            <a:ext cx="595741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Fiyat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98182" y="5065531"/>
            <a:ext cx="162222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Firmanın Miktarı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78160" y="5109091"/>
            <a:ext cx="162222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Piyasa Miktarı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00717" y="5384624"/>
            <a:ext cx="1101954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tr-TR" sz="1400" b="1" dirty="0">
                <a:latin typeface="Cambria"/>
                <a:cs typeface="Cambria"/>
              </a:rPr>
              <a:t>(b) Piyasa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83552" y="5319709"/>
            <a:ext cx="1756297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tr-TR" sz="1400" b="1" dirty="0">
                <a:latin typeface="Cambria"/>
                <a:cs typeface="Cambria"/>
              </a:rPr>
              <a:t>(a)Tekil Firma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634807" y="3503870"/>
            <a:ext cx="543873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  <a:cs typeface="Cambria"/>
              </a:rPr>
              <a:t>A</a:t>
            </a:r>
            <a:r>
              <a:rPr lang="tr-TR" sz="1600" b="1" baseline="-25000" dirty="0">
                <a:latin typeface="Cambria"/>
                <a:cs typeface="Cambria"/>
              </a:rPr>
              <a:t>UD</a:t>
            </a:r>
            <a:endParaRPr lang="tr-TR" sz="1600" b="1" dirty="0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63333" y="2675959"/>
            <a:ext cx="543873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  <a:cs typeface="Cambria"/>
              </a:rPr>
              <a:t>A</a:t>
            </a:r>
            <a:r>
              <a:rPr lang="tr-TR" sz="1600" b="1" baseline="-25000" dirty="0">
                <a:latin typeface="Cambria"/>
                <a:cs typeface="Cambria"/>
              </a:rPr>
              <a:t>KD</a:t>
            </a:r>
            <a:endParaRPr lang="tr-TR" sz="1600" b="1" dirty="0">
              <a:latin typeface="Cambria"/>
              <a:cs typeface="Cambri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226608" y="4332245"/>
            <a:ext cx="543873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  <a:cs typeface="Cambria"/>
              </a:rPr>
              <a:t>T</a:t>
            </a:r>
            <a:r>
              <a:rPr lang="tr-TR" sz="1600" b="1" baseline="-25000" dirty="0">
                <a:latin typeface="Cambria"/>
                <a:cs typeface="Cambria"/>
              </a:rPr>
              <a:t>KD</a:t>
            </a:r>
            <a:endParaRPr lang="tr-TR" sz="16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9981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s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3046413"/>
            <a:ext cx="10922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5" descr="ax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9" y="1811338"/>
            <a:ext cx="8251825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7" y="3278188"/>
            <a:ext cx="3257551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rrow down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34" y="3287719"/>
            <a:ext cx="984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2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5" y="2936888"/>
            <a:ext cx="13446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2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97" y="2084401"/>
            <a:ext cx="2243137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eft curves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72" y="1620838"/>
            <a:ext cx="308133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eftarrow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72" y="4402151"/>
            <a:ext cx="312737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2line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7" y="3697288"/>
            <a:ext cx="3257551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q1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9" y="3268663"/>
            <a:ext cx="1746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q1left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73" y="3375033"/>
            <a:ext cx="15557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q2left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1" y="3795713"/>
            <a:ext cx="48736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ssr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9" y="1790713"/>
            <a:ext cx="208597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titles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6" y="5114938"/>
            <a:ext cx="538321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verticla dashed left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97" y="3044838"/>
            <a:ext cx="5873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1.eps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92" y="1666875"/>
            <a:ext cx="22812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slr.ep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84" y="3044825"/>
            <a:ext cx="33750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2.eps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22" y="3617913"/>
            <a:ext cx="197008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3" name="Title 26"/>
          <p:cNvSpPr>
            <a:spLocks noGrp="1"/>
          </p:cNvSpPr>
          <p:nvPr>
            <p:ph type="title"/>
          </p:nvPr>
        </p:nvSpPr>
        <p:spPr>
          <a:xfrm>
            <a:off x="0" y="274638"/>
            <a:ext cx="12293603" cy="1143000"/>
          </a:xfrm>
        </p:spPr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Talepteki Düşüşe Karşı </a:t>
            </a:r>
            <a:br>
              <a:rPr lang="tr-TR" altLang="en-US" noProof="0" dirty="0">
                <a:latin typeface="Cambria"/>
                <a:cs typeface="Cambria"/>
              </a:rPr>
            </a:br>
            <a:r>
              <a:rPr lang="tr-TR" altLang="en-US" noProof="0" dirty="0">
                <a:latin typeface="Cambria"/>
                <a:cs typeface="Cambria"/>
              </a:rPr>
              <a:t>Kısa-Dönem Ayarlaması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25332" y="1793852"/>
            <a:ext cx="595741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Fiyat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66334" y="1779154"/>
            <a:ext cx="595741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Fiyat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768877" y="4730334"/>
            <a:ext cx="162222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Piyasa Miktarı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20197" y="4798173"/>
            <a:ext cx="162222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Firmanın Miktarı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60725" y="5071782"/>
            <a:ext cx="1756297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tr-TR" sz="1400" b="1" dirty="0">
                <a:latin typeface="Cambria"/>
                <a:cs typeface="Cambria"/>
              </a:rPr>
              <a:t>Tekil Firma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044483" y="5028147"/>
            <a:ext cx="1101954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tr-TR" sz="1400" b="1" dirty="0">
                <a:latin typeface="Cambria"/>
                <a:cs typeface="Cambria"/>
              </a:rPr>
              <a:t>Piyasa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28179" y="3404489"/>
            <a:ext cx="720847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Kayıp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690510" y="3113974"/>
            <a:ext cx="543873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  <a:cs typeface="Cambria"/>
              </a:rPr>
              <a:t>A</a:t>
            </a:r>
            <a:r>
              <a:rPr lang="tr-TR" sz="1600" b="1" baseline="-25000" dirty="0">
                <a:latin typeface="Cambria"/>
                <a:cs typeface="Cambria"/>
              </a:rPr>
              <a:t>UD</a:t>
            </a:r>
            <a:endParaRPr lang="tr-TR" sz="1600" b="1" dirty="0">
              <a:latin typeface="Cambria"/>
              <a:cs typeface="Cambri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612526" y="1766046"/>
            <a:ext cx="543873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  <a:cs typeface="Cambria"/>
              </a:rPr>
              <a:t>A</a:t>
            </a:r>
            <a:r>
              <a:rPr lang="tr-TR" sz="1600" b="1" baseline="-25000" dirty="0">
                <a:latin typeface="Cambria"/>
                <a:cs typeface="Cambria"/>
              </a:rPr>
              <a:t>KD</a:t>
            </a:r>
            <a:endParaRPr lang="tr-TR" sz="1600" b="1" dirty="0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411995" y="3994025"/>
            <a:ext cx="543873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  <a:cs typeface="Cambria"/>
              </a:rPr>
              <a:t>T</a:t>
            </a:r>
            <a:r>
              <a:rPr lang="tr-TR" sz="1600" b="1" baseline="-25000" dirty="0">
                <a:latin typeface="Cambria"/>
                <a:cs typeface="Cambria"/>
              </a:rPr>
              <a:t>1</a:t>
            </a:r>
            <a:endParaRPr lang="tr-TR" sz="1600" b="1" dirty="0">
              <a:latin typeface="Cambria"/>
              <a:cs typeface="Cambri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773412" y="4124145"/>
            <a:ext cx="543873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  <a:cs typeface="Cambria"/>
              </a:rPr>
              <a:t>T</a:t>
            </a:r>
            <a:r>
              <a:rPr lang="tr-TR" sz="1600" b="1" baseline="-25000" dirty="0">
                <a:latin typeface="Cambria"/>
                <a:cs typeface="Cambria"/>
              </a:rPr>
              <a:t>2</a:t>
            </a:r>
            <a:endParaRPr lang="tr-TR" sz="16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2141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Tam Rekabet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981200" y="1712924"/>
            <a:ext cx="8229600" cy="5145087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Tam Rekabetçi Piyasalar </a:t>
            </a:r>
          </a:p>
          <a:p>
            <a:pPr lvl="1" eaLnBrk="1" hangingPunct="1"/>
            <a:r>
              <a:rPr lang="tr-TR" altLang="en-US" sz="2000" noProof="0" dirty="0"/>
              <a:t>Çok sayıda alıcı ve satıcı</a:t>
            </a:r>
            <a:endParaRPr lang="tr-TR" altLang="en-US" sz="2000" noProof="0" dirty="0">
              <a:latin typeface="Cambria"/>
              <a:cs typeface="Cambria"/>
            </a:endParaRP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Benzer (aynı değilse bile) </a:t>
            </a:r>
            <a:r>
              <a:rPr lang="tr-TR" altLang="en-US" sz="2000" noProof="0" dirty="0"/>
              <a:t>mallar</a:t>
            </a: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Serbest/</a:t>
            </a:r>
            <a:r>
              <a:rPr lang="tr-TR" altLang="en-US" sz="2000"/>
              <a:t>Ücretsiz/Kolay </a:t>
            </a:r>
            <a:r>
              <a:rPr lang="tr-TR" altLang="en-US" sz="2000" noProof="0" dirty="0">
                <a:latin typeface="Cambria"/>
                <a:cs typeface="Cambria"/>
              </a:rPr>
              <a:t>giriş ve çıkış</a:t>
            </a: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Firmalar fiyat alıcısıdır (</a:t>
            </a:r>
            <a:r>
              <a:rPr lang="tr-TR" altLang="en-US" sz="2000" noProof="0" dirty="0" err="1">
                <a:latin typeface="Cambria"/>
                <a:cs typeface="Cambria"/>
              </a:rPr>
              <a:t>price</a:t>
            </a:r>
            <a:r>
              <a:rPr lang="tr-TR" altLang="en-US" sz="2000" noProof="0" dirty="0">
                <a:latin typeface="Cambria"/>
                <a:cs typeface="Cambria"/>
              </a:rPr>
              <a:t> </a:t>
            </a:r>
            <a:r>
              <a:rPr lang="tr-TR" altLang="en-US" sz="2000" noProof="0" dirty="0" err="1">
                <a:latin typeface="Cambria"/>
                <a:cs typeface="Cambria"/>
              </a:rPr>
              <a:t>taker</a:t>
            </a:r>
            <a:r>
              <a:rPr lang="tr-TR" altLang="en-US" sz="2000" noProof="0" dirty="0">
                <a:latin typeface="Cambria"/>
                <a:cs typeface="Cambria"/>
              </a:rPr>
              <a:t>).</a:t>
            </a:r>
          </a:p>
          <a:p>
            <a:pPr lvl="1"/>
            <a:r>
              <a:rPr lang="tr-TR" sz="2000" noProof="0" dirty="0">
                <a:latin typeface="Cambria"/>
                <a:cs typeface="Cambria"/>
              </a:rPr>
              <a:t>Her firma çok küçük piyasa payına sahiptir.</a:t>
            </a:r>
          </a:p>
          <a:p>
            <a:pPr lvl="1"/>
            <a:r>
              <a:rPr lang="tr-TR" sz="2000" noProof="0" dirty="0">
                <a:latin typeface="Cambria"/>
                <a:cs typeface="Cambria"/>
              </a:rPr>
              <a:t>Firmalar rakiplerinin pazarlama ve üretim kararlarına ilgisizdir.</a:t>
            </a:r>
          </a:p>
          <a:p>
            <a:pPr lvl="1"/>
            <a:r>
              <a:rPr lang="tr-TR" sz="2000" noProof="0" dirty="0"/>
              <a:t>Bilgi ücretsiz olarak mevcuttur</a:t>
            </a:r>
            <a:r>
              <a:rPr lang="tr-TR" sz="2000" noProof="0" dirty="0">
                <a:latin typeface="Cambria"/>
                <a:cs typeface="Cambria"/>
              </a:rPr>
              <a:t>.</a:t>
            </a:r>
            <a:endParaRPr lang="tr-TR" altLang="en-US" sz="2000" noProof="0" dirty="0">
              <a:latin typeface="Cambria"/>
              <a:cs typeface="Cambria"/>
            </a:endParaRP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Fiyat Alıcısı (</a:t>
            </a:r>
            <a:r>
              <a:rPr lang="tr-TR" altLang="en-US" sz="2800" noProof="0" dirty="0" err="1">
                <a:latin typeface="Cambria"/>
                <a:cs typeface="Cambria"/>
              </a:rPr>
              <a:t>Price</a:t>
            </a:r>
            <a:r>
              <a:rPr lang="tr-TR" altLang="en-US" sz="2800" noProof="0" dirty="0">
                <a:latin typeface="Cambria"/>
                <a:cs typeface="Cambria"/>
              </a:rPr>
              <a:t> </a:t>
            </a:r>
            <a:r>
              <a:rPr lang="tr-TR" altLang="en-US" sz="2800" noProof="0" dirty="0" err="1"/>
              <a:t>T</a:t>
            </a:r>
            <a:r>
              <a:rPr lang="tr-TR" altLang="en-US" sz="2800" noProof="0" dirty="0" err="1">
                <a:latin typeface="Cambria"/>
                <a:cs typeface="Cambria"/>
              </a:rPr>
              <a:t>aker</a:t>
            </a:r>
            <a:r>
              <a:rPr lang="tr-TR" altLang="en-US" sz="2800" noProof="0" dirty="0">
                <a:latin typeface="Cambria"/>
                <a:cs typeface="Cambria"/>
              </a:rPr>
              <a:t>)</a:t>
            </a: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Piyasa fiyatı üzerinde </a:t>
            </a:r>
            <a:r>
              <a:rPr lang="tr-TR" altLang="en-US" sz="2000" noProof="0" dirty="0"/>
              <a:t>hiçbir kontrolü yoktur.</a:t>
            </a:r>
            <a:endParaRPr lang="tr-TR" altLang="en-US" sz="2000" noProof="0" dirty="0">
              <a:latin typeface="Cambria"/>
              <a:cs typeface="Cambria"/>
            </a:endParaRPr>
          </a:p>
          <a:p>
            <a:pPr lvl="1" eaLnBrk="1" hangingPunct="1"/>
            <a:r>
              <a:rPr lang="tr-TR" altLang="ja-JP" sz="2000" noProof="0" dirty="0">
                <a:latin typeface="Cambria"/>
                <a:cs typeface="Cambria"/>
              </a:rPr>
              <a:t>Fiyatı </a:t>
            </a:r>
            <a:r>
              <a:rPr lang="tr-TR" altLang="ja-JP" sz="2000" noProof="0" dirty="0"/>
              <a:t>olduğu gibi </a:t>
            </a:r>
            <a:r>
              <a:rPr lang="tr-TR" altLang="ja-JP" sz="2000" noProof="0" dirty="0">
                <a:latin typeface="Cambria"/>
                <a:cs typeface="Cambria"/>
              </a:rPr>
              <a:t>"</a:t>
            </a:r>
            <a:r>
              <a:rPr lang="tr-TR" altLang="ja-JP" sz="2000" noProof="0" dirty="0"/>
              <a:t>alır."</a:t>
            </a:r>
            <a:endParaRPr lang="tr-TR" altLang="ja-JP" sz="2000" noProof="0" dirty="0">
              <a:latin typeface="Cambria"/>
              <a:cs typeface="Cambria"/>
            </a:endParaRP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Rekabetçi firma fiyat alıcısıdır.</a:t>
            </a:r>
          </a:p>
        </p:txBody>
      </p:sp>
      <p:pic>
        <p:nvPicPr>
          <p:cNvPr id="13315" name="Picture 5" descr="I:\DirkTextbookN\Jpegs(All)\VOLUME_1_MICRO_Class-test\05_PRINECO_CH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955" y="3523974"/>
            <a:ext cx="22098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644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1" y="2317763"/>
            <a:ext cx="3052763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r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3973526"/>
            <a:ext cx="305276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2103438"/>
            <a:ext cx="8224837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3" y="3917951"/>
            <a:ext cx="372427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2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563938"/>
            <a:ext cx="1346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96" y="3062288"/>
            <a:ext cx="2035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21" y="2103444"/>
            <a:ext cx="3370263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4360863"/>
            <a:ext cx="3640139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9" y="4002101"/>
            <a:ext cx="17621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22" y="3973526"/>
            <a:ext cx="15557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4468813"/>
            <a:ext cx="16351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ssr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47" y="2705105"/>
            <a:ext cx="208597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titles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8" y="6230938"/>
            <a:ext cx="538321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verticla dashed left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47" y="3708402"/>
            <a:ext cx="5873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7" y="2638425"/>
            <a:ext cx="21129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slr.eps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60" y="3854450"/>
            <a:ext cx="33750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91" y="4432300"/>
            <a:ext cx="20288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1c1.eps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3887790"/>
            <a:ext cx="39258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q3.ep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7" y="4057663"/>
            <a:ext cx="16827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right arrow.eps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6" y="5283213"/>
            <a:ext cx="3905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ssr2.eps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1" y="2501902"/>
            <a:ext cx="2344739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rrows.eps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7" y="4095750"/>
            <a:ext cx="1265239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5" name="Title 33"/>
          <p:cNvSpPr>
            <a:spLocks noGrp="1"/>
          </p:cNvSpPr>
          <p:nvPr>
            <p:ph type="title"/>
          </p:nvPr>
        </p:nvSpPr>
        <p:spPr>
          <a:xfrm>
            <a:off x="0" y="274638"/>
            <a:ext cx="12471400" cy="1143000"/>
          </a:xfrm>
        </p:spPr>
        <p:txBody>
          <a:bodyPr/>
          <a:lstStyle/>
          <a:p>
            <a:pPr eaLnBrk="1" hangingPunct="1"/>
            <a:r>
              <a:rPr lang="tr-TR" altLang="en-US" noProof="0" dirty="0"/>
              <a:t>Talepteki Düşüşe Karşı </a:t>
            </a:r>
            <a:br>
              <a:rPr lang="tr-TR" altLang="en-US" noProof="0" dirty="0"/>
            </a:br>
            <a:r>
              <a:rPr lang="tr-TR" altLang="en-US" noProof="0" dirty="0"/>
              <a:t>Uzun-Dönem Ayarlaması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25332" y="1994372"/>
            <a:ext cx="595741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Fiyat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99756" y="2113352"/>
            <a:ext cx="595741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Fiyat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21790" y="5889883"/>
            <a:ext cx="162222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Firmanın Miktarı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846861" y="5844324"/>
            <a:ext cx="162222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latin typeface="Cambria"/>
                <a:cs typeface="Cambria"/>
              </a:rPr>
              <a:t>Piyasa Miktarı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83006" y="6174632"/>
            <a:ext cx="1756297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tr-TR" sz="1400" b="1" dirty="0">
                <a:latin typeface="Cambria"/>
                <a:cs typeface="Cambria"/>
              </a:rPr>
              <a:t>Tekil Firma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033341" y="6164416"/>
            <a:ext cx="1101954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tr-TR" sz="1400" b="1" dirty="0">
                <a:latin typeface="Cambria"/>
                <a:cs typeface="Cambria"/>
              </a:rPr>
              <a:t>Piyasa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601385" y="3838067"/>
            <a:ext cx="543873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  <a:cs typeface="Cambria"/>
              </a:rPr>
              <a:t>A</a:t>
            </a:r>
            <a:r>
              <a:rPr lang="tr-TR" sz="1600" b="1" baseline="-25000" dirty="0">
                <a:latin typeface="Cambria"/>
                <a:cs typeface="Cambria"/>
              </a:rPr>
              <a:t>UD</a:t>
            </a:r>
            <a:endParaRPr lang="tr-TR" sz="1600" b="1" dirty="0">
              <a:latin typeface="Cambria"/>
              <a:cs typeface="Cambri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496207" y="2664047"/>
            <a:ext cx="59826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  <a:cs typeface="Cambria"/>
              </a:rPr>
              <a:t>A</a:t>
            </a:r>
            <a:r>
              <a:rPr lang="tr-TR" sz="1600" b="1" baseline="-25000" dirty="0">
                <a:latin typeface="Cambria"/>
                <a:cs typeface="Cambria"/>
              </a:rPr>
              <a:t>KD1</a:t>
            </a:r>
            <a:endParaRPr lang="tr-TR" sz="1600" b="1" dirty="0">
              <a:latin typeface="Cambria"/>
              <a:cs typeface="Cambri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58421" y="2404270"/>
            <a:ext cx="59826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  <a:cs typeface="Cambria"/>
              </a:rPr>
              <a:t>A</a:t>
            </a:r>
            <a:r>
              <a:rPr lang="tr-TR" sz="1600" b="1" baseline="-25000" dirty="0">
                <a:latin typeface="Cambria"/>
                <a:cs typeface="Cambria"/>
              </a:rPr>
              <a:t>KD2</a:t>
            </a:r>
            <a:endParaRPr lang="tr-TR" sz="1600" b="1" dirty="0">
              <a:latin typeface="Cambria"/>
              <a:cs typeface="Cambri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397286" y="4981918"/>
            <a:ext cx="543873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  <a:cs typeface="Cambria"/>
              </a:rPr>
              <a:t>T</a:t>
            </a:r>
            <a:r>
              <a:rPr lang="tr-TR" sz="1600" b="1" baseline="-25000" dirty="0">
                <a:latin typeface="Cambria"/>
                <a:cs typeface="Cambria"/>
              </a:rPr>
              <a:t>1</a:t>
            </a:r>
            <a:endParaRPr lang="tr-TR" sz="1600" b="1" dirty="0">
              <a:latin typeface="Cambria"/>
              <a:cs typeface="Cambri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960014" y="5368256"/>
            <a:ext cx="40862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Cambria"/>
                <a:cs typeface="Cambria"/>
              </a:rPr>
              <a:t>T</a:t>
            </a:r>
            <a:r>
              <a:rPr lang="tr-TR" sz="1600" b="1" baseline="-25000" dirty="0">
                <a:latin typeface="Cambria"/>
                <a:cs typeface="Cambria"/>
              </a:rPr>
              <a:t>2</a:t>
            </a:r>
            <a:endParaRPr lang="tr-TR" sz="16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0124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610905" y="-2228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Ekonomik Kar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33400" y="1712913"/>
            <a:ext cx="11658600" cy="4895850"/>
          </a:xfrm>
        </p:spPr>
        <p:txBody>
          <a:bodyPr/>
          <a:lstStyle/>
          <a:p>
            <a:pPr eaLnBrk="1" hangingPunct="1"/>
            <a:r>
              <a:rPr lang="tr-TR" altLang="en-US" sz="2400" noProof="0" dirty="0"/>
              <a:t>Eğer uzun-dönemde pozitif ekonomik karı sürekli olarak elde edilmiyorsa, firma bunu bile bile neden piyasaya girer</a:t>
            </a:r>
            <a:r>
              <a:rPr lang="tr-TR" altLang="ja-JP" sz="2400" noProof="0" dirty="0"/>
              <a:t>?</a:t>
            </a:r>
          </a:p>
          <a:p>
            <a:pPr lvl="1" eaLnBrk="1" hangingPunct="1"/>
            <a:r>
              <a:rPr lang="tr-TR" altLang="en-US" sz="2000" noProof="0" dirty="0"/>
              <a:t>Muhasebe karı ve ekonomik kar arasındaki farkı hatırlayın.</a:t>
            </a:r>
          </a:p>
          <a:p>
            <a:pPr eaLnBrk="1" hangingPunct="1"/>
            <a:r>
              <a:rPr lang="tr-TR" altLang="en-US" sz="2400" noProof="0" dirty="0"/>
              <a:t>Ekonomik Kar</a:t>
            </a:r>
          </a:p>
          <a:p>
            <a:pPr lvl="1" eaLnBrk="1" hangingPunct="1"/>
            <a:r>
              <a:rPr lang="tr-TR" altLang="en-US" sz="2000" noProof="0" dirty="0"/>
              <a:t>Fırsat maliyetlerini hesaba katar.</a:t>
            </a:r>
          </a:p>
          <a:p>
            <a:pPr lvl="1" eaLnBrk="1" hangingPunct="1"/>
            <a:r>
              <a:rPr lang="tr-TR" altLang="en-US" sz="2000" noProof="0" dirty="0"/>
              <a:t>Sıfır ekonomik kar, fırsat maliyetleri ve muhasebe karının birbirine eşit olduğunu ifade eder.</a:t>
            </a:r>
          </a:p>
          <a:p>
            <a:pPr eaLnBrk="1" hangingPunct="1"/>
            <a:r>
              <a:rPr lang="tr-TR" altLang="en-US" sz="2800" noProof="0" dirty="0"/>
              <a:t>Ekonomik Kar = Toplam Hasılat – Toplam Maliyet</a:t>
            </a:r>
          </a:p>
          <a:p>
            <a:pPr eaLnBrk="1" hangingPunct="1"/>
            <a:r>
              <a:rPr lang="tr-TR" altLang="en-US" sz="2800" noProof="0" dirty="0"/>
              <a:t>Ekonomik Kar = Toplam Hasılat – (Açık Maliyet + Gizli Maliyet)</a:t>
            </a:r>
          </a:p>
          <a:p>
            <a:pPr eaLnBrk="1" hangingPunct="1"/>
            <a:r>
              <a:rPr lang="tr-TR" altLang="en-US" sz="2800" noProof="0" dirty="0"/>
              <a:t>Ekonomik Kar = (Toplam Hasılat – Açık Maliyet) – Fırsat Maliyeti</a:t>
            </a:r>
          </a:p>
          <a:p>
            <a:pPr eaLnBrk="1" hangingPunct="1"/>
            <a:r>
              <a:rPr lang="tr-TR" altLang="en-US" sz="2800" noProof="0" dirty="0"/>
              <a:t>Ekonomik Kar = Muhasebe Karı – Fırsat Maliyeti</a:t>
            </a:r>
          </a:p>
          <a:p>
            <a:pPr eaLnBrk="1" hangingPunct="1"/>
            <a:r>
              <a:rPr lang="tr-TR" altLang="en-US" sz="2800" noProof="0" dirty="0">
                <a:solidFill>
                  <a:srgbClr val="FF0000"/>
                </a:solidFill>
              </a:rPr>
              <a:t>Eğer Ekonomik Kar = 0 ise Muhasebe Karı = Fırsat Maliyeti</a:t>
            </a:r>
          </a:p>
        </p:txBody>
      </p:sp>
    </p:spTree>
    <p:extLst>
      <p:ext uri="{BB962C8B-B14F-4D97-AF65-F5344CB8AC3E}">
        <p14:creationId xmlns:p14="http://schemas.microsoft.com/office/powerpoint/2010/main" val="9863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Animasyonlu Analiz: Uzun-Dönem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noProof="0" dirty="0"/>
              <a:t>Hatırlayın ki rekabetçi bir piyasada </a:t>
            </a:r>
            <a:r>
              <a:rPr lang="tr-TR" altLang="en-US" noProof="0" dirty="0">
                <a:solidFill>
                  <a:srgbClr val="FF0000"/>
                </a:solidFill>
              </a:rPr>
              <a:t>uzun-dönemde</a:t>
            </a:r>
            <a:r>
              <a:rPr lang="tr-TR" altLang="en-US" noProof="0" dirty="0"/>
              <a:t>:</a:t>
            </a:r>
          </a:p>
          <a:p>
            <a:pPr lvl="1"/>
            <a:r>
              <a:rPr lang="tr-TR" altLang="en-US" noProof="0" dirty="0"/>
              <a:t>Eğer firmalar pozitif kar yapıyorlarsa, </a:t>
            </a:r>
            <a:r>
              <a:rPr lang="tr-TR" altLang="en-US" noProof="0" dirty="0">
                <a:solidFill>
                  <a:srgbClr val="FF0000"/>
                </a:solidFill>
              </a:rPr>
              <a:t>piyasaya yeni firmalar girer</a:t>
            </a:r>
            <a:r>
              <a:rPr lang="tr-TR" altLang="en-US" noProof="0" dirty="0"/>
              <a:t>.</a:t>
            </a:r>
            <a:endParaRPr lang="tr-TR" altLang="en-US" b="1" noProof="0" dirty="0"/>
          </a:p>
          <a:p>
            <a:pPr lvl="1"/>
            <a:r>
              <a:rPr lang="tr-TR" altLang="en-US" noProof="0" dirty="0"/>
              <a:t>Kar </a:t>
            </a:r>
            <a:r>
              <a:rPr lang="tr-TR" altLang="en-US" b="1" noProof="0" dirty="0"/>
              <a:t>yeni firmaların girişi</a:t>
            </a:r>
            <a:r>
              <a:rPr lang="tr-TR" altLang="en-US" noProof="0" dirty="0"/>
              <a:t> için sinyal görevi görür. Sektör/piyasa </a:t>
            </a:r>
            <a:r>
              <a:rPr lang="tr-TR" altLang="en-US" b="1" noProof="0" dirty="0"/>
              <a:t>büyür</a:t>
            </a:r>
            <a:r>
              <a:rPr lang="tr-TR" altLang="en-US" noProof="0" dirty="0"/>
              <a:t>.</a:t>
            </a:r>
          </a:p>
          <a:p>
            <a:pPr lvl="1"/>
            <a:r>
              <a:rPr lang="tr-TR" altLang="en-US" b="1" noProof="0" dirty="0"/>
              <a:t>Piyasa arzı sağa kayar </a:t>
            </a:r>
            <a:r>
              <a:rPr lang="tr-TR" altLang="en-US" b="1" noProof="0" dirty="0">
                <a:sym typeface="Wingdings" panose="05000000000000000000" pitchFamily="2" charset="2"/>
              </a:rPr>
              <a:t></a:t>
            </a:r>
            <a:r>
              <a:rPr lang="tr-TR" altLang="en-US" b="1" noProof="0" dirty="0"/>
              <a:t> </a:t>
            </a:r>
            <a:r>
              <a:rPr lang="tr-TR" altLang="en-US" noProof="0" dirty="0"/>
              <a:t>ve fiyat tekil firma karı </a:t>
            </a:r>
            <a:r>
              <a:rPr lang="tr-TR" altLang="en-US" b="1" noProof="0" dirty="0"/>
              <a:t>sıfır olana kadar</a:t>
            </a:r>
            <a:r>
              <a:rPr lang="tr-TR" altLang="en-US" noProof="0" dirty="0"/>
              <a:t> düşer.</a:t>
            </a:r>
          </a:p>
          <a:p>
            <a:endParaRPr lang="tr-T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0144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>
          <a:xfrm>
            <a:off x="609600" y="3"/>
            <a:ext cx="10972800" cy="1527175"/>
          </a:xfrm>
        </p:spPr>
        <p:txBody>
          <a:bodyPr/>
          <a:lstStyle/>
          <a:p>
            <a:pPr algn="ctr"/>
            <a:r>
              <a:rPr lang="tr-TR" altLang="en-US" noProof="0" dirty="0"/>
              <a:t>Animasyonlu Analiz: Uzun-Dönem</a:t>
            </a:r>
            <a:endParaRPr lang="tr-TR" noProof="0" dirty="0">
              <a:latin typeface="Cambria"/>
              <a:ea typeface="MS PGothic" charset="0"/>
              <a:cs typeface="Cambr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618067" y="4325938"/>
            <a:ext cx="320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82133" y="5926138"/>
            <a:ext cx="447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 rot="5400000">
            <a:off x="5376333" y="4325938"/>
            <a:ext cx="320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>
            <a:off x="6976533" y="5926138"/>
            <a:ext cx="447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4" name="TextBox 74"/>
          <p:cNvSpPr txBox="1">
            <a:spLocks noChangeArrowheads="1"/>
          </p:cNvSpPr>
          <p:nvPr/>
        </p:nvSpPr>
        <p:spPr bwMode="auto">
          <a:xfrm>
            <a:off x="2709333" y="1476378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tr-TR" b="1" dirty="0">
                <a:solidFill>
                  <a:srgbClr val="7030A0"/>
                </a:solidFill>
                <a:latin typeface="Cambria"/>
                <a:cs typeface="Cambria"/>
              </a:rPr>
              <a:t>Firma girişi pozitif kar nedeniyle olur.</a:t>
            </a:r>
          </a:p>
        </p:txBody>
      </p:sp>
      <p:sp>
        <p:nvSpPr>
          <p:cNvPr id="73735" name="TextBox 75"/>
          <p:cNvSpPr txBox="1">
            <a:spLocks noChangeArrowheads="1"/>
          </p:cNvSpPr>
          <p:nvPr/>
        </p:nvSpPr>
        <p:spPr bwMode="auto">
          <a:xfrm>
            <a:off x="372533" y="2116138"/>
            <a:ext cx="111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tr-TR" sz="1800" dirty="0">
                <a:latin typeface="Cambria"/>
                <a:cs typeface="Cambria"/>
              </a:rPr>
              <a:t>Fiyat, Maliyet</a:t>
            </a:r>
          </a:p>
        </p:txBody>
      </p:sp>
      <p:sp>
        <p:nvSpPr>
          <p:cNvPr id="73736" name="TextBox 76"/>
          <p:cNvSpPr txBox="1">
            <a:spLocks noChangeArrowheads="1"/>
          </p:cNvSpPr>
          <p:nvPr/>
        </p:nvSpPr>
        <p:spPr bwMode="auto">
          <a:xfrm>
            <a:off x="6366933" y="2344741"/>
            <a:ext cx="111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tr-TR" sz="1800" dirty="0">
                <a:latin typeface="Cambria"/>
                <a:cs typeface="Cambria"/>
              </a:rPr>
              <a:t>Fiyat</a:t>
            </a:r>
          </a:p>
        </p:txBody>
      </p:sp>
      <p:sp>
        <p:nvSpPr>
          <p:cNvPr id="73737" name="TextBox 77"/>
          <p:cNvSpPr txBox="1">
            <a:spLocks noChangeArrowheads="1"/>
          </p:cNvSpPr>
          <p:nvPr/>
        </p:nvSpPr>
        <p:spPr bwMode="auto">
          <a:xfrm>
            <a:off x="10075333" y="6180141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tr-TR" sz="1800" dirty="0">
                <a:latin typeface="Cambria"/>
                <a:cs typeface="Cambria"/>
              </a:rPr>
              <a:t>Miktar</a:t>
            </a:r>
          </a:p>
        </p:txBody>
      </p:sp>
      <p:sp>
        <p:nvSpPr>
          <p:cNvPr id="73738" name="TextBox 78"/>
          <p:cNvSpPr txBox="1">
            <a:spLocks noChangeArrowheads="1"/>
          </p:cNvSpPr>
          <p:nvPr/>
        </p:nvSpPr>
        <p:spPr bwMode="auto">
          <a:xfrm>
            <a:off x="4588933" y="6180141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tr-TR" sz="1800" dirty="0">
                <a:latin typeface="Cambria"/>
                <a:cs typeface="Cambria"/>
              </a:rPr>
              <a:t>Miktar</a:t>
            </a:r>
          </a:p>
        </p:txBody>
      </p:sp>
      <p:sp>
        <p:nvSpPr>
          <p:cNvPr id="73739" name="TextBox 79"/>
          <p:cNvSpPr txBox="1">
            <a:spLocks noChangeArrowheads="1"/>
          </p:cNvSpPr>
          <p:nvPr/>
        </p:nvSpPr>
        <p:spPr bwMode="auto">
          <a:xfrm>
            <a:off x="2404533" y="2268541"/>
            <a:ext cx="223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tr-TR" sz="1800" b="1" dirty="0">
                <a:latin typeface="Cambria"/>
                <a:cs typeface="Cambria"/>
              </a:rPr>
              <a:t>Tekil Firma</a:t>
            </a:r>
          </a:p>
        </p:txBody>
      </p:sp>
      <p:sp>
        <p:nvSpPr>
          <p:cNvPr id="73740" name="TextBox 80"/>
          <p:cNvSpPr txBox="1">
            <a:spLocks noChangeArrowheads="1"/>
          </p:cNvSpPr>
          <p:nvPr/>
        </p:nvSpPr>
        <p:spPr bwMode="auto">
          <a:xfrm>
            <a:off x="8703733" y="2268541"/>
            <a:ext cx="162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tr-TR" sz="1800" b="1" dirty="0">
                <a:latin typeface="Cambria"/>
                <a:cs typeface="Cambria"/>
              </a:rPr>
              <a:t>Piyasa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7281333" y="2649541"/>
            <a:ext cx="4267200" cy="2884487"/>
            <a:chOff x="5791200" y="1371600"/>
            <a:chExt cx="3200400" cy="2883932"/>
          </a:xfrm>
        </p:grpSpPr>
        <p:cxnSp>
          <p:nvCxnSpPr>
            <p:cNvPr id="17" name="Straight Connector 16"/>
            <p:cNvCxnSpPr/>
            <p:nvPr/>
          </p:nvCxnSpPr>
          <p:spPr>
            <a:xfrm rot="5400000" flipH="1" flipV="1">
              <a:off x="5753320" y="1790407"/>
              <a:ext cx="2285560" cy="2209800"/>
            </a:xfrm>
            <a:prstGeom prst="line">
              <a:avLst/>
            </a:prstGeom>
            <a:ln w="50800">
              <a:solidFill>
                <a:srgbClr val="CD63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324600" y="1600156"/>
              <a:ext cx="2362200" cy="2285560"/>
            </a:xfrm>
            <a:prstGeom prst="line">
              <a:avLst/>
            </a:prstGeom>
            <a:ln w="50800">
              <a:solidFill>
                <a:srgbClr val="456C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69" name="TextBox 100"/>
            <p:cNvSpPr txBox="1">
              <a:spLocks noChangeArrowheads="1"/>
            </p:cNvSpPr>
            <p:nvPr/>
          </p:nvSpPr>
          <p:spPr bwMode="auto">
            <a:xfrm>
              <a:off x="8610600" y="38862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mbria"/>
                  <a:cs typeface="Cambria"/>
                </a:rPr>
                <a:t>T</a:t>
              </a:r>
            </a:p>
          </p:txBody>
        </p:sp>
        <p:sp>
          <p:nvSpPr>
            <p:cNvPr id="73770" name="TextBox 101"/>
            <p:cNvSpPr txBox="1">
              <a:spLocks noChangeArrowheads="1"/>
            </p:cNvSpPr>
            <p:nvPr/>
          </p:nvSpPr>
          <p:spPr bwMode="auto">
            <a:xfrm>
              <a:off x="8001000" y="1371600"/>
              <a:ext cx="533400" cy="369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mbria"/>
                  <a:cs typeface="Cambria"/>
                </a:rPr>
                <a:t>A</a:t>
              </a:r>
              <a:r>
                <a:rPr lang="en-US" sz="1800" baseline="-25000" dirty="0">
                  <a:latin typeface="Cambria"/>
                  <a:cs typeface="Cambria"/>
                </a:rPr>
                <a:t>1</a:t>
              </a:r>
            </a:p>
          </p:txBody>
        </p:sp>
      </p:grpSp>
      <p:grpSp>
        <p:nvGrpSpPr>
          <p:cNvPr id="3" name="Group 118"/>
          <p:cNvGrpSpPr>
            <a:grpSpLocks/>
          </p:cNvGrpSpPr>
          <p:nvPr/>
        </p:nvGrpSpPr>
        <p:grpSpPr bwMode="auto">
          <a:xfrm>
            <a:off x="1989668" y="2649538"/>
            <a:ext cx="4072467" cy="2514600"/>
            <a:chOff x="1517904" y="1371600"/>
            <a:chExt cx="3054096" cy="2514601"/>
          </a:xfrm>
        </p:grpSpPr>
        <p:sp>
          <p:nvSpPr>
            <p:cNvPr id="22" name="Freeform 21"/>
            <p:cNvSpPr/>
            <p:nvPr/>
          </p:nvSpPr>
          <p:spPr>
            <a:xfrm>
              <a:off x="1517904" y="2035175"/>
              <a:ext cx="2444547" cy="1165225"/>
            </a:xfrm>
            <a:custGeom>
              <a:avLst/>
              <a:gdLst>
                <a:gd name="connsiteX0" fmla="*/ 0 w 2990088"/>
                <a:gd name="connsiteY0" fmla="*/ 0 h 1178052"/>
                <a:gd name="connsiteX1" fmla="*/ 1225296 w 2990088"/>
                <a:gd name="connsiteY1" fmla="*/ 1170432 h 1178052"/>
                <a:gd name="connsiteX2" fmla="*/ 2990088 w 2990088"/>
                <a:gd name="connsiteY2" fmla="*/ 45720 h 117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0088" h="1178052">
                  <a:moveTo>
                    <a:pt x="0" y="0"/>
                  </a:moveTo>
                  <a:cubicBezTo>
                    <a:pt x="363474" y="581406"/>
                    <a:pt x="726948" y="1162812"/>
                    <a:pt x="1225296" y="1170432"/>
                  </a:cubicBezTo>
                  <a:cubicBezTo>
                    <a:pt x="1723644" y="1178052"/>
                    <a:pt x="2356866" y="611886"/>
                    <a:pt x="2990088" y="45720"/>
                  </a:cubicBezTo>
                </a:path>
              </a:pathLst>
            </a:custGeom>
            <a:ln w="50800">
              <a:solidFill>
                <a:srgbClr val="43A6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mbria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790839" y="1943170"/>
              <a:ext cx="2209801" cy="1676261"/>
            </a:xfrm>
            <a:prstGeom prst="line">
              <a:avLst/>
            </a:prstGeom>
            <a:ln w="50800">
              <a:solidFill>
                <a:srgbClr val="9B54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65" name="TextBox 103"/>
            <p:cNvSpPr txBox="1">
              <a:spLocks noChangeArrowheads="1"/>
            </p:cNvSpPr>
            <p:nvPr/>
          </p:nvSpPr>
          <p:spPr bwMode="auto">
            <a:xfrm>
              <a:off x="3695691" y="1371600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mbria"/>
                  <a:cs typeface="Cambria"/>
                </a:rPr>
                <a:t>MC</a:t>
              </a:r>
            </a:p>
          </p:txBody>
        </p:sp>
        <p:sp>
          <p:nvSpPr>
            <p:cNvPr id="73766" name="TextBox 104"/>
            <p:cNvSpPr txBox="1">
              <a:spLocks noChangeArrowheads="1"/>
            </p:cNvSpPr>
            <p:nvPr/>
          </p:nvSpPr>
          <p:spPr bwMode="auto">
            <a:xfrm>
              <a:off x="3886200" y="1752600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mbria"/>
                  <a:cs typeface="Cambria"/>
                </a:rPr>
                <a:t>ATC</a:t>
              </a:r>
            </a:p>
          </p:txBody>
        </p: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7230535" y="3195638"/>
            <a:ext cx="3014133" cy="2146300"/>
            <a:chOff x="6896100" y="2298700"/>
            <a:chExt cx="2260600" cy="2146300"/>
          </a:xfrm>
        </p:grpSpPr>
        <p:sp>
          <p:nvSpPr>
            <p:cNvPr id="73761" name="TextBox 102"/>
            <p:cNvSpPr txBox="1">
              <a:spLocks noChangeArrowheads="1"/>
            </p:cNvSpPr>
            <p:nvPr/>
          </p:nvSpPr>
          <p:spPr bwMode="auto">
            <a:xfrm>
              <a:off x="8623300" y="2298700"/>
              <a:ext cx="533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mbria"/>
                  <a:cs typeface="Cambria"/>
                </a:rPr>
                <a:t>A</a:t>
              </a:r>
              <a:r>
                <a:rPr lang="en-US" sz="1800" baseline="-25000" dirty="0">
                  <a:latin typeface="Cambria"/>
                  <a:cs typeface="Cambria"/>
                </a:rPr>
                <a:t>2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 flipH="1" flipV="1">
              <a:off x="6879431" y="2650331"/>
              <a:ext cx="1811338" cy="1778000"/>
            </a:xfrm>
            <a:prstGeom prst="line">
              <a:avLst/>
            </a:prstGeom>
            <a:ln w="50800">
              <a:solidFill>
                <a:srgbClr val="CD63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2"/>
          <p:cNvGrpSpPr>
            <a:grpSpLocks/>
          </p:cNvGrpSpPr>
          <p:nvPr/>
        </p:nvGrpSpPr>
        <p:grpSpPr bwMode="auto">
          <a:xfrm>
            <a:off x="457200" y="3589341"/>
            <a:ext cx="9770533" cy="369887"/>
            <a:chOff x="377024" y="3073362"/>
            <a:chExt cx="7623976" cy="369332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786631" y="3276257"/>
              <a:ext cx="7214369" cy="47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60" name="TextBox 116"/>
            <p:cNvSpPr txBox="1">
              <a:spLocks noChangeArrowheads="1"/>
            </p:cNvSpPr>
            <p:nvPr/>
          </p:nvSpPr>
          <p:spPr bwMode="auto">
            <a:xfrm>
              <a:off x="377024" y="3073362"/>
              <a:ext cx="533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mbria"/>
                  <a:cs typeface="Cambria"/>
                </a:rPr>
                <a:t>P</a:t>
              </a:r>
              <a:r>
                <a:rPr lang="en-US" sz="1800" baseline="-25000" dirty="0">
                  <a:latin typeface="Cambria"/>
                  <a:cs typeface="Cambria"/>
                </a:rPr>
                <a:t>2</a:t>
              </a: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457200" y="3589341"/>
            <a:ext cx="8703733" cy="369887"/>
            <a:chOff x="550524" y="1208118"/>
            <a:chExt cx="6821185" cy="369332"/>
          </a:xfrm>
        </p:grpSpPr>
        <p:cxnSp>
          <p:nvCxnSpPr>
            <p:cNvPr id="33" name="Straight Connector 32"/>
            <p:cNvCxnSpPr/>
            <p:nvPr/>
          </p:nvCxnSpPr>
          <p:spPr>
            <a:xfrm rot="10800000">
              <a:off x="961918" y="1415768"/>
              <a:ext cx="6409791" cy="792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58" name="TextBox 117"/>
            <p:cNvSpPr txBox="1">
              <a:spLocks noChangeArrowheads="1"/>
            </p:cNvSpPr>
            <p:nvPr/>
          </p:nvSpPr>
          <p:spPr bwMode="auto">
            <a:xfrm>
              <a:off x="550524" y="1208118"/>
              <a:ext cx="533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mbria"/>
                  <a:cs typeface="Cambria"/>
                </a:rPr>
                <a:t>P</a:t>
              </a:r>
              <a:r>
                <a:rPr lang="en-US" sz="1800" baseline="-25000" dirty="0">
                  <a:latin typeface="Cambria"/>
                  <a:cs typeface="Cambria"/>
                </a:rPr>
                <a:t>1</a:t>
              </a:r>
            </a:p>
          </p:txBody>
        </p:sp>
      </p:grpSp>
      <p:grpSp>
        <p:nvGrpSpPr>
          <p:cNvPr id="11" name="Group 133"/>
          <p:cNvGrpSpPr>
            <a:grpSpLocks/>
          </p:cNvGrpSpPr>
          <p:nvPr/>
        </p:nvGrpSpPr>
        <p:grpSpPr bwMode="auto">
          <a:xfrm>
            <a:off x="3691467" y="3970338"/>
            <a:ext cx="711200" cy="2425700"/>
            <a:chOff x="2908300" y="2438400"/>
            <a:chExt cx="533400" cy="2425700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2143919" y="3405981"/>
              <a:ext cx="1947862" cy="127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56" name="TextBox 132"/>
            <p:cNvSpPr txBox="1">
              <a:spLocks noChangeArrowheads="1"/>
            </p:cNvSpPr>
            <p:nvPr/>
          </p:nvSpPr>
          <p:spPr bwMode="auto">
            <a:xfrm>
              <a:off x="2908300" y="4494768"/>
              <a:ext cx="533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mbria"/>
                  <a:cs typeface="Cambria"/>
                </a:rPr>
                <a:t>Q</a:t>
              </a:r>
              <a:r>
                <a:rPr lang="en-US" sz="1800" baseline="-25000" dirty="0">
                  <a:latin typeface="Cambria"/>
                  <a:cs typeface="Cambria"/>
                </a:rPr>
                <a:t>1</a:t>
              </a:r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3166533" y="4508500"/>
            <a:ext cx="711200" cy="1885950"/>
            <a:chOff x="2413000" y="4107259"/>
            <a:chExt cx="533400" cy="1809726"/>
          </a:xfrm>
        </p:grpSpPr>
        <p:cxnSp>
          <p:nvCxnSpPr>
            <p:cNvPr id="39" name="Straight Connector 38"/>
            <p:cNvCxnSpPr/>
            <p:nvPr/>
          </p:nvCxnSpPr>
          <p:spPr>
            <a:xfrm rot="5400000">
              <a:off x="1908088" y="4777271"/>
              <a:ext cx="1352724" cy="127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54" name="TextBox 47"/>
            <p:cNvSpPr txBox="1">
              <a:spLocks noChangeArrowheads="1"/>
            </p:cNvSpPr>
            <p:nvPr/>
          </p:nvSpPr>
          <p:spPr bwMode="auto">
            <a:xfrm>
              <a:off x="2413000" y="5562630"/>
              <a:ext cx="533400" cy="354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mbria"/>
                  <a:cs typeface="Cambria"/>
                </a:rPr>
                <a:t>Q</a:t>
              </a:r>
              <a:r>
                <a:rPr lang="en-US" sz="1800" baseline="-25000" dirty="0">
                  <a:latin typeface="Cambria"/>
                  <a:cs typeface="Cambria"/>
                </a:rPr>
                <a:t>2</a:t>
              </a: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3488268" y="3868738"/>
            <a:ext cx="5822951" cy="1143000"/>
            <a:chOff x="2641600" y="3505200"/>
            <a:chExt cx="4367212" cy="1143003"/>
          </a:xfrm>
        </p:grpSpPr>
        <p:grpSp>
          <p:nvGrpSpPr>
            <p:cNvPr id="73749" name="Group 129"/>
            <p:cNvGrpSpPr>
              <a:grpSpLocks/>
            </p:cNvGrpSpPr>
            <p:nvPr/>
          </p:nvGrpSpPr>
          <p:grpSpPr bwMode="auto">
            <a:xfrm>
              <a:off x="4572000" y="3505200"/>
              <a:ext cx="2436812" cy="1068388"/>
              <a:chOff x="4572000" y="2590800"/>
              <a:chExt cx="2436812" cy="1068388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4344193" y="2818607"/>
                <a:ext cx="457201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6095999" y="3657603"/>
                <a:ext cx="912813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Arrow Connector 42"/>
            <p:cNvCxnSpPr/>
            <p:nvPr/>
          </p:nvCxnSpPr>
          <p:spPr>
            <a:xfrm rot="10800000" flipV="1">
              <a:off x="2641600" y="4640265"/>
              <a:ext cx="304800" cy="79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874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2223 L 0.15 0.02223 " pathEditMode="fixed" rAng="0" ptsTypes="AA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0416 0.10648 " pathEditMode="fixed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/>
              <a:t>Animasyonlu Analiz: Uzun-Dönem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noProof="0" dirty="0"/>
              <a:t>Hatırlayın ki rekabetçi bir piyasada </a:t>
            </a:r>
            <a:r>
              <a:rPr lang="tr-TR" altLang="en-US" noProof="0" dirty="0">
                <a:solidFill>
                  <a:srgbClr val="FF0000"/>
                </a:solidFill>
              </a:rPr>
              <a:t>uzun-dönemde</a:t>
            </a:r>
            <a:r>
              <a:rPr lang="tr-TR" altLang="en-US" noProof="0" dirty="0"/>
              <a:t>:</a:t>
            </a:r>
          </a:p>
          <a:p>
            <a:pPr lvl="1"/>
            <a:r>
              <a:rPr lang="tr-TR" altLang="en-US" noProof="0" dirty="0"/>
              <a:t>Eğer firmalar negatif kar yapıyorlarsa, </a:t>
            </a:r>
            <a:r>
              <a:rPr lang="tr-TR" altLang="en-US" noProof="0" dirty="0">
                <a:solidFill>
                  <a:srgbClr val="FF0000"/>
                </a:solidFill>
              </a:rPr>
              <a:t>var olan firmalar piyasadan çıkarlar</a:t>
            </a:r>
            <a:r>
              <a:rPr lang="tr-TR" altLang="en-US" noProof="0" dirty="0"/>
              <a:t>.</a:t>
            </a:r>
            <a:endParaRPr lang="tr-TR" altLang="en-US" b="1" noProof="0" dirty="0"/>
          </a:p>
          <a:p>
            <a:pPr lvl="1"/>
            <a:r>
              <a:rPr lang="tr-TR" altLang="en-US" noProof="0" dirty="0"/>
              <a:t>Kayıp var olan </a:t>
            </a:r>
            <a:r>
              <a:rPr lang="tr-TR" altLang="en-US" b="1" noProof="0" dirty="0"/>
              <a:t>firmaların piyasadan çıkışı</a:t>
            </a:r>
            <a:r>
              <a:rPr lang="tr-TR" altLang="en-US" noProof="0" dirty="0"/>
              <a:t> için sinyal görevi görür. Sektör/piyasa </a:t>
            </a:r>
            <a:r>
              <a:rPr lang="tr-TR" altLang="en-US" b="1" noProof="0" dirty="0"/>
              <a:t>daralır.</a:t>
            </a:r>
          </a:p>
          <a:p>
            <a:pPr lvl="1"/>
            <a:r>
              <a:rPr lang="tr-TR" altLang="en-US" b="1" noProof="0" dirty="0"/>
              <a:t>Piyasa arzı sola kayar </a:t>
            </a:r>
            <a:r>
              <a:rPr lang="tr-TR" altLang="en-US" b="1" noProof="0" dirty="0">
                <a:sym typeface="Wingdings" panose="05000000000000000000" pitchFamily="2" charset="2"/>
              </a:rPr>
              <a:t></a:t>
            </a:r>
            <a:r>
              <a:rPr lang="tr-TR" altLang="en-US" b="1" noProof="0" dirty="0"/>
              <a:t> </a:t>
            </a:r>
            <a:r>
              <a:rPr lang="tr-TR" altLang="en-US" noProof="0" dirty="0"/>
              <a:t>ve fiyat tekil firma karı </a:t>
            </a:r>
            <a:r>
              <a:rPr lang="tr-TR" altLang="en-US" b="1" noProof="0" dirty="0"/>
              <a:t>sıfır olana kadar</a:t>
            </a:r>
            <a:r>
              <a:rPr lang="tr-TR" altLang="en-US" noProof="0" dirty="0"/>
              <a:t> artar</a:t>
            </a:r>
          </a:p>
        </p:txBody>
      </p:sp>
    </p:spTree>
    <p:extLst>
      <p:ext uri="{BB962C8B-B14F-4D97-AF65-F5344CB8AC3E}">
        <p14:creationId xmlns:p14="http://schemas.microsoft.com/office/powerpoint/2010/main" val="303724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>
          <a:xfrm>
            <a:off x="609600" y="1"/>
            <a:ext cx="10972800" cy="1527175"/>
          </a:xfrm>
        </p:spPr>
        <p:txBody>
          <a:bodyPr/>
          <a:lstStyle/>
          <a:p>
            <a:pPr algn="ctr"/>
            <a:r>
              <a:rPr lang="tr-TR" altLang="en-US" noProof="0" dirty="0"/>
              <a:t>Animasyonlu Analiz: Uzun-Dönem</a:t>
            </a:r>
            <a:endParaRPr lang="tr-TR" noProof="0" dirty="0">
              <a:latin typeface="Cambria"/>
              <a:ea typeface="MS PGothic" charset="0"/>
              <a:cs typeface="Cambri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330200" y="4560888"/>
            <a:ext cx="320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70000" y="6161088"/>
            <a:ext cx="447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 rot="5400000">
            <a:off x="5664200" y="4560888"/>
            <a:ext cx="320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>
            <a:off x="7264400" y="6161088"/>
            <a:ext cx="447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0" name="TextBox 74"/>
          <p:cNvSpPr txBox="1">
            <a:spLocks noChangeArrowheads="1"/>
          </p:cNvSpPr>
          <p:nvPr/>
        </p:nvSpPr>
        <p:spPr bwMode="auto">
          <a:xfrm>
            <a:off x="2743200" y="1431926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tr-TR" b="1" dirty="0">
                <a:solidFill>
                  <a:srgbClr val="7030A0"/>
                </a:solidFill>
                <a:latin typeface="Cambria"/>
                <a:cs typeface="Cambria"/>
              </a:rPr>
              <a:t>Firma çıkışı negatif kar nedeniyle olur.</a:t>
            </a:r>
          </a:p>
        </p:txBody>
      </p:sp>
      <p:sp>
        <p:nvSpPr>
          <p:cNvPr id="77831" name="TextBox 75"/>
          <p:cNvSpPr txBox="1">
            <a:spLocks noChangeArrowheads="1"/>
          </p:cNvSpPr>
          <p:nvPr/>
        </p:nvSpPr>
        <p:spPr bwMode="auto">
          <a:xfrm>
            <a:off x="660400" y="2351088"/>
            <a:ext cx="111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tr-TR" sz="1800" dirty="0">
                <a:latin typeface="Cambria"/>
                <a:cs typeface="Cambria"/>
              </a:rPr>
              <a:t>Fiyat, Maliyet</a:t>
            </a:r>
          </a:p>
        </p:txBody>
      </p:sp>
      <p:sp>
        <p:nvSpPr>
          <p:cNvPr id="77832" name="TextBox 76"/>
          <p:cNvSpPr txBox="1">
            <a:spLocks noChangeArrowheads="1"/>
          </p:cNvSpPr>
          <p:nvPr/>
        </p:nvSpPr>
        <p:spPr bwMode="auto">
          <a:xfrm>
            <a:off x="6654800" y="2579689"/>
            <a:ext cx="111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tr-TR" sz="1800" dirty="0">
                <a:latin typeface="Cambria"/>
                <a:cs typeface="Cambria"/>
              </a:rPr>
              <a:t>Fiyat</a:t>
            </a:r>
          </a:p>
        </p:txBody>
      </p:sp>
      <p:sp>
        <p:nvSpPr>
          <p:cNvPr id="77833" name="TextBox 77"/>
          <p:cNvSpPr txBox="1">
            <a:spLocks noChangeArrowheads="1"/>
          </p:cNvSpPr>
          <p:nvPr/>
        </p:nvSpPr>
        <p:spPr bwMode="auto">
          <a:xfrm>
            <a:off x="10261600" y="6186489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tr-TR" sz="1800" dirty="0">
                <a:latin typeface="Cambria"/>
                <a:cs typeface="Cambria"/>
              </a:rPr>
              <a:t>Miktar</a:t>
            </a:r>
          </a:p>
        </p:txBody>
      </p:sp>
      <p:sp>
        <p:nvSpPr>
          <p:cNvPr id="77834" name="TextBox 78"/>
          <p:cNvSpPr txBox="1">
            <a:spLocks noChangeArrowheads="1"/>
          </p:cNvSpPr>
          <p:nvPr/>
        </p:nvSpPr>
        <p:spPr bwMode="auto">
          <a:xfrm>
            <a:off x="5029200" y="6161089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tr-TR" sz="1800" dirty="0">
                <a:latin typeface="Cambria"/>
                <a:cs typeface="Cambria"/>
              </a:rPr>
              <a:t>Miktar</a:t>
            </a:r>
          </a:p>
        </p:txBody>
      </p:sp>
      <p:sp>
        <p:nvSpPr>
          <p:cNvPr id="77835" name="TextBox 79"/>
          <p:cNvSpPr txBox="1">
            <a:spLocks noChangeArrowheads="1"/>
          </p:cNvSpPr>
          <p:nvPr/>
        </p:nvSpPr>
        <p:spPr bwMode="auto">
          <a:xfrm>
            <a:off x="2692400" y="2503489"/>
            <a:ext cx="223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tr-TR" sz="1800" b="1" dirty="0">
                <a:latin typeface="Cambria"/>
                <a:cs typeface="Cambria"/>
              </a:rPr>
              <a:t>Tekil Firma</a:t>
            </a:r>
          </a:p>
        </p:txBody>
      </p:sp>
      <p:sp>
        <p:nvSpPr>
          <p:cNvPr id="77836" name="TextBox 80"/>
          <p:cNvSpPr txBox="1">
            <a:spLocks noChangeArrowheads="1"/>
          </p:cNvSpPr>
          <p:nvPr/>
        </p:nvSpPr>
        <p:spPr bwMode="auto">
          <a:xfrm>
            <a:off x="8991600" y="2503489"/>
            <a:ext cx="162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tr-TR" sz="1800" b="1" dirty="0">
                <a:latin typeface="Cambria"/>
                <a:cs typeface="Cambria"/>
              </a:rPr>
              <a:t>Piyasa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7772400" y="3276600"/>
            <a:ext cx="3894667" cy="2884488"/>
            <a:chOff x="6019800" y="1371600"/>
            <a:chExt cx="2921000" cy="2883932"/>
          </a:xfrm>
        </p:grpSpPr>
        <p:cxnSp>
          <p:nvCxnSpPr>
            <p:cNvPr id="17" name="Straight Connector 16"/>
            <p:cNvCxnSpPr/>
            <p:nvPr/>
          </p:nvCxnSpPr>
          <p:spPr>
            <a:xfrm rot="5400000" flipH="1" flipV="1">
              <a:off x="6210520" y="1790406"/>
              <a:ext cx="2285559" cy="2209800"/>
            </a:xfrm>
            <a:prstGeom prst="line">
              <a:avLst/>
            </a:prstGeom>
            <a:ln w="50800">
              <a:solidFill>
                <a:srgbClr val="C957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019800" y="1600156"/>
              <a:ext cx="2362200" cy="2285559"/>
            </a:xfrm>
            <a:prstGeom prst="line">
              <a:avLst/>
            </a:prstGeom>
            <a:ln w="50800">
              <a:solidFill>
                <a:srgbClr val="456C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865" name="TextBox 100"/>
            <p:cNvSpPr txBox="1">
              <a:spLocks noChangeArrowheads="1"/>
            </p:cNvSpPr>
            <p:nvPr/>
          </p:nvSpPr>
          <p:spPr bwMode="auto">
            <a:xfrm>
              <a:off x="8382000" y="38862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mbria"/>
                  <a:cs typeface="Cambria"/>
                </a:rPr>
                <a:t>T</a:t>
              </a:r>
            </a:p>
          </p:txBody>
        </p:sp>
        <p:sp>
          <p:nvSpPr>
            <p:cNvPr id="77866" name="TextBox 101"/>
            <p:cNvSpPr txBox="1">
              <a:spLocks noChangeArrowheads="1"/>
            </p:cNvSpPr>
            <p:nvPr/>
          </p:nvSpPr>
          <p:spPr bwMode="auto">
            <a:xfrm>
              <a:off x="8407400" y="1371600"/>
              <a:ext cx="533400" cy="369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mbria"/>
                  <a:cs typeface="Cambria"/>
                </a:rPr>
                <a:t>A</a:t>
              </a:r>
              <a:r>
                <a:rPr lang="en-US" sz="1800" baseline="-25000" dirty="0">
                  <a:latin typeface="Cambria"/>
                  <a:cs typeface="Cambria"/>
                </a:rPr>
                <a:t>1</a:t>
              </a:r>
            </a:p>
          </p:txBody>
        </p:sp>
      </p:grpSp>
      <p:grpSp>
        <p:nvGrpSpPr>
          <p:cNvPr id="3" name="Group 118"/>
          <p:cNvGrpSpPr>
            <a:grpSpLocks/>
          </p:cNvGrpSpPr>
          <p:nvPr/>
        </p:nvGrpSpPr>
        <p:grpSpPr bwMode="auto">
          <a:xfrm>
            <a:off x="2277533" y="2351088"/>
            <a:ext cx="4072467" cy="2895600"/>
            <a:chOff x="1517904" y="1371600"/>
            <a:chExt cx="3054096" cy="2895600"/>
          </a:xfrm>
        </p:grpSpPr>
        <p:sp>
          <p:nvSpPr>
            <p:cNvPr id="22" name="Freeform 21"/>
            <p:cNvSpPr/>
            <p:nvPr/>
          </p:nvSpPr>
          <p:spPr>
            <a:xfrm>
              <a:off x="1517904" y="2035175"/>
              <a:ext cx="2444547" cy="1165225"/>
            </a:xfrm>
            <a:custGeom>
              <a:avLst/>
              <a:gdLst>
                <a:gd name="connsiteX0" fmla="*/ 0 w 2990088"/>
                <a:gd name="connsiteY0" fmla="*/ 0 h 1178052"/>
                <a:gd name="connsiteX1" fmla="*/ 1225296 w 2990088"/>
                <a:gd name="connsiteY1" fmla="*/ 1170432 h 1178052"/>
                <a:gd name="connsiteX2" fmla="*/ 2990088 w 2990088"/>
                <a:gd name="connsiteY2" fmla="*/ 45720 h 117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0088" h="1178052">
                  <a:moveTo>
                    <a:pt x="0" y="0"/>
                  </a:moveTo>
                  <a:cubicBezTo>
                    <a:pt x="363474" y="581406"/>
                    <a:pt x="726948" y="1162812"/>
                    <a:pt x="1225296" y="1170432"/>
                  </a:cubicBezTo>
                  <a:cubicBezTo>
                    <a:pt x="1723644" y="1178052"/>
                    <a:pt x="2356866" y="611886"/>
                    <a:pt x="2990088" y="45720"/>
                  </a:cubicBezTo>
                </a:path>
              </a:pathLst>
            </a:custGeom>
            <a:ln w="50800">
              <a:solidFill>
                <a:srgbClr val="43A6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mbria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47952" y="1981282"/>
              <a:ext cx="2590800" cy="1981035"/>
            </a:xfrm>
            <a:prstGeom prst="line">
              <a:avLst/>
            </a:prstGeom>
            <a:ln w="50800">
              <a:solidFill>
                <a:srgbClr val="9B54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861" name="TextBox 103"/>
            <p:cNvSpPr txBox="1">
              <a:spLocks noChangeArrowheads="1"/>
            </p:cNvSpPr>
            <p:nvPr/>
          </p:nvSpPr>
          <p:spPr bwMode="auto">
            <a:xfrm>
              <a:off x="3657594" y="1371600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mbria"/>
                  <a:cs typeface="Cambria"/>
                </a:rPr>
                <a:t>MC</a:t>
              </a:r>
            </a:p>
          </p:txBody>
        </p:sp>
        <p:sp>
          <p:nvSpPr>
            <p:cNvPr id="77862" name="TextBox 104"/>
            <p:cNvSpPr txBox="1">
              <a:spLocks noChangeArrowheads="1"/>
            </p:cNvSpPr>
            <p:nvPr/>
          </p:nvSpPr>
          <p:spPr bwMode="auto">
            <a:xfrm>
              <a:off x="3886200" y="1752600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mbria"/>
                  <a:cs typeface="Cambria"/>
                </a:rPr>
                <a:t>ATC</a:t>
              </a:r>
            </a:p>
          </p:txBody>
        </p: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8923863" y="3278188"/>
            <a:ext cx="2684721" cy="2005013"/>
            <a:chOff x="7564092" y="1836420"/>
            <a:chExt cx="2215796" cy="2165414"/>
          </a:xfrm>
        </p:grpSpPr>
        <p:sp>
          <p:nvSpPr>
            <p:cNvPr id="77857" name="TextBox 102"/>
            <p:cNvSpPr txBox="1">
              <a:spLocks noChangeArrowheads="1"/>
            </p:cNvSpPr>
            <p:nvPr/>
          </p:nvSpPr>
          <p:spPr bwMode="auto">
            <a:xfrm>
              <a:off x="9246488" y="1836420"/>
              <a:ext cx="533400" cy="398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mbria"/>
                  <a:cs typeface="Cambria"/>
                </a:rPr>
                <a:t>A</a:t>
              </a:r>
              <a:r>
                <a:rPr lang="en-US" sz="1800" baseline="-25000" dirty="0">
                  <a:latin typeface="Cambria"/>
                  <a:cs typeface="Cambria"/>
                </a:rPr>
                <a:t>2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 flipH="1" flipV="1">
              <a:off x="7548215" y="2280923"/>
              <a:ext cx="1736788" cy="1705033"/>
            </a:xfrm>
            <a:prstGeom prst="line">
              <a:avLst/>
            </a:prstGeom>
            <a:ln w="50800">
              <a:solidFill>
                <a:srgbClr val="C957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2"/>
          <p:cNvGrpSpPr>
            <a:grpSpLocks/>
          </p:cNvGrpSpPr>
          <p:nvPr/>
        </p:nvGrpSpPr>
        <p:grpSpPr bwMode="auto">
          <a:xfrm>
            <a:off x="694267" y="4572000"/>
            <a:ext cx="8940800" cy="369888"/>
            <a:chOff x="373043" y="3048000"/>
            <a:chExt cx="8321410" cy="369332"/>
          </a:xfrm>
        </p:grpSpPr>
        <p:cxnSp>
          <p:nvCxnSpPr>
            <p:cNvPr id="30" name="Straight Connector 29"/>
            <p:cNvCxnSpPr>
              <a:endCxn id="77856" idx="3"/>
            </p:cNvCxnSpPr>
            <p:nvPr/>
          </p:nvCxnSpPr>
          <p:spPr>
            <a:xfrm rot="10800000">
              <a:off x="908891" y="3233459"/>
              <a:ext cx="7785562" cy="634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856" name="TextBox 116"/>
            <p:cNvSpPr txBox="1">
              <a:spLocks noChangeArrowheads="1"/>
            </p:cNvSpPr>
            <p:nvPr/>
          </p:nvSpPr>
          <p:spPr bwMode="auto">
            <a:xfrm>
              <a:off x="373043" y="3048000"/>
              <a:ext cx="5358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mbria"/>
                  <a:cs typeface="Cambria"/>
                </a:rPr>
                <a:t>P</a:t>
              </a:r>
              <a:r>
                <a:rPr lang="en-US" sz="1800" baseline="-25000" dirty="0">
                  <a:latin typeface="Cambria"/>
                  <a:cs typeface="Cambria"/>
                </a:rPr>
                <a:t>2</a:t>
              </a: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694267" y="4572000"/>
            <a:ext cx="8737600" cy="369888"/>
            <a:chOff x="378004" y="1258847"/>
            <a:chExt cx="6847727" cy="368777"/>
          </a:xfrm>
        </p:grpSpPr>
        <p:cxnSp>
          <p:nvCxnSpPr>
            <p:cNvPr id="33" name="Straight Connector 32"/>
            <p:cNvCxnSpPr/>
            <p:nvPr/>
          </p:nvCxnSpPr>
          <p:spPr>
            <a:xfrm rot="10800000" flipV="1">
              <a:off x="802669" y="1448775"/>
              <a:ext cx="6423062" cy="1266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854" name="TextBox 117"/>
            <p:cNvSpPr txBox="1">
              <a:spLocks noChangeArrowheads="1"/>
            </p:cNvSpPr>
            <p:nvPr/>
          </p:nvSpPr>
          <p:spPr bwMode="auto">
            <a:xfrm>
              <a:off x="378004" y="1258847"/>
              <a:ext cx="491019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mbria"/>
                  <a:cs typeface="Cambria"/>
                </a:rPr>
                <a:t>P</a:t>
              </a:r>
              <a:r>
                <a:rPr lang="en-US" sz="1800" baseline="-25000" dirty="0">
                  <a:latin typeface="Cambria"/>
                  <a:cs typeface="Cambria"/>
                </a:rPr>
                <a:t>1</a:t>
              </a:r>
            </a:p>
          </p:txBody>
        </p:sp>
      </p:grpSp>
      <p:grpSp>
        <p:nvGrpSpPr>
          <p:cNvPr id="11" name="Group 133"/>
          <p:cNvGrpSpPr>
            <a:grpSpLocks/>
          </p:cNvGrpSpPr>
          <p:nvPr/>
        </p:nvGrpSpPr>
        <p:grpSpPr bwMode="auto">
          <a:xfrm>
            <a:off x="2794000" y="4738688"/>
            <a:ext cx="711200" cy="1809750"/>
            <a:chOff x="2895600" y="2439524"/>
            <a:chExt cx="533400" cy="2563584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2118675" y="3445049"/>
              <a:ext cx="2012638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852" name="TextBox 132"/>
            <p:cNvSpPr txBox="1">
              <a:spLocks noChangeArrowheads="1"/>
            </p:cNvSpPr>
            <p:nvPr/>
          </p:nvSpPr>
          <p:spPr bwMode="auto">
            <a:xfrm>
              <a:off x="2895600" y="4479888"/>
              <a:ext cx="533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mbria"/>
                  <a:cs typeface="Cambria"/>
                </a:rPr>
                <a:t>Q</a:t>
              </a:r>
              <a:r>
                <a:rPr lang="en-US" sz="1800" baseline="-25000" dirty="0">
                  <a:latin typeface="Cambria"/>
                  <a:cs typeface="Cambria"/>
                </a:rPr>
                <a:t>1</a:t>
              </a:r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3454400" y="4205288"/>
            <a:ext cx="711200" cy="2374900"/>
            <a:chOff x="2400300" y="4107258"/>
            <a:chExt cx="533400" cy="1559046"/>
          </a:xfrm>
        </p:grpSpPr>
        <p:cxnSp>
          <p:nvCxnSpPr>
            <p:cNvPr id="39" name="Straight Connector 38"/>
            <p:cNvCxnSpPr/>
            <p:nvPr/>
          </p:nvCxnSpPr>
          <p:spPr>
            <a:xfrm rot="5400000">
              <a:off x="1943011" y="4742347"/>
              <a:ext cx="1282878" cy="127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850" name="TextBox 47"/>
            <p:cNvSpPr txBox="1">
              <a:spLocks noChangeArrowheads="1"/>
            </p:cNvSpPr>
            <p:nvPr/>
          </p:nvSpPr>
          <p:spPr bwMode="auto">
            <a:xfrm>
              <a:off x="2400300" y="5416189"/>
              <a:ext cx="533400" cy="250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mbria"/>
                  <a:cs typeface="Cambria"/>
                </a:rPr>
                <a:t>Q</a:t>
              </a:r>
              <a:r>
                <a:rPr lang="en-US" sz="1800" baseline="-25000" dirty="0">
                  <a:latin typeface="Cambria"/>
                  <a:cs typeface="Cambria"/>
                </a:rPr>
                <a:t>2</a:t>
              </a: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3200400" y="4256088"/>
            <a:ext cx="5689600" cy="1331912"/>
            <a:chOff x="2197062" y="3657600"/>
            <a:chExt cx="4279939" cy="1296988"/>
          </a:xfrm>
        </p:grpSpPr>
        <p:grpSp>
          <p:nvGrpSpPr>
            <p:cNvPr id="77845" name="Group 129"/>
            <p:cNvGrpSpPr>
              <a:grpSpLocks/>
            </p:cNvGrpSpPr>
            <p:nvPr/>
          </p:nvGrpSpPr>
          <p:grpSpPr bwMode="auto">
            <a:xfrm>
              <a:off x="4571206" y="3657600"/>
              <a:ext cx="1905795" cy="915988"/>
              <a:chOff x="4571206" y="2743200"/>
              <a:chExt cx="1905795" cy="915988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rot="5400000" flipH="1" flipV="1">
                <a:off x="4342302" y="2971989"/>
                <a:ext cx="45757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rot="10800000">
                <a:off x="5943602" y="3658357"/>
                <a:ext cx="533399" cy="154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Arrow Connector 42"/>
            <p:cNvCxnSpPr/>
            <p:nvPr/>
          </p:nvCxnSpPr>
          <p:spPr>
            <a:xfrm flipV="1">
              <a:off x="2197062" y="4953043"/>
              <a:ext cx="380546" cy="15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12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12084 -0.0074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37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-0.08403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/>
              <a:t>Animasyonlu Analiz: Uzun-Dönem Özet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sz="2400" noProof="0" dirty="0">
                <a:latin typeface="Cambria"/>
                <a:cs typeface="Cambria"/>
              </a:rPr>
              <a:t>Serbest/ücretsiz/kolay giriş şunu ifade eder: kar fırsatını gören herkes tepki olarak sektöre girebilir.</a:t>
            </a:r>
          </a:p>
          <a:p>
            <a:r>
              <a:rPr lang="tr-TR" altLang="en-US" sz="2400" noProof="0" dirty="0"/>
              <a:t>Bu nedenle</a:t>
            </a:r>
            <a:r>
              <a:rPr lang="tr-TR" altLang="en-US" sz="2400" noProof="0" dirty="0">
                <a:latin typeface="Cambria"/>
                <a:cs typeface="Cambria"/>
              </a:rPr>
              <a:t>, eğer sektörde karlılık varsa, yeni firmalar sektöre girer. Bu durum da arzın artmasına, fiyatların düşmesine ve karların azalmasına neden olur.</a:t>
            </a:r>
          </a:p>
          <a:p>
            <a:r>
              <a:rPr lang="tr-TR" altLang="en-US" sz="2400" noProof="0" dirty="0">
                <a:latin typeface="Cambria"/>
                <a:cs typeface="Cambria"/>
              </a:rPr>
              <a:t>Eğer sektör negatif kar yaşıyorsa, firmalar sektörden çıkar. Bu durum da arzı azaltır, fiyatları arttırır ve sektörde kalan firmalar için karı arttırır.</a:t>
            </a:r>
          </a:p>
          <a:p>
            <a:r>
              <a:rPr lang="tr-TR" altLang="en-US" sz="2400" b="1" noProof="0" dirty="0">
                <a:latin typeface="Cambria"/>
                <a:cs typeface="Cambria"/>
              </a:rPr>
              <a:t>Firmalar sektöre giriş ve sektörden çıkış yaptığı sürece piyasa uzun-dönem dengesinde olmaz.</a:t>
            </a:r>
          </a:p>
          <a:p>
            <a:r>
              <a:rPr lang="tr-TR" altLang="en-US" sz="2400" b="1" noProof="0" dirty="0">
                <a:latin typeface="Cambria"/>
                <a:cs typeface="Cambria"/>
              </a:rPr>
              <a:t>Tam rekabetçi piyasada, piyasa zamanla sıfır ekonomik kar durumuna gider.</a:t>
            </a:r>
            <a:endParaRPr lang="tr-TR" altLang="en-US" sz="24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09576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1981199" y="13"/>
            <a:ext cx="9788431" cy="1527175"/>
          </a:xfrm>
        </p:spPr>
        <p:txBody>
          <a:bodyPr/>
          <a:lstStyle/>
          <a:p>
            <a:r>
              <a:rPr lang="tr-TR" altLang="en-US" noProof="0" dirty="0"/>
              <a:t>Örnek Sorular: </a:t>
            </a:r>
            <a:br>
              <a:rPr lang="tr-TR" altLang="en-US" noProof="0" dirty="0"/>
            </a:br>
            <a:r>
              <a:rPr lang="tr-TR" altLang="en-US" noProof="0" dirty="0"/>
              <a:t>Kısa-Dönem vs. Uzun-Dönem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r>
              <a:rPr lang="tr-TR" altLang="en-US" noProof="0" dirty="0"/>
              <a:t>Soruları aşağıdaki cevapların karşısındaki sesleri çıkararak cevaplayın</a:t>
            </a:r>
            <a:r>
              <a:rPr lang="tr-TR" altLang="en-US" noProof="0" dirty="0">
                <a:latin typeface="Cambria"/>
                <a:cs typeface="Cambria"/>
              </a:rPr>
              <a:t> :</a:t>
            </a:r>
          </a:p>
          <a:p>
            <a:pPr lvl="1"/>
            <a:r>
              <a:rPr lang="tr-TR" altLang="en-US" sz="2800" noProof="0" dirty="0"/>
              <a:t>Kısa-dönem: alkış</a:t>
            </a:r>
          </a:p>
          <a:p>
            <a:pPr lvl="1"/>
            <a:r>
              <a:rPr lang="tr-TR" altLang="en-US" sz="2800" noProof="0" dirty="0"/>
              <a:t>Uzun-dönem: masaya vur</a:t>
            </a:r>
          </a:p>
          <a:p>
            <a:pPr lvl="1"/>
            <a:r>
              <a:rPr lang="tr-TR" altLang="en-US" sz="2800" noProof="0" dirty="0"/>
              <a:t>Biri/ikisi: ayaklarını yere vur</a:t>
            </a:r>
          </a:p>
        </p:txBody>
      </p:sp>
    </p:spTree>
    <p:extLst>
      <p:ext uri="{BB962C8B-B14F-4D97-AF65-F5344CB8AC3E}">
        <p14:creationId xmlns:p14="http://schemas.microsoft.com/office/powerpoint/2010/main" val="2436265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noProof="0" dirty="0"/>
              <a:t>Örnek Sorular: </a:t>
            </a:r>
            <a:br>
              <a:rPr lang="tr-TR" altLang="en-US" noProof="0" dirty="0"/>
            </a:br>
            <a:r>
              <a:rPr lang="tr-TR" altLang="en-US" noProof="0" dirty="0"/>
              <a:t>Kısa-Dönem vs. Uzun-Dönem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84994" name="Content Placeholder 1"/>
          <p:cNvSpPr>
            <a:spLocks noGrp="1"/>
          </p:cNvSpPr>
          <p:nvPr>
            <p:ph idx="1"/>
          </p:nvPr>
        </p:nvSpPr>
        <p:spPr>
          <a:xfrm>
            <a:off x="2286000" y="1617663"/>
            <a:ext cx="7391400" cy="1981200"/>
          </a:xfrm>
        </p:spPr>
        <p:txBody>
          <a:bodyPr/>
          <a:lstStyle/>
          <a:p>
            <a:r>
              <a:rPr lang="tr-TR" altLang="en-US" sz="3200" noProof="0" dirty="0">
                <a:latin typeface="Cambria"/>
                <a:cs typeface="Cambria"/>
              </a:rPr>
              <a:t>Kısa-dönem: alkış</a:t>
            </a:r>
          </a:p>
          <a:p>
            <a:r>
              <a:rPr lang="tr-TR" altLang="en-US" sz="3200" noProof="0" dirty="0"/>
              <a:t>Uzun-dönem: masaya vur</a:t>
            </a:r>
            <a:endParaRPr lang="tr-TR" altLang="en-US" sz="3200" noProof="0" dirty="0">
              <a:latin typeface="Cambria"/>
              <a:cs typeface="Cambria"/>
            </a:endParaRPr>
          </a:p>
          <a:p>
            <a:r>
              <a:rPr lang="tr-TR" altLang="en-US" sz="3200" noProof="0" dirty="0">
                <a:latin typeface="Cambria"/>
                <a:cs typeface="Cambria"/>
              </a:rPr>
              <a:t>Biri/ikisi: ayaklarını yere vur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2057400" y="3690938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7030A0"/>
                </a:solidFill>
                <a:latin typeface="Cambria"/>
                <a:cs typeface="Cambria"/>
              </a:rPr>
              <a:t>Ahmet'in atölyesi sabit sermaye seviyesi ile üretim yapıyor</a:t>
            </a:r>
            <a:r>
              <a:rPr lang="tr-TR" altLang="ja-JP" sz="3200" b="1" dirty="0">
                <a:solidFill>
                  <a:srgbClr val="7030A0"/>
                </a:solidFill>
                <a:latin typeface="Cambria"/>
                <a:cs typeface="Cambria"/>
              </a:rPr>
              <a:t>.</a:t>
            </a: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FF0000"/>
                </a:solidFill>
                <a:latin typeface="Cambria"/>
                <a:cs typeface="Cambria"/>
              </a:rPr>
              <a:t>Kısa-dönem—sermaye kısa-dönemde sabit.</a:t>
            </a:r>
          </a:p>
        </p:txBody>
      </p:sp>
    </p:spTree>
    <p:extLst>
      <p:ext uri="{BB962C8B-B14F-4D97-AF65-F5344CB8AC3E}">
        <p14:creationId xmlns:p14="http://schemas.microsoft.com/office/powerpoint/2010/main" val="328814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noProof="0" dirty="0"/>
              <a:t>Örnek Sorular: </a:t>
            </a:r>
            <a:br>
              <a:rPr lang="tr-TR" altLang="en-US" noProof="0" dirty="0"/>
            </a:br>
            <a:r>
              <a:rPr lang="tr-TR" altLang="en-US" noProof="0" dirty="0"/>
              <a:t>Kısa-Dönem vs. Uzun-Dönem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86018" name="Content Placeholder 1"/>
          <p:cNvSpPr>
            <a:spLocks noGrp="1"/>
          </p:cNvSpPr>
          <p:nvPr>
            <p:ph idx="1"/>
          </p:nvPr>
        </p:nvSpPr>
        <p:spPr>
          <a:xfrm>
            <a:off x="2286000" y="1617676"/>
            <a:ext cx="7391400" cy="1836737"/>
          </a:xfrm>
        </p:spPr>
        <p:txBody>
          <a:bodyPr/>
          <a:lstStyle/>
          <a:p>
            <a:r>
              <a:rPr lang="tr-TR" altLang="en-US" sz="3200" noProof="0" dirty="0"/>
              <a:t>Kısa-dönem: alkış</a:t>
            </a:r>
          </a:p>
          <a:p>
            <a:r>
              <a:rPr lang="tr-TR" altLang="en-US" sz="3200" noProof="0" dirty="0"/>
              <a:t>Uzun-dönem: masaya vur</a:t>
            </a:r>
          </a:p>
          <a:p>
            <a:r>
              <a:rPr lang="tr-TR" altLang="en-US" sz="3200" noProof="0" dirty="0"/>
              <a:t>Biri/ikisi: ayaklarını yere vur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057400" y="3457575"/>
            <a:ext cx="822960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7030A0"/>
                </a:solidFill>
                <a:latin typeface="Cambria"/>
                <a:cs typeface="Cambria"/>
              </a:rPr>
              <a:t>Ahmet'in tam rekabetçi piyasada bir firması var ve pozitif ekonomik kar yapıyor.</a:t>
            </a: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FF0000"/>
                </a:solidFill>
                <a:latin typeface="Cambria"/>
                <a:cs typeface="Cambria"/>
              </a:rPr>
              <a:t>Kısa-dönem—tam rekabetçi piyasada kısa-dönemde kar pozitif olabilir ama uzun-dönem dengesinde kar sıfır olur.</a:t>
            </a:r>
          </a:p>
        </p:txBody>
      </p:sp>
    </p:spTree>
    <p:extLst>
      <p:ext uri="{BB962C8B-B14F-4D97-AF65-F5344CB8AC3E}">
        <p14:creationId xmlns:p14="http://schemas.microsoft.com/office/powerpoint/2010/main" val="158338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71521" y="42876"/>
            <a:ext cx="12048958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Bu Piyasalar Gerçekten </a:t>
            </a:r>
            <a:r>
              <a:rPr lang="tr-TR" altLang="ja-JP" noProof="0" dirty="0">
                <a:latin typeface="Cambria"/>
                <a:cs typeface="Cambria"/>
              </a:rPr>
              <a:t>“Tam” Rekabetçi mi?</a:t>
            </a:r>
            <a:endParaRPr lang="tr-TR" altLang="en-US" noProof="0" dirty="0">
              <a:latin typeface="Cambria"/>
              <a:cs typeface="Cambria"/>
            </a:endParaRPr>
          </a:p>
        </p:txBody>
      </p:sp>
      <p:graphicFrame>
        <p:nvGraphicFramePr>
          <p:cNvPr id="924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202612"/>
              </p:ext>
            </p:extLst>
          </p:nvPr>
        </p:nvGraphicFramePr>
        <p:xfrm>
          <a:off x="1676401" y="1684338"/>
          <a:ext cx="8745539" cy="5019676"/>
        </p:xfrm>
        <a:graphic>
          <a:graphicData uri="http://schemas.openxmlformats.org/drawingml/2006/table">
            <a:tbl>
              <a:tblPr/>
              <a:tblGrid>
                <a:gridCol w="167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Örnek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Nasıl Çalışır?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Gerçeklik Kontrolü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8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Hisse Senedi Piyasası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Alıcı ve satıcılar fiyatlar hakkında anlık bilgiye sahiptir. Çoğu oyuncunun piyasa payı küçüktür.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Büyük kurumsal yatırımcılar piyasa fiyatını etkileyecek kadar büyüktür.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9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Pazar Yeri Piyasası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Satıcılar harç ödemeden piyasaya giriş-çıkış yapmaya serbesttirler. Ayrıca çok sayıda satıcı vardır. Benzer ürünlerin piyasa fiyatı tek bir fiyata yakınsar. 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Bir çok üründe tam rekabetçi piyasa için yeteri kadar satıcı yoktur. Yüksek-kaliteli ürün üreten satıcılar fiyatı daha yüksek verebilirler.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3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11" y="3219668"/>
            <a:ext cx="1186041" cy="89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1" y="4830763"/>
            <a:ext cx="1362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97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noProof="0" dirty="0"/>
              <a:t>Örnek Sorular: </a:t>
            </a:r>
            <a:br>
              <a:rPr lang="tr-TR" altLang="en-US" noProof="0" dirty="0"/>
            </a:br>
            <a:r>
              <a:rPr lang="tr-TR" altLang="en-US" noProof="0" dirty="0"/>
              <a:t>Kısa-Dönem vs. Uzun-Dönem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87042" name="Content Placeholder 1"/>
          <p:cNvSpPr>
            <a:spLocks noGrp="1"/>
          </p:cNvSpPr>
          <p:nvPr>
            <p:ph idx="1"/>
          </p:nvPr>
        </p:nvSpPr>
        <p:spPr>
          <a:xfrm>
            <a:off x="2286000" y="1617676"/>
            <a:ext cx="7391400" cy="1836737"/>
          </a:xfrm>
        </p:spPr>
        <p:txBody>
          <a:bodyPr/>
          <a:lstStyle/>
          <a:p>
            <a:r>
              <a:rPr lang="tr-TR" altLang="en-US" sz="3200" noProof="0" dirty="0"/>
              <a:t>Kısa-dönem: alkış</a:t>
            </a:r>
          </a:p>
          <a:p>
            <a:r>
              <a:rPr lang="tr-TR" altLang="en-US" sz="3200" noProof="0" dirty="0"/>
              <a:t>Uzun-dönem: masaya vur</a:t>
            </a:r>
          </a:p>
          <a:p>
            <a:r>
              <a:rPr lang="tr-TR" altLang="en-US" sz="3200" noProof="0" dirty="0"/>
              <a:t>Biri/ikisi: ayaklarını yere vur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057400" y="37338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7030A0"/>
                </a:solidFill>
                <a:latin typeface="Cambria"/>
                <a:cs typeface="Cambria"/>
              </a:rPr>
              <a:t>A firması yeni bir kafe açıyor.</a:t>
            </a: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FF0000"/>
                </a:solidFill>
                <a:latin typeface="Cambria"/>
                <a:cs typeface="Cambria"/>
              </a:rPr>
              <a:t>Uzun-dönem—sermaye seviyesinde değişim var.</a:t>
            </a:r>
          </a:p>
        </p:txBody>
      </p:sp>
    </p:spTree>
    <p:extLst>
      <p:ext uri="{BB962C8B-B14F-4D97-AF65-F5344CB8AC3E}">
        <p14:creationId xmlns:p14="http://schemas.microsoft.com/office/powerpoint/2010/main" val="86617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noProof="0" dirty="0"/>
              <a:t>Örnek Sorular: </a:t>
            </a:r>
            <a:br>
              <a:rPr lang="tr-TR" altLang="en-US" noProof="0" dirty="0"/>
            </a:br>
            <a:r>
              <a:rPr lang="tr-TR" altLang="en-US" noProof="0" dirty="0"/>
              <a:t>Kısa-Dönem vs. Uzun-Dönem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88066" name="Content Placeholder 1"/>
          <p:cNvSpPr>
            <a:spLocks noGrp="1"/>
          </p:cNvSpPr>
          <p:nvPr>
            <p:ph idx="1"/>
          </p:nvPr>
        </p:nvSpPr>
        <p:spPr>
          <a:xfrm>
            <a:off x="2286000" y="1617676"/>
            <a:ext cx="7391400" cy="1836737"/>
          </a:xfrm>
        </p:spPr>
        <p:txBody>
          <a:bodyPr/>
          <a:lstStyle/>
          <a:p>
            <a:r>
              <a:rPr lang="tr-TR" altLang="en-US" sz="3200" noProof="0" dirty="0"/>
              <a:t>Kısa-dönem: alkış</a:t>
            </a:r>
          </a:p>
          <a:p>
            <a:r>
              <a:rPr lang="tr-TR" altLang="en-US" sz="3200" noProof="0" dirty="0"/>
              <a:t>Uzun-dönem: masaya vur</a:t>
            </a:r>
          </a:p>
          <a:p>
            <a:r>
              <a:rPr lang="tr-TR" altLang="en-US" sz="3200" noProof="0" dirty="0"/>
              <a:t>Biri/ikisi: ayaklarını yere vur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057400" y="37338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7030A0"/>
                </a:solidFill>
                <a:latin typeface="Cambria"/>
                <a:cs typeface="Cambria"/>
              </a:rPr>
              <a:t>Sektöre yeni bir rakip giriyor.</a:t>
            </a: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FF0000"/>
                </a:solidFill>
                <a:latin typeface="Cambria"/>
                <a:cs typeface="Cambria"/>
              </a:rPr>
              <a:t>Uzun-dönem—giriş ve çıkış sermaye seviyesindeki değişimi içerir.</a:t>
            </a:r>
          </a:p>
        </p:txBody>
      </p:sp>
    </p:spTree>
    <p:extLst>
      <p:ext uri="{BB962C8B-B14F-4D97-AF65-F5344CB8AC3E}">
        <p14:creationId xmlns:p14="http://schemas.microsoft.com/office/powerpoint/2010/main" val="4658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noProof="0" dirty="0"/>
              <a:t>Örnek Sorular: </a:t>
            </a:r>
            <a:br>
              <a:rPr lang="tr-TR" altLang="en-US" noProof="0" dirty="0"/>
            </a:br>
            <a:r>
              <a:rPr lang="tr-TR" altLang="en-US" noProof="0" dirty="0"/>
              <a:t>Kısa-Dönem vs. Uzun-Dönem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89090" name="Content Placeholder 1"/>
          <p:cNvSpPr>
            <a:spLocks noGrp="1"/>
          </p:cNvSpPr>
          <p:nvPr>
            <p:ph idx="1"/>
          </p:nvPr>
        </p:nvSpPr>
        <p:spPr>
          <a:xfrm>
            <a:off x="2286000" y="1617676"/>
            <a:ext cx="7391400" cy="1836737"/>
          </a:xfrm>
        </p:spPr>
        <p:txBody>
          <a:bodyPr/>
          <a:lstStyle/>
          <a:p>
            <a:r>
              <a:rPr lang="tr-TR" altLang="en-US" sz="3200" noProof="0" dirty="0"/>
              <a:t>Kısa-dönem: alkış</a:t>
            </a:r>
          </a:p>
          <a:p>
            <a:r>
              <a:rPr lang="tr-TR" altLang="en-US" sz="3200" noProof="0" dirty="0"/>
              <a:t>Uzun-dönem: masaya vur</a:t>
            </a:r>
          </a:p>
          <a:p>
            <a:r>
              <a:rPr lang="tr-TR" altLang="en-US" sz="3200" noProof="0" dirty="0"/>
              <a:t>Biri/ikisi: ayaklarını yere vur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057400" y="37338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7030A0"/>
                </a:solidFill>
                <a:latin typeface="Cambria"/>
                <a:cs typeface="Cambria"/>
              </a:rPr>
              <a:t>Emre üretim yapıyor fakat değişken maliyetlerini karşılarken sabit maliyetlerini karşılayamıyor.</a:t>
            </a: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FF0000"/>
                </a:solidFill>
                <a:latin typeface="Cambria"/>
                <a:cs typeface="Cambria"/>
              </a:rPr>
              <a:t>Kısa-dönem—uzun-dönemde sabit maliyet yoktur.</a:t>
            </a:r>
          </a:p>
        </p:txBody>
      </p:sp>
    </p:spTree>
    <p:extLst>
      <p:ext uri="{BB962C8B-B14F-4D97-AF65-F5344CB8AC3E}">
        <p14:creationId xmlns:p14="http://schemas.microsoft.com/office/powerpoint/2010/main" val="250057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noProof="0" dirty="0"/>
              <a:t>Örnek Sorular: </a:t>
            </a:r>
            <a:br>
              <a:rPr lang="tr-TR" altLang="en-US" noProof="0" dirty="0"/>
            </a:br>
            <a:r>
              <a:rPr lang="tr-TR" altLang="en-US" noProof="0" dirty="0"/>
              <a:t>Kısa-Dönem vs. Uzun-Dönem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90114" name="Content Placeholder 1"/>
          <p:cNvSpPr>
            <a:spLocks noGrp="1"/>
          </p:cNvSpPr>
          <p:nvPr>
            <p:ph idx="1"/>
          </p:nvPr>
        </p:nvSpPr>
        <p:spPr>
          <a:xfrm>
            <a:off x="2286000" y="1617676"/>
            <a:ext cx="7391400" cy="1836737"/>
          </a:xfrm>
        </p:spPr>
        <p:txBody>
          <a:bodyPr/>
          <a:lstStyle/>
          <a:p>
            <a:r>
              <a:rPr lang="tr-TR" altLang="en-US" sz="3200" noProof="0" dirty="0"/>
              <a:t>Kısa-dönem: alkış</a:t>
            </a:r>
          </a:p>
          <a:p>
            <a:r>
              <a:rPr lang="tr-TR" altLang="en-US" sz="3200" noProof="0" dirty="0"/>
              <a:t>Uzun-dönem: masaya vur</a:t>
            </a:r>
          </a:p>
          <a:p>
            <a:r>
              <a:rPr lang="tr-TR" altLang="en-US" sz="3200" noProof="0" dirty="0"/>
              <a:t>Biri/ikisi: ayaklarını yere vur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984383" y="3733800"/>
            <a:ext cx="84947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7030A0"/>
                </a:solidFill>
                <a:latin typeface="Cambria"/>
                <a:cs typeface="Cambria"/>
              </a:rPr>
              <a:t>Hakan çiftçidir. Verili mısır fiyatı ile, Hakan ne kadar üreteceğini seçiyor.</a:t>
            </a: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FF0000"/>
                </a:solidFill>
                <a:latin typeface="Cambria"/>
                <a:cs typeface="Cambria"/>
              </a:rPr>
              <a:t>Biri/ikisi—kar maksimizasyonu yapan firma hem kısa-dönem hem de uzun-dönemde her zaman optimal </a:t>
            </a:r>
            <a:r>
              <a:rPr lang="tr-TR" altLang="en-US" sz="3200" b="1" dirty="0" err="1">
                <a:solidFill>
                  <a:srgbClr val="FF0000"/>
                </a:solidFill>
                <a:latin typeface="Cambria"/>
                <a:cs typeface="Cambria"/>
              </a:rPr>
              <a:t>Q</a:t>
            </a:r>
            <a:r>
              <a:rPr lang="tr-TR" altLang="en-US" sz="3200" b="1" dirty="0">
                <a:solidFill>
                  <a:srgbClr val="FF0000"/>
                </a:solidFill>
                <a:latin typeface="Cambria"/>
                <a:cs typeface="Cambria"/>
              </a:rPr>
              <a:t>* miktarını seçer.</a:t>
            </a:r>
          </a:p>
        </p:txBody>
      </p:sp>
    </p:spTree>
    <p:extLst>
      <p:ext uri="{BB962C8B-B14F-4D97-AF65-F5344CB8AC3E}">
        <p14:creationId xmlns:p14="http://schemas.microsoft.com/office/powerpoint/2010/main" val="187373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noProof="0" dirty="0"/>
              <a:t>Örnek Sorular: </a:t>
            </a:r>
            <a:br>
              <a:rPr lang="tr-TR" altLang="en-US" noProof="0" dirty="0"/>
            </a:br>
            <a:r>
              <a:rPr lang="tr-TR" altLang="en-US" noProof="0" dirty="0"/>
              <a:t>Kısa-Dönem vs. Uzun-Dönem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91138" name="Content Placeholder 1"/>
          <p:cNvSpPr>
            <a:spLocks noGrp="1"/>
          </p:cNvSpPr>
          <p:nvPr>
            <p:ph idx="1"/>
          </p:nvPr>
        </p:nvSpPr>
        <p:spPr>
          <a:xfrm>
            <a:off x="2286000" y="1617676"/>
            <a:ext cx="7391400" cy="1836737"/>
          </a:xfrm>
        </p:spPr>
        <p:txBody>
          <a:bodyPr/>
          <a:lstStyle/>
          <a:p>
            <a:r>
              <a:rPr lang="tr-TR" altLang="en-US" sz="3200" noProof="0" dirty="0"/>
              <a:t>Kısa-dönem: alkış</a:t>
            </a:r>
          </a:p>
          <a:p>
            <a:r>
              <a:rPr lang="tr-TR" altLang="en-US" sz="3200" noProof="0" dirty="0"/>
              <a:t>Uzun-dönem: masaya vur</a:t>
            </a:r>
          </a:p>
          <a:p>
            <a:r>
              <a:rPr lang="tr-TR" altLang="en-US" sz="3200" noProof="0" dirty="0"/>
              <a:t>Biri/ikisi: ayaklarını yere vur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057400" y="37338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7030A0"/>
                </a:solidFill>
                <a:latin typeface="Cambria"/>
                <a:cs typeface="Cambria"/>
              </a:rPr>
              <a:t>Aslı bazı işçileri işten kaytardıkları için kovuyor.</a:t>
            </a: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FF0000"/>
                </a:solidFill>
                <a:latin typeface="Cambria"/>
                <a:cs typeface="Cambria"/>
              </a:rPr>
              <a:t>Biri/ikisi—emek miktarını değiştirmek hem kısa-dönem hem de uzun-dönemde olabilir. Emek her zaman değişkendir.</a:t>
            </a:r>
          </a:p>
        </p:txBody>
      </p:sp>
    </p:spTree>
    <p:extLst>
      <p:ext uri="{BB962C8B-B14F-4D97-AF65-F5344CB8AC3E}">
        <p14:creationId xmlns:p14="http://schemas.microsoft.com/office/powerpoint/2010/main" val="217720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noProof="0" dirty="0"/>
              <a:t>Örnek Sorular: </a:t>
            </a:r>
            <a:br>
              <a:rPr lang="tr-TR" altLang="en-US" noProof="0" dirty="0"/>
            </a:br>
            <a:r>
              <a:rPr lang="tr-TR" altLang="en-US" noProof="0" dirty="0"/>
              <a:t>Kısa-Dönem vs. Uzun-Dönem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93186" name="Content Placeholder 1"/>
          <p:cNvSpPr>
            <a:spLocks noGrp="1"/>
          </p:cNvSpPr>
          <p:nvPr>
            <p:ph idx="1"/>
          </p:nvPr>
        </p:nvSpPr>
        <p:spPr>
          <a:xfrm>
            <a:off x="2286000" y="1617676"/>
            <a:ext cx="7391400" cy="1836737"/>
          </a:xfrm>
        </p:spPr>
        <p:txBody>
          <a:bodyPr/>
          <a:lstStyle/>
          <a:p>
            <a:r>
              <a:rPr lang="tr-TR" altLang="en-US" sz="3200" noProof="0" dirty="0"/>
              <a:t>Kısa-dönem: alkış</a:t>
            </a:r>
          </a:p>
          <a:p>
            <a:r>
              <a:rPr lang="tr-TR" altLang="en-US" sz="3200" noProof="0" dirty="0"/>
              <a:t>Uzun-dönem: masaya vur</a:t>
            </a:r>
          </a:p>
          <a:p>
            <a:r>
              <a:rPr lang="tr-TR" altLang="en-US" sz="3200" noProof="0" dirty="0"/>
              <a:t>Biri/ikisi: ayaklarını yere vur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057400" y="37338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7030A0"/>
                </a:solidFill>
                <a:latin typeface="Cambria"/>
                <a:cs typeface="Cambria"/>
              </a:rPr>
              <a:t>Aslı kahve piyasasına kar yapmak umuduyla giriyor.</a:t>
            </a: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FF0000"/>
                </a:solidFill>
                <a:latin typeface="Cambria"/>
                <a:cs typeface="Cambria"/>
              </a:rPr>
              <a:t>Uzun-dönem—firmaların sektöre giriş ve çıkışları uzun-dönemde olur.</a:t>
            </a:r>
            <a:endParaRPr lang="tr-TR" altLang="en-US" sz="3200" b="1" dirty="0">
              <a:solidFill>
                <a:srgbClr val="FF000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507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noProof="0" dirty="0"/>
              <a:t>Örnek Sorular: </a:t>
            </a:r>
            <a:br>
              <a:rPr lang="tr-TR" altLang="en-US" noProof="0" dirty="0"/>
            </a:br>
            <a:r>
              <a:rPr lang="tr-TR" altLang="en-US" noProof="0" dirty="0"/>
              <a:t>Kısa-Dönem vs. Uzun-Dönem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94210" name="Content Placeholder 1"/>
          <p:cNvSpPr>
            <a:spLocks noGrp="1"/>
          </p:cNvSpPr>
          <p:nvPr>
            <p:ph idx="1"/>
          </p:nvPr>
        </p:nvSpPr>
        <p:spPr>
          <a:xfrm>
            <a:off x="2286000" y="1617676"/>
            <a:ext cx="7391400" cy="1836737"/>
          </a:xfrm>
        </p:spPr>
        <p:txBody>
          <a:bodyPr/>
          <a:lstStyle/>
          <a:p>
            <a:r>
              <a:rPr lang="tr-TR" altLang="en-US" sz="3200" noProof="0" dirty="0"/>
              <a:t>Kısa-dönem: alkış</a:t>
            </a:r>
          </a:p>
          <a:p>
            <a:r>
              <a:rPr lang="tr-TR" altLang="en-US" sz="3200" noProof="0" dirty="0"/>
              <a:t>Uzun-dönem: masaya vur</a:t>
            </a:r>
          </a:p>
          <a:p>
            <a:r>
              <a:rPr lang="tr-TR" altLang="en-US" sz="3200" noProof="0" dirty="0"/>
              <a:t>Biri/ikisi: ayaklarını yere vur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057400" y="37338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7030A0"/>
                </a:solidFill>
                <a:latin typeface="Cambria"/>
                <a:cs typeface="Cambria"/>
              </a:rPr>
              <a:t>Burcu sabit giderlerini inceliyor ve çok yüksek olduğunu düşünüyor.</a:t>
            </a: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FF0000"/>
                </a:solidFill>
                <a:latin typeface="Cambria"/>
                <a:cs typeface="Cambria"/>
              </a:rPr>
              <a:t>Kısa-dönem—sabit maliyetler kısa-dönemdeki sabit girdilerle alakalıdır.</a:t>
            </a:r>
            <a:endParaRPr lang="tr-TR" altLang="en-US" sz="3200" b="1" dirty="0">
              <a:solidFill>
                <a:srgbClr val="FF000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729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noProof="0" dirty="0"/>
              <a:t>Örnek Sorular: </a:t>
            </a:r>
            <a:br>
              <a:rPr lang="tr-TR" altLang="en-US" noProof="0" dirty="0"/>
            </a:br>
            <a:r>
              <a:rPr lang="tr-TR" altLang="en-US" noProof="0" dirty="0"/>
              <a:t>Kısa-Dönem vs. Uzun-Dönem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95234" name="Content Placeholder 1"/>
          <p:cNvSpPr>
            <a:spLocks noGrp="1"/>
          </p:cNvSpPr>
          <p:nvPr>
            <p:ph idx="1"/>
          </p:nvPr>
        </p:nvSpPr>
        <p:spPr>
          <a:xfrm>
            <a:off x="2286000" y="1617676"/>
            <a:ext cx="7391400" cy="1836737"/>
          </a:xfrm>
        </p:spPr>
        <p:txBody>
          <a:bodyPr/>
          <a:lstStyle/>
          <a:p>
            <a:r>
              <a:rPr lang="tr-TR" altLang="en-US" sz="3200" noProof="0" dirty="0"/>
              <a:t>Kısa-dönem: alkış</a:t>
            </a:r>
          </a:p>
          <a:p>
            <a:r>
              <a:rPr lang="tr-TR" altLang="en-US" sz="3200" noProof="0" dirty="0"/>
              <a:t>Uzun-dönem: masaya vur</a:t>
            </a:r>
          </a:p>
          <a:p>
            <a:r>
              <a:rPr lang="tr-TR" altLang="en-US" sz="3200" noProof="0" dirty="0"/>
              <a:t>Biri/ikisi: ayaklarını yere vur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028833" y="3632200"/>
            <a:ext cx="847883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7030A0"/>
                </a:solidFill>
                <a:latin typeface="Cambria"/>
                <a:cs typeface="Cambria"/>
              </a:rPr>
              <a:t>Lezzet Kebap firması yüksek maliyetler ve düşük kar ile karşı karşıya çünkü et fiyatları artmış durumda.</a:t>
            </a:r>
            <a:endParaRPr lang="tr-TR" altLang="ja-JP" sz="3200" b="1" dirty="0">
              <a:solidFill>
                <a:srgbClr val="7030A0"/>
              </a:solidFill>
              <a:latin typeface="Cambria"/>
              <a:cs typeface="Cambria"/>
            </a:endParaRP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sz="3200" b="1" dirty="0">
                <a:solidFill>
                  <a:srgbClr val="FF0000"/>
                </a:solidFill>
                <a:latin typeface="Cambria"/>
                <a:cs typeface="Cambria"/>
              </a:rPr>
              <a:t>Biri/ikisi—bir girdi fiyatı her zaman değişerek firmanın karını etkileyebilir.</a:t>
            </a:r>
            <a:endParaRPr lang="tr-TR" altLang="en-US" sz="3200" b="1" dirty="0">
              <a:solidFill>
                <a:srgbClr val="FF000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3502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Sonuç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r>
              <a:rPr lang="tr-TR" altLang="en-US" sz="3200" noProof="0" dirty="0">
                <a:latin typeface="Cambria"/>
                <a:cs typeface="Cambria"/>
              </a:rPr>
              <a:t>Tam rekabetçi piyasada kar ve zarar sinyal olarak işlev görür.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Kar = yeşil ışık. Girmek için iyi bir sektör.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Zarar = kırmızı ışık. Sektörden çıkma zamanı.</a:t>
            </a:r>
          </a:p>
          <a:p>
            <a:r>
              <a:rPr lang="tr-TR" altLang="en-US" sz="3200" noProof="0" dirty="0">
                <a:latin typeface="Cambria"/>
                <a:cs typeface="Cambria"/>
              </a:rPr>
              <a:t>Uzun-dönemde üreticiler tüketicilerin değer verdiği ürünler tasarlayarak varlıklarını sürdürebilirler.</a:t>
            </a:r>
          </a:p>
        </p:txBody>
      </p:sp>
    </p:spTree>
    <p:extLst>
      <p:ext uri="{BB962C8B-B14F-4D97-AF65-F5344CB8AC3E}">
        <p14:creationId xmlns:p14="http://schemas.microsoft.com/office/powerpoint/2010/main" val="1417900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Özet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Tam rekabetin olması için, iki faktörün olması gerekir: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Rekabetçi bir piyasa</a:t>
            </a:r>
          </a:p>
          <a:p>
            <a:pPr lvl="1"/>
            <a:r>
              <a:rPr lang="tr-TR" altLang="en-US" sz="2400" noProof="0" dirty="0"/>
              <a:t>Ücretsiz olarak p</a:t>
            </a:r>
            <a:r>
              <a:rPr lang="tr-TR" altLang="en-US" sz="2400" noProof="0" dirty="0">
                <a:latin typeface="Cambria"/>
                <a:cs typeface="Cambria"/>
              </a:rPr>
              <a:t>iyasadan çıkış ve piyasaya giriş.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 Fiyat alıcısı firmanın piyasadaki fiyat üzerinde hiç bir kontrolü yoktur.</a:t>
            </a:r>
          </a:p>
          <a:p>
            <a:r>
              <a:rPr lang="tr-TR" altLang="en-US" sz="2800" noProof="0" dirty="0"/>
              <a:t>Kar maksimizasyonu yapan firma çıktıyı (</a:t>
            </a:r>
            <a:r>
              <a:rPr lang="tr-TR" altLang="en-US" sz="2800" noProof="0" dirty="0" err="1"/>
              <a:t>Q</a:t>
            </a:r>
            <a:r>
              <a:rPr lang="tr-TR" altLang="en-US" sz="2800" noProof="0" dirty="0"/>
              <a:t>), </a:t>
            </a:r>
            <a:r>
              <a:rPr lang="tr-TR" altLang="en-US" sz="2800" noProof="0" dirty="0">
                <a:latin typeface="Cambria"/>
                <a:cs typeface="Cambria"/>
              </a:rPr>
              <a:t>MR = MC = P eşitliği sağlanana kadar arttırır.</a:t>
            </a:r>
          </a:p>
        </p:txBody>
      </p:sp>
    </p:spTree>
    <p:extLst>
      <p:ext uri="{BB962C8B-B14F-4D97-AF65-F5344CB8AC3E}">
        <p14:creationId xmlns:p14="http://schemas.microsoft.com/office/powerpoint/2010/main" val="259669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09600" y="7"/>
            <a:ext cx="10972800" cy="1527175"/>
          </a:xfrm>
        </p:spPr>
        <p:txBody>
          <a:bodyPr/>
          <a:lstStyle/>
          <a:p>
            <a:r>
              <a:rPr lang="tr-TR" dirty="0">
                <a:latin typeface="Cambria"/>
                <a:ea typeface="MS PGothic" charset="0"/>
                <a:cs typeface="Cambria"/>
              </a:rPr>
              <a:t>Ekonomi: </a:t>
            </a:r>
            <a:r>
              <a:rPr lang="tr-TR" i="1" dirty="0" err="1">
                <a:latin typeface="Cambria"/>
                <a:ea typeface="MS PGothic" charset="0"/>
                <a:cs typeface="Cambria"/>
              </a:rPr>
              <a:t>Two</a:t>
            </a:r>
            <a:r>
              <a:rPr lang="tr-TR" i="1" dirty="0">
                <a:latin typeface="Cambria"/>
                <a:ea typeface="MS PGothic" charset="0"/>
                <a:cs typeface="Cambria"/>
              </a:rPr>
              <a:t> </a:t>
            </a:r>
            <a:r>
              <a:rPr lang="tr-TR" i="1" dirty="0" err="1">
                <a:latin typeface="Cambria"/>
                <a:ea typeface="MS PGothic" charset="0"/>
                <a:cs typeface="Cambria"/>
              </a:rPr>
              <a:t>and</a:t>
            </a:r>
            <a:r>
              <a:rPr lang="tr-TR" i="1" dirty="0">
                <a:latin typeface="Cambria"/>
                <a:ea typeface="MS PGothic" charset="0"/>
                <a:cs typeface="Cambria"/>
              </a:rPr>
              <a:t> a </a:t>
            </a:r>
            <a:r>
              <a:rPr lang="tr-TR" i="1" dirty="0" err="1">
                <a:latin typeface="Cambria"/>
                <a:ea typeface="MS PGothic" charset="0"/>
                <a:cs typeface="Cambria"/>
              </a:rPr>
              <a:t>Half</a:t>
            </a:r>
            <a:r>
              <a:rPr lang="tr-TR" i="1" dirty="0">
                <a:latin typeface="Cambria"/>
                <a:ea typeface="MS PGothic" charset="0"/>
                <a:cs typeface="Cambria"/>
              </a:rPr>
              <a:t> Men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09600" y="1712921"/>
            <a:ext cx="10972800" cy="1894804"/>
          </a:xfrm>
        </p:spPr>
        <p:txBody>
          <a:bodyPr/>
          <a:lstStyle/>
          <a:p>
            <a:r>
              <a:rPr lang="tr-TR" dirty="0">
                <a:latin typeface="Cambria"/>
                <a:ea typeface="MS PGothic" charset="0"/>
                <a:cs typeface="Cambria"/>
              </a:rPr>
              <a:t>"</a:t>
            </a:r>
            <a:r>
              <a:rPr lang="tr-TR" dirty="0" err="1">
                <a:latin typeface="Cambria"/>
                <a:ea typeface="MS PGothic" charset="0"/>
                <a:cs typeface="Cambria"/>
              </a:rPr>
              <a:t>Two</a:t>
            </a:r>
            <a:r>
              <a:rPr lang="tr-TR" dirty="0">
                <a:latin typeface="Cambria"/>
                <a:ea typeface="MS PGothic" charset="0"/>
                <a:cs typeface="Cambria"/>
              </a:rPr>
              <a:t> </a:t>
            </a:r>
            <a:r>
              <a:rPr lang="tr-TR" dirty="0" err="1">
                <a:latin typeface="Cambria"/>
                <a:ea typeface="MS PGothic" charset="0"/>
                <a:cs typeface="Cambria"/>
              </a:rPr>
              <a:t>and</a:t>
            </a:r>
            <a:r>
              <a:rPr lang="tr-TR" dirty="0">
                <a:latin typeface="Cambria"/>
                <a:ea typeface="MS PGothic" charset="0"/>
                <a:cs typeface="Cambria"/>
              </a:rPr>
              <a:t> a </a:t>
            </a:r>
            <a:r>
              <a:rPr lang="tr-TR" dirty="0" err="1">
                <a:latin typeface="Cambria"/>
                <a:ea typeface="MS PGothic" charset="0"/>
                <a:cs typeface="Cambria"/>
              </a:rPr>
              <a:t>Half</a:t>
            </a:r>
            <a:r>
              <a:rPr lang="tr-TR" dirty="0">
                <a:latin typeface="Cambria"/>
                <a:ea typeface="MS PGothic" charset="0"/>
                <a:cs typeface="Cambria"/>
              </a:rPr>
              <a:t> Men"</a:t>
            </a:r>
          </a:p>
          <a:p>
            <a:pPr lvl="1"/>
            <a:r>
              <a:rPr lang="tr-TR" dirty="0">
                <a:latin typeface="Cambria"/>
                <a:ea typeface="MS PGothic" charset="0"/>
                <a:cs typeface="Cambria"/>
              </a:rPr>
              <a:t>Alan kişisel masaj rekabetçi piyasasına girerek para kazanmaya çalışıyor.</a:t>
            </a:r>
          </a:p>
        </p:txBody>
      </p:sp>
      <p:pic>
        <p:nvPicPr>
          <p:cNvPr id="19459" name="Picture 4" descr="Econ in Media.eps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18303" r="22078" b="25455"/>
          <a:stretch>
            <a:fillRect/>
          </a:stretch>
        </p:blipFill>
        <p:spPr bwMode="auto">
          <a:xfrm>
            <a:off x="5063069" y="4718050"/>
            <a:ext cx="206586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9685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noProof="0" dirty="0"/>
              <a:t>Özet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r>
              <a:rPr lang="tr-TR" altLang="en-US" sz="3200" noProof="0" dirty="0">
                <a:latin typeface="Cambria"/>
                <a:cs typeface="Cambria"/>
              </a:rPr>
              <a:t>Eğer fiyat </a:t>
            </a:r>
            <a:r>
              <a:rPr lang="tr-TR" altLang="en-US" sz="3200" noProof="0" dirty="0"/>
              <a:t>ortalama değişken maliyeti (AVC) karşılamıyorsa firma ilerleyen zamanlarda durumun düzeleceğini düşünerek geçici olarak </a:t>
            </a:r>
            <a:r>
              <a:rPr lang="tr-TR" altLang="en-US" sz="3200" noProof="0" dirty="0" err="1"/>
              <a:t>shut-down</a:t>
            </a:r>
            <a:r>
              <a:rPr lang="tr-TR" altLang="en-US" sz="3200" noProof="0" dirty="0"/>
              <a:t> yapmalıdır. </a:t>
            </a:r>
            <a:endParaRPr lang="tr-TR" altLang="en-US" sz="3200" noProof="0" dirty="0">
              <a:latin typeface="Cambria"/>
              <a:cs typeface="Cambria"/>
            </a:endParaRPr>
          </a:p>
          <a:p>
            <a:r>
              <a:rPr lang="tr-TR" altLang="en-US" sz="3200" noProof="0" dirty="0">
                <a:latin typeface="Cambria"/>
                <a:cs typeface="Cambria"/>
              </a:rPr>
              <a:t>Gelecekte pozitif kar öngörmeyen firma sektörden çıkmalıdır.</a:t>
            </a:r>
          </a:p>
          <a:p>
            <a:r>
              <a:rPr lang="tr-TR" altLang="en-US" sz="3200" noProof="0" dirty="0"/>
              <a:t>Firma üretim yaptığı sürece MC eğrisi firmanın arz eğrisidir.</a:t>
            </a:r>
            <a:endParaRPr lang="tr-TR" altLang="en-US" sz="32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828454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noProof="0" dirty="0"/>
              <a:t>Özet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>
          <a:xfrm>
            <a:off x="1981200" y="1670050"/>
            <a:ext cx="8904008" cy="5035550"/>
          </a:xfrm>
        </p:spPr>
        <p:txBody>
          <a:bodyPr/>
          <a:lstStyle/>
          <a:p>
            <a:r>
              <a:rPr lang="tr-TR" altLang="en-US" sz="3200" noProof="0" dirty="0">
                <a:latin typeface="Cambria"/>
                <a:cs typeface="Cambria"/>
              </a:rPr>
              <a:t>Kar ve zarar, firmaların sektöre girişi ve sektörden çıkışı için sinyal </a:t>
            </a:r>
            <a:r>
              <a:rPr lang="tr-TR" altLang="en-US" sz="3200" noProof="0" dirty="0"/>
              <a:t>i</a:t>
            </a:r>
            <a:r>
              <a:rPr lang="tr-TR" altLang="en-US" sz="3200" noProof="0" dirty="0">
                <a:latin typeface="Cambria"/>
                <a:cs typeface="Cambria"/>
              </a:rPr>
              <a:t>şlevi görür.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Sonuç olarak, tam rekabetçi piyasada uzun-dönem ekonomik kar sıfırdır.</a:t>
            </a:r>
          </a:p>
          <a:p>
            <a:r>
              <a:rPr lang="tr-TR" altLang="en-US" sz="3200" noProof="0" dirty="0">
                <a:latin typeface="Cambria"/>
                <a:cs typeface="Cambria"/>
              </a:rPr>
              <a:t>Eğer pozitif ekonomik kar varsa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Diğer firmalar sektöre girer ve karı zamanla sıfıra indirir.</a:t>
            </a:r>
          </a:p>
          <a:p>
            <a:r>
              <a:rPr lang="tr-TR" altLang="en-US" sz="3200" noProof="0" dirty="0"/>
              <a:t>Eğer negatif ekonomik kar varsa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Var olan firmalar sektörden çıkar ve kar sıfır olana kadar </a:t>
            </a:r>
            <a:r>
              <a:rPr lang="tr-TR" altLang="en-US" sz="2800" noProof="0" dirty="0"/>
              <a:t>fiyat artar.</a:t>
            </a:r>
            <a:endParaRPr lang="tr-TR" altLang="en-US" sz="28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10431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 idx="4294967295"/>
          </p:nvPr>
        </p:nvSpPr>
        <p:spPr>
          <a:xfrm>
            <a:off x="1811119" y="22680"/>
            <a:ext cx="8229600" cy="1527175"/>
          </a:xfrm>
        </p:spPr>
        <p:txBody>
          <a:bodyPr/>
          <a:lstStyle/>
          <a:p>
            <a:pPr algn="l" eaLnBrk="1" hangingPunct="1"/>
            <a:r>
              <a:rPr lang="tr-TR" altLang="en-US" noProof="0" dirty="0"/>
              <a:t>Örnek Sorular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1797052" y="1712913"/>
            <a:ext cx="8696325" cy="48958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r-TR" altLang="en-US" sz="3200" noProof="0" dirty="0"/>
              <a:t>Ahmet rekabetçi bir tost dükkanı işletiyor ve şu anda MR &gt; MC olduğu seviyede üretim yapıyor. Karını arttırmak için Ahmet'in ne yapması gerekir?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/>
              <a:t>Üretimde daha fazla sermaye kullanmalı.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/>
              <a:t>Üretimde daha fazla emek kullanmalı.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/>
              <a:t>Daha az üretmeli.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/>
              <a:t>Daha fazla üretmeli.</a:t>
            </a:r>
          </a:p>
        </p:txBody>
      </p:sp>
    </p:spTree>
    <p:extLst>
      <p:ext uri="{BB962C8B-B14F-4D97-AF65-F5344CB8AC3E}">
        <p14:creationId xmlns:p14="http://schemas.microsoft.com/office/powerpoint/2010/main" val="389189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 idx="4294967295"/>
          </p:nvPr>
        </p:nvSpPr>
        <p:spPr>
          <a:xfrm>
            <a:off x="1765763" y="0"/>
            <a:ext cx="8229600" cy="1527175"/>
          </a:xfrm>
        </p:spPr>
        <p:txBody>
          <a:bodyPr/>
          <a:lstStyle/>
          <a:p>
            <a:pPr algn="l" eaLnBrk="1" hangingPunct="1"/>
            <a:r>
              <a:rPr lang="tr-TR" altLang="en-US" noProof="0" dirty="0"/>
              <a:t>Örnek Sorular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1797052" y="1712913"/>
            <a:ext cx="8696325" cy="48958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r-TR" altLang="en-US" sz="3200" noProof="0" dirty="0">
                <a:latin typeface="Cambria"/>
                <a:cs typeface="Cambria"/>
              </a:rPr>
              <a:t>Eğer bir tam rekabetçi piyasa pozitif ekonomik kar yapıyorsa, bu piyasada eninde sonunda ne olmasını beklersiniz?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Piyasa arzı sola kayar.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Piyasa arzı sağa kaya.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Piyasa talebi sola kayar.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Piyasa talebi sağa kayar.</a:t>
            </a:r>
          </a:p>
        </p:txBody>
      </p:sp>
    </p:spTree>
    <p:extLst>
      <p:ext uri="{BB962C8B-B14F-4D97-AF65-F5344CB8AC3E}">
        <p14:creationId xmlns:p14="http://schemas.microsoft.com/office/powerpoint/2010/main" val="14408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 idx="4294967295"/>
          </p:nvPr>
        </p:nvSpPr>
        <p:spPr>
          <a:xfrm>
            <a:off x="1777102" y="0"/>
            <a:ext cx="8229600" cy="1527175"/>
          </a:xfrm>
        </p:spPr>
        <p:txBody>
          <a:bodyPr/>
          <a:lstStyle/>
          <a:p>
            <a:pPr algn="l" eaLnBrk="1" hangingPunct="1"/>
            <a:r>
              <a:rPr lang="tr-TR" altLang="en-US" noProof="0" dirty="0"/>
              <a:t>Örnek Sorular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1797052" y="1712913"/>
            <a:ext cx="8696325" cy="48958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r-TR" altLang="en-US" sz="3200" noProof="0" dirty="0"/>
              <a:t>Kısa-dönemde rekabetçi bir firmanın yüzleştiği fiyat </a:t>
            </a:r>
            <a:r>
              <a:rPr lang="tr-TR" altLang="en-US" sz="3200" noProof="0" dirty="0" err="1"/>
              <a:t>ATC'den</a:t>
            </a:r>
            <a:r>
              <a:rPr lang="tr-TR" altLang="en-US" sz="3200" noProof="0" dirty="0"/>
              <a:t> düşük ama </a:t>
            </a:r>
            <a:r>
              <a:rPr lang="tr-TR" altLang="en-US" sz="3200" noProof="0" dirty="0" err="1"/>
              <a:t>AVC'den</a:t>
            </a:r>
            <a:r>
              <a:rPr lang="tr-TR" altLang="en-US" sz="3200" noProof="0" dirty="0"/>
              <a:t> büyüktür. Kısa-dönemde bu firma ne yapmalıdır?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 err="1"/>
              <a:t>Shut</a:t>
            </a:r>
            <a:r>
              <a:rPr lang="tr-TR" altLang="en-US" sz="2800" dirty="0"/>
              <a:t>-</a:t>
            </a:r>
            <a:r>
              <a:rPr lang="tr-TR" altLang="en-US" sz="2800" noProof="0" dirty="0" err="1"/>
              <a:t>down</a:t>
            </a:r>
            <a:endParaRPr lang="tr-TR" altLang="en-US" sz="2800" noProof="0" dirty="0"/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/>
              <a:t>Sektörden çıkmalıdır.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/>
              <a:t>Ürünün fiyatını arttırmalıdır.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/>
              <a:t>MR = MC eşitliğinin sağlandığı çıktı seviyesinde üretim yapmalıdır.</a:t>
            </a:r>
          </a:p>
        </p:txBody>
      </p:sp>
    </p:spTree>
    <p:extLst>
      <p:ext uri="{BB962C8B-B14F-4D97-AF65-F5344CB8AC3E}">
        <p14:creationId xmlns:p14="http://schemas.microsoft.com/office/powerpoint/2010/main" val="217093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 idx="4294967295"/>
          </p:nvPr>
        </p:nvSpPr>
        <p:spPr>
          <a:xfrm>
            <a:off x="1788441" y="0"/>
            <a:ext cx="8229600" cy="1527175"/>
          </a:xfrm>
        </p:spPr>
        <p:txBody>
          <a:bodyPr/>
          <a:lstStyle/>
          <a:p>
            <a:pPr algn="l" eaLnBrk="1" hangingPunct="1"/>
            <a:r>
              <a:rPr lang="tr-TR" altLang="en-US" noProof="0" dirty="0"/>
              <a:t>Örnek Sorular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1797052" y="1712913"/>
            <a:ext cx="8696325" cy="48958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r-TR" altLang="en-US" sz="3200" noProof="0" dirty="0"/>
              <a:t>Rekabetçi firmanın uzun-dönemde sıfır ekonomik kar durumunda olmasının temel sebebi nedir?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/>
              <a:t>Her firmanın piyasa gücü yüksektir.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/>
              <a:t>Firmaların hepsi sıfır kar yapmak ister.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/>
              <a:t>Ücretsiz olarak sektöre giriş ve sektörden çıkış.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/>
              <a:t>Maliyet eğrileri U-şekillidir.</a:t>
            </a:r>
          </a:p>
        </p:txBody>
      </p:sp>
    </p:spTree>
    <p:extLst>
      <p:ext uri="{BB962C8B-B14F-4D97-AF65-F5344CB8AC3E}">
        <p14:creationId xmlns:p14="http://schemas.microsoft.com/office/powerpoint/2010/main" val="42685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 idx="4294967295"/>
          </p:nvPr>
        </p:nvSpPr>
        <p:spPr>
          <a:xfrm>
            <a:off x="1789894" y="0"/>
            <a:ext cx="8229600" cy="1527175"/>
          </a:xfrm>
        </p:spPr>
        <p:txBody>
          <a:bodyPr/>
          <a:lstStyle/>
          <a:p>
            <a:pPr algn="l" eaLnBrk="1" hangingPunct="1"/>
            <a:r>
              <a:rPr lang="tr-TR" altLang="en-US" noProof="0" dirty="0"/>
              <a:t>Örnek Sorular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1797052" y="1712913"/>
            <a:ext cx="8696325" cy="48958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r-TR" altLang="en-US" sz="3200" noProof="0" dirty="0">
                <a:latin typeface="Cambria"/>
                <a:cs typeface="Cambria"/>
              </a:rPr>
              <a:t>Rekabetçi firma hangi durumda </a:t>
            </a:r>
            <a:r>
              <a:rPr lang="tr-TR" altLang="en-US" sz="3200" noProof="0" dirty="0" err="1">
                <a:latin typeface="Cambria"/>
                <a:cs typeface="Cambria"/>
              </a:rPr>
              <a:t>shut-down</a:t>
            </a:r>
            <a:r>
              <a:rPr lang="tr-TR" altLang="en-US" sz="3200" noProof="0" dirty="0">
                <a:latin typeface="Cambria"/>
                <a:cs typeface="Cambria"/>
              </a:rPr>
              <a:t> yapar ve </a:t>
            </a:r>
            <a:r>
              <a:rPr lang="tr-TR" altLang="en-US" sz="3200" noProof="0" dirty="0" err="1">
                <a:latin typeface="Cambria"/>
                <a:cs typeface="Cambria"/>
              </a:rPr>
              <a:t>Q</a:t>
            </a:r>
            <a:r>
              <a:rPr lang="tr-TR" altLang="en-US" sz="3200" noProof="0" dirty="0">
                <a:latin typeface="Cambria"/>
                <a:cs typeface="Cambria"/>
              </a:rPr>
              <a:t> = 0 seviyesinde üretime geçer?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P &lt; </a:t>
            </a:r>
            <a:r>
              <a:rPr lang="tr-TR" altLang="en-US" sz="2800" noProof="0" dirty="0" err="1">
                <a:latin typeface="Cambria"/>
                <a:cs typeface="Cambria"/>
              </a:rPr>
              <a:t>min</a:t>
            </a:r>
            <a:r>
              <a:rPr lang="tr-TR" altLang="en-US" sz="2800" noProof="0" dirty="0">
                <a:latin typeface="Cambria"/>
                <a:cs typeface="Cambria"/>
              </a:rPr>
              <a:t> (ATC)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 err="1">
                <a:latin typeface="Cambria"/>
                <a:cs typeface="Cambria"/>
              </a:rPr>
              <a:t>min</a:t>
            </a:r>
            <a:r>
              <a:rPr lang="tr-TR" altLang="en-US" sz="2800" noProof="0" dirty="0">
                <a:latin typeface="Cambria"/>
                <a:cs typeface="Cambria"/>
              </a:rPr>
              <a:t> (AVC) </a:t>
            </a:r>
            <a:r>
              <a:rPr lang="tr-TR" altLang="en-US" sz="2800" noProof="0">
                <a:latin typeface="Cambria"/>
                <a:cs typeface="Cambria"/>
              </a:rPr>
              <a:t>&lt; P </a:t>
            </a:r>
            <a:r>
              <a:rPr lang="tr-TR" altLang="en-US" sz="2800" noProof="0" dirty="0">
                <a:latin typeface="Cambria"/>
                <a:cs typeface="Cambria"/>
              </a:rPr>
              <a:t>&lt; </a:t>
            </a:r>
            <a:r>
              <a:rPr lang="tr-TR" altLang="en-US" sz="2800" noProof="0" dirty="0" err="1">
                <a:latin typeface="Cambria"/>
                <a:cs typeface="Cambria"/>
              </a:rPr>
              <a:t>min</a:t>
            </a:r>
            <a:r>
              <a:rPr lang="tr-TR" altLang="en-US" sz="2800" noProof="0" dirty="0">
                <a:latin typeface="Cambria"/>
                <a:cs typeface="Cambria"/>
              </a:rPr>
              <a:t> (ATC)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P </a:t>
            </a:r>
            <a:r>
              <a:rPr lang="tr-TR" altLang="en-US" sz="2800" dirty="0"/>
              <a:t>≤</a:t>
            </a:r>
            <a:r>
              <a:rPr lang="tr-TR" altLang="en-US" sz="2800" noProof="0" dirty="0">
                <a:latin typeface="Cambria"/>
                <a:cs typeface="Cambria"/>
              </a:rPr>
              <a:t> </a:t>
            </a:r>
            <a:r>
              <a:rPr lang="tr-TR" altLang="en-US" sz="2800" noProof="0" dirty="0" err="1">
                <a:latin typeface="Cambria"/>
                <a:cs typeface="Cambria"/>
              </a:rPr>
              <a:t>min</a:t>
            </a:r>
            <a:r>
              <a:rPr lang="tr-TR" altLang="en-US" sz="2800" noProof="0" dirty="0">
                <a:latin typeface="Cambria"/>
                <a:cs typeface="Cambria"/>
              </a:rPr>
              <a:t> (AVC)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P = MR</a:t>
            </a:r>
          </a:p>
        </p:txBody>
      </p:sp>
    </p:spTree>
    <p:extLst>
      <p:ext uri="{BB962C8B-B14F-4D97-AF65-F5344CB8AC3E}">
        <p14:creationId xmlns:p14="http://schemas.microsoft.com/office/powerpoint/2010/main" val="28103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/>
              <a:t>Kaynaklar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/>
              <a:t>"</a:t>
            </a:r>
            <a:r>
              <a:rPr lang="tr-TR" noProof="0" dirty="0" err="1"/>
              <a:t>Principles</a:t>
            </a:r>
            <a:r>
              <a:rPr lang="tr-TR" noProof="0" dirty="0"/>
              <a:t> of </a:t>
            </a:r>
            <a:r>
              <a:rPr lang="tr-TR" noProof="0" dirty="0" err="1"/>
              <a:t>Economics</a:t>
            </a:r>
            <a:r>
              <a:rPr lang="tr-TR" noProof="0" dirty="0"/>
              <a:t> </a:t>
            </a:r>
            <a:r>
              <a:rPr lang="tr-TR" noProof="0" dirty="0" err="1"/>
              <a:t>with</a:t>
            </a:r>
            <a:r>
              <a:rPr lang="tr-TR" noProof="0" dirty="0"/>
              <a:t> </a:t>
            </a:r>
            <a:r>
              <a:rPr lang="tr-TR" noProof="0" dirty="0" err="1"/>
              <a:t>Smartwork</a:t>
            </a:r>
            <a:r>
              <a:rPr lang="tr-TR" noProof="0" dirty="0"/>
              <a:t> Access (ISBN: 978-0-26314-5), 1st Edition, 2013" </a:t>
            </a:r>
            <a:r>
              <a:rPr lang="tr-TR" noProof="0" dirty="0" err="1"/>
              <a:t>by</a:t>
            </a:r>
            <a:r>
              <a:rPr lang="tr-TR" noProof="0" dirty="0"/>
              <a:t> </a:t>
            </a:r>
            <a:r>
              <a:rPr lang="tr-TR" noProof="0" dirty="0" err="1"/>
              <a:t>Mateer</a:t>
            </a:r>
            <a:r>
              <a:rPr lang="tr-TR" noProof="0" dirty="0"/>
              <a:t> </a:t>
            </a:r>
            <a:r>
              <a:rPr lang="tr-TR" noProof="0" dirty="0" err="1"/>
              <a:t>and</a:t>
            </a:r>
            <a:r>
              <a:rPr lang="tr-TR" noProof="0" dirty="0"/>
              <a:t> </a:t>
            </a:r>
            <a:r>
              <a:rPr lang="tr-TR" noProof="0" dirty="0" err="1"/>
              <a:t>Coppock</a:t>
            </a:r>
            <a:endParaRPr lang="tr-TR" noProof="0" dirty="0"/>
          </a:p>
          <a:p>
            <a:r>
              <a:rPr lang="tr-TR" noProof="0" dirty="0"/>
              <a:t>"</a:t>
            </a:r>
            <a:r>
              <a:rPr lang="tr-TR" noProof="0" dirty="0" err="1"/>
              <a:t>Economics</a:t>
            </a:r>
            <a:r>
              <a:rPr lang="tr-TR" noProof="0" dirty="0"/>
              <a:t>: </a:t>
            </a:r>
            <a:r>
              <a:rPr lang="tr-TR" noProof="0" dirty="0" err="1"/>
              <a:t>Custom</a:t>
            </a:r>
            <a:r>
              <a:rPr lang="tr-TR" noProof="0" dirty="0"/>
              <a:t> Edition </a:t>
            </a:r>
            <a:r>
              <a:rPr lang="tr-TR" noProof="0" dirty="0" err="1"/>
              <a:t>for</a:t>
            </a:r>
            <a:r>
              <a:rPr lang="tr-TR" noProof="0" dirty="0"/>
              <a:t> NCSU (ISBN: 9781937435202" </a:t>
            </a:r>
            <a:r>
              <a:rPr lang="tr-TR" noProof="0" dirty="0" err="1"/>
              <a:t>by</a:t>
            </a:r>
            <a:r>
              <a:rPr lang="tr-TR" noProof="0" dirty="0"/>
              <a:t> David </a:t>
            </a:r>
            <a:r>
              <a:rPr lang="tr-TR" noProof="0" dirty="0" err="1"/>
              <a:t>Hyman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379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noProof="0" dirty="0">
                <a:latin typeface="Cambria"/>
                <a:cs typeface="Cambria"/>
              </a:rPr>
              <a:t>Piyasa vs. Tam Rekabetçi Firma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" t="209" r="-9" b="-596"/>
          <a:stretch/>
        </p:blipFill>
        <p:spPr>
          <a:xfrm>
            <a:off x="1216825" y="1595768"/>
            <a:ext cx="9300476" cy="5262231"/>
          </a:xfrm>
        </p:spPr>
      </p:pic>
    </p:spTree>
    <p:extLst>
      <p:ext uri="{BB962C8B-B14F-4D97-AF65-F5344CB8AC3E}">
        <p14:creationId xmlns:p14="http://schemas.microsoft.com/office/powerpoint/2010/main" val="324568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292352" y="12"/>
            <a:ext cx="9607296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Firma için Üretim ve Kar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289536" y="1724252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Firmanın amacı: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Karı maksimize etmek.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Firma rekabetçi olsun olmasın bu her firma için doğrudur.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Kar maksimizasyonu yapan firmanın iki konuyu düşünmesi lazım.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Hasılatlar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Maliyetler</a:t>
            </a:r>
          </a:p>
        </p:txBody>
      </p:sp>
      <p:pic>
        <p:nvPicPr>
          <p:cNvPr id="12292" name="Picture 5" descr="I:\DirkTextbookN\Jpegs(All)\VOLUME_1_MICRO_Class-test\12_PRINECO_CH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79" y="4321143"/>
            <a:ext cx="29559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8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981200" y="13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Ekonomik Kar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2800" noProof="0" dirty="0"/>
              <a:t>Toplam Hasılat (Total </a:t>
            </a:r>
            <a:r>
              <a:rPr lang="tr-TR" altLang="en-US" sz="2800" noProof="0" dirty="0" err="1"/>
              <a:t>Revenue</a:t>
            </a:r>
            <a:r>
              <a:rPr lang="tr-TR" altLang="en-US" sz="2800" noProof="0" dirty="0"/>
              <a:t>: TR)</a:t>
            </a:r>
          </a:p>
          <a:p>
            <a:pPr lvl="1" eaLnBrk="1" hangingPunct="1"/>
            <a:r>
              <a:rPr lang="tr-TR" altLang="en-US" sz="2400" noProof="0" dirty="0"/>
              <a:t>TR = P x </a:t>
            </a:r>
            <a:r>
              <a:rPr lang="tr-TR" altLang="en-US" sz="2400" noProof="0" dirty="0" err="1">
                <a:sym typeface="Symbol" panose="05050102010706020507" pitchFamily="18" charset="2"/>
              </a:rPr>
              <a:t>Q</a:t>
            </a:r>
            <a:endParaRPr lang="tr-TR" altLang="en-US" sz="2400" noProof="0" dirty="0">
              <a:sym typeface="Symbol" panose="05050102010706020507" pitchFamily="18" charset="2"/>
            </a:endParaRPr>
          </a:p>
          <a:p>
            <a:pPr lvl="1" eaLnBrk="1" hangingPunct="1"/>
            <a:r>
              <a:rPr lang="tr-TR" altLang="en-US" sz="2400" noProof="0" dirty="0">
                <a:sym typeface="Symbol" panose="05050102010706020507" pitchFamily="18" charset="2"/>
              </a:rPr>
              <a:t>P: Fiyat</a:t>
            </a:r>
          </a:p>
          <a:p>
            <a:pPr lvl="1" eaLnBrk="1" hangingPunct="1"/>
            <a:r>
              <a:rPr lang="tr-TR" altLang="en-US" sz="2400" noProof="0" dirty="0" err="1">
                <a:sym typeface="Symbol" panose="05050102010706020507" pitchFamily="18" charset="2"/>
              </a:rPr>
              <a:t>Q</a:t>
            </a:r>
            <a:r>
              <a:rPr lang="tr-TR" altLang="en-US" sz="2400" noProof="0" dirty="0">
                <a:sym typeface="Symbol" panose="05050102010706020507" pitchFamily="18" charset="2"/>
              </a:rPr>
              <a:t>: Miktar</a:t>
            </a:r>
          </a:p>
          <a:p>
            <a:pPr eaLnBrk="1" hangingPunct="1"/>
            <a:r>
              <a:rPr lang="tr-TR" altLang="en-US" sz="2800" noProof="0" dirty="0">
                <a:sym typeface="Symbol" panose="05050102010706020507" pitchFamily="18" charset="2"/>
              </a:rPr>
              <a:t>Toplam Maliyet (Total </a:t>
            </a:r>
            <a:r>
              <a:rPr lang="tr-TR" altLang="en-US" sz="2800" noProof="0" dirty="0" err="1">
                <a:sym typeface="Symbol" panose="05050102010706020507" pitchFamily="18" charset="2"/>
              </a:rPr>
              <a:t>Costs</a:t>
            </a:r>
            <a:r>
              <a:rPr lang="tr-TR" altLang="en-US" sz="2800" noProof="0" dirty="0">
                <a:sym typeface="Symbol" panose="05050102010706020507" pitchFamily="18" charset="2"/>
              </a:rPr>
              <a:t>: TC)</a:t>
            </a:r>
          </a:p>
          <a:p>
            <a:pPr lvl="1" eaLnBrk="1" hangingPunct="1"/>
            <a:r>
              <a:rPr lang="tr-TR" altLang="en-US" sz="2400" noProof="0" dirty="0">
                <a:sym typeface="Symbol" panose="05050102010706020507" pitchFamily="18" charset="2"/>
              </a:rPr>
              <a:t>Belli seviyedeki miktar için tüm üretim maliyetleri.</a:t>
            </a:r>
          </a:p>
          <a:p>
            <a:pPr eaLnBrk="1" hangingPunct="1"/>
            <a:r>
              <a:rPr lang="tr-TR" altLang="en-US" sz="2800" noProof="0" dirty="0">
                <a:sym typeface="Symbol" panose="05050102010706020507" pitchFamily="18" charset="2"/>
              </a:rPr>
              <a:t>Toplam Kar (Total Profit: π) </a:t>
            </a:r>
            <a:r>
              <a:rPr lang="tr-TR" altLang="en-US" sz="2800" noProof="0" dirty="0">
                <a:sym typeface="Wingdings" panose="05000000000000000000" pitchFamily="2" charset="2"/>
              </a:rPr>
              <a:t> Ekonomik Kar !!!</a:t>
            </a:r>
            <a:endParaRPr lang="tr-TR" altLang="en-US" sz="2800" noProof="0" dirty="0">
              <a:sym typeface="Symbol" panose="05050102010706020507" pitchFamily="18" charset="2"/>
            </a:endParaRPr>
          </a:p>
          <a:p>
            <a:pPr lvl="1" eaLnBrk="1" hangingPunct="1"/>
            <a:r>
              <a:rPr lang="tr-TR" altLang="en-US" sz="2400" noProof="0" dirty="0">
                <a:sym typeface="Symbol" panose="05050102010706020507" pitchFamily="18" charset="2"/>
              </a:rPr>
              <a:t> π = TR - TC</a:t>
            </a:r>
            <a:endParaRPr lang="tr-TR" alt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16942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>
                <a:latin typeface="Cambria"/>
                <a:cs typeface="Cambria"/>
              </a:rPr>
              <a:t>Toplam, Ortalama ve Marjinal Hasılat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>
                <a:latin typeface="Cambria"/>
                <a:cs typeface="Cambria"/>
              </a:rPr>
              <a:t>Rekabetçi firma fiyat alıcısı olduğu için, hasılatı değiştirmek için sadece üretilen miktarı değiştirebilir.</a:t>
            </a:r>
          </a:p>
          <a:p>
            <a:endParaRPr lang="tr-TR" noProof="0" dirty="0">
              <a:latin typeface="Cambria"/>
              <a:cs typeface="Cambria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830793"/>
              </p:ext>
            </p:extLst>
          </p:nvPr>
        </p:nvGraphicFramePr>
        <p:xfrm>
          <a:off x="779463" y="3567113"/>
          <a:ext cx="1063625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4" imgW="4673600" imgH="1282700" progId="Equation.3">
                  <p:embed/>
                </p:oleObj>
              </mc:Choice>
              <mc:Fallback>
                <p:oleObj name="Equation" r:id="rId4" imgW="4673600" imgH="1282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9463" y="3567113"/>
                        <a:ext cx="10636250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33797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5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4_Office Theme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7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2538</Words>
  <Application>Microsoft Macintosh PowerPoint</Application>
  <PresentationFormat>Widescreen</PresentationFormat>
  <Paragraphs>519</Paragraphs>
  <Slides>57</Slides>
  <Notes>57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Calibri</vt:lpstr>
      <vt:lpstr>Cambria</vt:lpstr>
      <vt:lpstr>Helvetica Neue</vt:lpstr>
      <vt:lpstr>3_Office Theme</vt:lpstr>
      <vt:lpstr>Office Theme</vt:lpstr>
      <vt:lpstr>5_Office Theme</vt:lpstr>
      <vt:lpstr>4_Office Theme</vt:lpstr>
      <vt:lpstr>7_Office Theme</vt:lpstr>
      <vt:lpstr>Equation</vt:lpstr>
      <vt:lpstr>Ekonomi</vt:lpstr>
      <vt:lpstr>Hafta #7 Konu Başlıkları</vt:lpstr>
      <vt:lpstr>Tam Rekabet</vt:lpstr>
      <vt:lpstr>Bu Piyasalar Gerçekten “Tam” Rekabetçi mi?</vt:lpstr>
      <vt:lpstr>Ekonomi: Two and a Half Men</vt:lpstr>
      <vt:lpstr>Piyasa vs. Tam Rekabetçi Firma</vt:lpstr>
      <vt:lpstr>Firma için Üretim ve Kar</vt:lpstr>
      <vt:lpstr>Ekonomik Kar</vt:lpstr>
      <vt:lpstr>Toplam, Ortalama ve Marjinal Hasılat</vt:lpstr>
      <vt:lpstr>Toplam ve Marjinal Maliyet</vt:lpstr>
      <vt:lpstr>Genel Kar Maksimizasyonu Kuralı</vt:lpstr>
      <vt:lpstr>Rekabetçi Firma için  Kar Maksimizasyonu Kuralı</vt:lpstr>
      <vt:lpstr>Grafik: Kar Maksimizasyonu</vt:lpstr>
      <vt:lpstr>Kar Hesaplaması</vt:lpstr>
      <vt:lpstr>Üretim Miktarına Karar Verme</vt:lpstr>
      <vt:lpstr>Kar Maksimizasyonu</vt:lpstr>
      <vt:lpstr>Kar Hesaplaması</vt:lpstr>
      <vt:lpstr>Kısa-Dönemde Kapama Kararı</vt:lpstr>
      <vt:lpstr>Sinyal Verme / Shut-Down Kararı</vt:lpstr>
      <vt:lpstr>Üretime Devam / Shut-Down Kararı</vt:lpstr>
      <vt:lpstr>Diğer Bir Örnek</vt:lpstr>
      <vt:lpstr>Kısa-Dönemde Kar ve Zarar</vt:lpstr>
      <vt:lpstr>Firmanın Kısa-Dönem Arz Eğrisi</vt:lpstr>
      <vt:lpstr>Firmanın Uzun-Dönem Arz Eğrisi</vt:lpstr>
      <vt:lpstr>Uzun Dönem Giriş/Çıkış Kriterleri</vt:lpstr>
      <vt:lpstr>Kısa-Dönem Piyasa Arz Eğrisi</vt:lpstr>
      <vt:lpstr>Uzun-Dönem Piyasa Arz Eğrisi</vt:lpstr>
      <vt:lpstr>Uzun-Dönem Piyasa Dengesi</vt:lpstr>
      <vt:lpstr>Talepteki Düşüşe Karşı  Kısa-Dönem Ayarlaması</vt:lpstr>
      <vt:lpstr>Talepteki Düşüşe Karşı  Uzun-Dönem Ayarlaması</vt:lpstr>
      <vt:lpstr>Ekonomik Kar</vt:lpstr>
      <vt:lpstr>Animasyonlu Analiz: Uzun-Dönem</vt:lpstr>
      <vt:lpstr>Animasyonlu Analiz: Uzun-Dönem</vt:lpstr>
      <vt:lpstr>Animasyonlu Analiz: Uzun-Dönem</vt:lpstr>
      <vt:lpstr>Animasyonlu Analiz: Uzun-Dönem</vt:lpstr>
      <vt:lpstr>Animasyonlu Analiz: Uzun-Dönem Özet</vt:lpstr>
      <vt:lpstr>Örnek Sorular:  Kısa-Dönem vs. Uzun-Dönem</vt:lpstr>
      <vt:lpstr>Örnek Sorular:  Kısa-Dönem vs. Uzun-Dönem</vt:lpstr>
      <vt:lpstr>Örnek Sorular:  Kısa-Dönem vs. Uzun-Dönem</vt:lpstr>
      <vt:lpstr>Örnek Sorular:  Kısa-Dönem vs. Uzun-Dönem</vt:lpstr>
      <vt:lpstr>Örnek Sorular:  Kısa-Dönem vs. Uzun-Dönem</vt:lpstr>
      <vt:lpstr>Örnek Sorular:  Kısa-Dönem vs. Uzun-Dönem</vt:lpstr>
      <vt:lpstr>Örnek Sorular:  Kısa-Dönem vs. Uzun-Dönem</vt:lpstr>
      <vt:lpstr>Örnek Sorular:  Kısa-Dönem vs. Uzun-Dönem</vt:lpstr>
      <vt:lpstr>Örnek Sorular:  Kısa-Dönem vs. Uzun-Dönem</vt:lpstr>
      <vt:lpstr>Örnek Sorular:  Kısa-Dönem vs. Uzun-Dönem</vt:lpstr>
      <vt:lpstr>Örnek Sorular:  Kısa-Dönem vs. Uzun-Dönem</vt:lpstr>
      <vt:lpstr>Sonuç</vt:lpstr>
      <vt:lpstr>Özet</vt:lpstr>
      <vt:lpstr>Özet</vt:lpstr>
      <vt:lpstr>Özet</vt:lpstr>
      <vt:lpstr>Örnek Sorular</vt:lpstr>
      <vt:lpstr>Örnek Sorular</vt:lpstr>
      <vt:lpstr>Örnek Sorular</vt:lpstr>
      <vt:lpstr>Örnek Sorular</vt:lpstr>
      <vt:lpstr>Örnek Sorular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Economics EC 205 – Sections 202 and 206</dc:title>
  <dc:creator>Omer Kara</dc:creator>
  <cp:lastModifiedBy>Omer Kara</cp:lastModifiedBy>
  <cp:revision>292</cp:revision>
  <dcterms:created xsi:type="dcterms:W3CDTF">2014-08-10T22:38:12Z</dcterms:created>
  <dcterms:modified xsi:type="dcterms:W3CDTF">2021-01-11T07:25:12Z</dcterms:modified>
</cp:coreProperties>
</file>