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54"/>
  </p:notesMasterIdLst>
  <p:sldIdLst>
    <p:sldId id="324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07" r:id="rId12"/>
    <p:sldId id="318" r:id="rId13"/>
    <p:sldId id="341" r:id="rId14"/>
    <p:sldId id="340" r:id="rId15"/>
    <p:sldId id="339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23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1" r:id="rId40"/>
    <p:sldId id="292" r:id="rId41"/>
    <p:sldId id="870" r:id="rId42"/>
    <p:sldId id="871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87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7" autoAdjust="0"/>
    <p:restoredTop sz="84696" autoAdjust="0"/>
  </p:normalViewPr>
  <p:slideViewPr>
    <p:cSldViewPr snapToGrid="0">
      <p:cViewPr varScale="1">
        <p:scale>
          <a:sx n="127" d="100"/>
          <a:sy n="127" d="100"/>
        </p:scale>
        <p:origin x="16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8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64FFF67F-6AC4-4DB1-8BAB-A05EA3F102AD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  <a:cs typeface="Cambri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  <a:cs typeface="Cambria"/>
              </a:defRPr>
            </a:lvl1pPr>
          </a:lstStyle>
          <a:p>
            <a:fld id="{5F31DE9F-8A29-4744-97CD-5CF73C7CB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7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Cambri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848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20599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20599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5205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5205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FB5D4-A87D-4238-A0DD-7EB6E4612340}" type="slidenum">
              <a:rPr lang="tr-TR" altLang="en-US" smtClean="0"/>
              <a:pPr/>
              <a:t>15</a:t>
            </a:fld>
            <a:endParaRPr lang="tr-TR" alt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24896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300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300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A3C6C-F85F-4DCE-A800-2266C05B42BD}" type="slidenum">
              <a:rPr lang="tr-TR" altLang="en-US" smtClean="0"/>
              <a:pPr/>
              <a:t>18</a:t>
            </a:fld>
            <a:endParaRPr lang="tr-TR" alt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18616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91381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97514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sz="900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6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6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765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47947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436391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DE9F-8A29-4744-97CD-5CF73C7CBC1E}" type="slidenum">
              <a:rPr lang="tr-TR" smtClean="0">
                <a:solidFill>
                  <a:prstClr val="black"/>
                </a:solidFill>
              </a:rPr>
              <a:pPr/>
              <a:t>27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68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61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2392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63745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312108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44214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19674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053889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76586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56378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63078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84904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088946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8172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13324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628650" lvl="1" indent="-171450">
              <a:buFontTx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464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31040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378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8710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7934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808708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2051542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C</a:t>
            </a:r>
          </a:p>
        </p:txBody>
      </p:sp>
    </p:spTree>
    <p:extLst>
      <p:ext uri="{BB962C8B-B14F-4D97-AF65-F5344CB8AC3E}">
        <p14:creationId xmlns:p14="http://schemas.microsoft.com/office/powerpoint/2010/main" val="25916716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3597813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D</a:t>
            </a:r>
          </a:p>
        </p:txBody>
      </p:sp>
    </p:spTree>
    <p:extLst>
      <p:ext uri="{BB962C8B-B14F-4D97-AF65-F5344CB8AC3E}">
        <p14:creationId xmlns:p14="http://schemas.microsoft.com/office/powerpoint/2010/main" val="126298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0408308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32272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227A-E1E0-41DF-805D-CD0BD5C453C7}" type="slidenum">
              <a:rPr lang="tr-TR" smtClean="0"/>
              <a:pPr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275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9767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5218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02753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353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12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2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61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fld id="{075DADBF-8C14-42A8-B538-03422893AF4C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9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39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6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6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mbria"/>
              <a:ea typeface="MS PGothic"/>
              <a:cs typeface="MS PGothic"/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6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adayadayadaecon.com/clip/76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csoftheoffice.com/all/?eps=5_25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h9ND9UDRkA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>
                <a:latin typeface="Cambria"/>
                <a:ea typeface="MS PGothic" charset="0"/>
              </a:rPr>
              <a:t>Ekonomi</a:t>
            </a:r>
            <a:endParaRPr lang="tr-TR" sz="36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noProof="0" dirty="0">
                <a:latin typeface="Cambria"/>
                <a:cs typeface="Cambria"/>
              </a:rPr>
              <a:t>Hafta #6</a:t>
            </a:r>
          </a:p>
        </p:txBody>
      </p:sp>
    </p:spTree>
    <p:extLst>
      <p:ext uri="{BB962C8B-B14F-4D97-AF65-F5344CB8AC3E}">
        <p14:creationId xmlns:p14="http://schemas.microsoft.com/office/powerpoint/2010/main" val="6883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27" y="0"/>
            <a:ext cx="10972800" cy="1527337"/>
          </a:xfrm>
        </p:spPr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Kısa Dönem vs. Uzun Dönem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30" y="1713168"/>
            <a:ext cx="11430097" cy="4896248"/>
          </a:xfrm>
        </p:spPr>
        <p:txBody>
          <a:bodyPr/>
          <a:lstStyle/>
          <a:p>
            <a:pPr lvl="1"/>
            <a:r>
              <a:rPr lang="tr-TR" sz="2800" b="1" u="sng" noProof="0" dirty="0">
                <a:latin typeface="Cambria"/>
                <a:cs typeface="Cambria"/>
              </a:rPr>
              <a:t>Kısa Dönem (</a:t>
            </a:r>
            <a:r>
              <a:rPr lang="tr-TR" sz="2800" b="1" u="sng" noProof="0" dirty="0" err="1">
                <a:latin typeface="Cambria"/>
                <a:cs typeface="Cambria"/>
              </a:rPr>
              <a:t>Short</a:t>
            </a:r>
            <a:r>
              <a:rPr lang="tr-TR" sz="2800" b="1" u="sng" noProof="0" dirty="0">
                <a:latin typeface="Cambria"/>
                <a:cs typeface="Cambria"/>
              </a:rPr>
              <a:t> Run):</a:t>
            </a:r>
            <a:r>
              <a:rPr lang="tr-TR" sz="2800" noProof="0" dirty="0">
                <a:latin typeface="Cambria"/>
                <a:cs typeface="Cambria"/>
              </a:rPr>
              <a:t> Bazı girdi miktarlarının değişemediği üretim periyodudur.</a:t>
            </a:r>
          </a:p>
          <a:p>
            <a:pPr lvl="1"/>
            <a:r>
              <a:rPr lang="tr-TR" sz="2800" b="1" u="sng" noProof="0" dirty="0">
                <a:latin typeface="Cambria"/>
                <a:cs typeface="Cambria"/>
              </a:rPr>
              <a:t>Uzun Dönem (</a:t>
            </a:r>
            <a:r>
              <a:rPr lang="tr-TR" sz="2800" b="1" u="sng" noProof="0" dirty="0" err="1">
                <a:latin typeface="Cambria"/>
                <a:cs typeface="Cambria"/>
              </a:rPr>
              <a:t>Long</a:t>
            </a:r>
            <a:r>
              <a:rPr lang="tr-TR" sz="2800" b="1" u="sng" noProof="0" dirty="0">
                <a:latin typeface="Cambria"/>
                <a:cs typeface="Cambria"/>
              </a:rPr>
              <a:t> Run):</a:t>
            </a:r>
            <a:r>
              <a:rPr lang="tr-TR" sz="2800" noProof="0" dirty="0">
                <a:latin typeface="Cambria"/>
                <a:cs typeface="Cambria"/>
              </a:rPr>
              <a:t> Tüm girdi miktarlarının değişebildiği üretim periyodudur. Uzun dönemde sabit girdi yoktur.</a:t>
            </a:r>
          </a:p>
          <a:p>
            <a:pPr lvl="1"/>
            <a:r>
              <a:rPr lang="tr-TR" sz="2800" b="1" u="sng" noProof="0" dirty="0">
                <a:latin typeface="Cambria"/>
                <a:cs typeface="Cambria"/>
              </a:rPr>
              <a:t>Değişken Girdi (</a:t>
            </a:r>
            <a:r>
              <a:rPr lang="tr-TR" sz="2800" b="1" u="sng" noProof="0" dirty="0" err="1">
                <a:latin typeface="Cambria"/>
                <a:cs typeface="Cambria"/>
              </a:rPr>
              <a:t>Variable</a:t>
            </a:r>
            <a:r>
              <a:rPr lang="tr-TR" sz="2800" b="1" u="sng" noProof="0" dirty="0">
                <a:latin typeface="Cambria"/>
                <a:cs typeface="Cambria"/>
              </a:rPr>
              <a:t> </a:t>
            </a:r>
            <a:r>
              <a:rPr lang="tr-TR" sz="2800" b="1" u="sng" noProof="0" dirty="0" err="1">
                <a:latin typeface="Cambria"/>
                <a:cs typeface="Cambria"/>
              </a:rPr>
              <a:t>İnput</a:t>
            </a:r>
            <a:r>
              <a:rPr lang="tr-TR" sz="2800" b="1" u="sng" noProof="0" dirty="0">
                <a:latin typeface="Cambria"/>
                <a:cs typeface="Cambria"/>
              </a:rPr>
              <a:t>):</a:t>
            </a:r>
            <a:r>
              <a:rPr lang="tr-TR" sz="2800" noProof="0" dirty="0">
                <a:latin typeface="Cambria"/>
                <a:cs typeface="Cambria"/>
              </a:rPr>
              <a:t> Kısa dönemde miktarı değişebilen girdidir.</a:t>
            </a:r>
          </a:p>
          <a:p>
            <a:pPr lvl="1"/>
            <a:r>
              <a:rPr lang="tr-TR" sz="2800" b="1" u="sng" noProof="0" dirty="0">
                <a:latin typeface="Cambria"/>
                <a:cs typeface="Cambria"/>
              </a:rPr>
              <a:t>Sabit Girdi (</a:t>
            </a:r>
            <a:r>
              <a:rPr lang="tr-TR" sz="2800" b="1" u="sng" noProof="0" dirty="0" err="1">
                <a:latin typeface="Cambria"/>
                <a:cs typeface="Cambria"/>
              </a:rPr>
              <a:t>Fixed</a:t>
            </a:r>
            <a:r>
              <a:rPr lang="tr-TR" sz="2800" b="1" u="sng" noProof="0" dirty="0">
                <a:latin typeface="Cambria"/>
                <a:cs typeface="Cambria"/>
              </a:rPr>
              <a:t> </a:t>
            </a:r>
            <a:r>
              <a:rPr lang="tr-TR" sz="2800" b="1" u="sng" noProof="0" dirty="0" err="1">
                <a:latin typeface="Cambria"/>
                <a:cs typeface="Cambria"/>
              </a:rPr>
              <a:t>İnput</a:t>
            </a:r>
            <a:r>
              <a:rPr lang="tr-TR" sz="2800" b="1" u="sng" noProof="0" dirty="0">
                <a:latin typeface="Cambria"/>
                <a:cs typeface="Cambria"/>
              </a:rPr>
              <a:t>):</a:t>
            </a:r>
            <a:r>
              <a:rPr lang="tr-TR" sz="2800" noProof="0" dirty="0">
                <a:latin typeface="Cambria"/>
                <a:cs typeface="Cambria"/>
              </a:rPr>
              <a:t> Kısa dönemde miktarı değişemeyen girdidir.</a:t>
            </a:r>
          </a:p>
          <a:p>
            <a:pPr lvl="1"/>
            <a:r>
              <a:rPr lang="tr-TR" sz="2800" noProof="0" dirty="0">
                <a:latin typeface="Cambria"/>
                <a:cs typeface="Cambria"/>
              </a:rPr>
              <a:t>Kısa dönemde emeğin değişken girdi, sermayenin ise sabit girdi olduğunu varsayacağız.</a:t>
            </a:r>
          </a:p>
          <a:p>
            <a:endParaRPr lang="tr-TR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5127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 Fonksiyonu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Üretim Fonksiyonu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Girdi ve çıktı arasındaki ilişkidir.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Çıktıları oluşturmak için, firmanın ne kadar girdi kullanacağına karar vermesi lazım.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Matematiksel olarak: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en-US" b="1" noProof="0" dirty="0" err="1">
                <a:latin typeface="Cambria"/>
                <a:cs typeface="Cambria"/>
              </a:rPr>
              <a:t>Q</a:t>
            </a:r>
            <a:r>
              <a:rPr lang="tr-TR" altLang="en-US" b="1" noProof="0" dirty="0">
                <a:latin typeface="Cambria"/>
                <a:cs typeface="Cambria"/>
              </a:rPr>
              <a:t> = </a:t>
            </a:r>
            <a:r>
              <a:rPr lang="tr-TR" altLang="en-US" b="1" i="1" noProof="0" dirty="0">
                <a:latin typeface="Cambria"/>
                <a:cs typeface="Cambria"/>
              </a:rPr>
              <a:t>f </a:t>
            </a:r>
            <a:r>
              <a:rPr lang="tr-TR" altLang="en-US" b="1" noProof="0" dirty="0">
                <a:latin typeface="Cambria"/>
                <a:cs typeface="Cambria"/>
              </a:rPr>
              <a:t>(K, L)</a:t>
            </a:r>
          </a:p>
          <a:p>
            <a:pPr eaLnBrk="1" hangingPunct="1"/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71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219200" y="1058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Toplam Ürün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079500" y="1712913"/>
            <a:ext cx="10515019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Toplam Ürün (Total Product: TP)</a:t>
            </a:r>
          </a:p>
          <a:p>
            <a:pPr lvl="1" eaLnBrk="1" hangingPunct="1"/>
            <a:r>
              <a:rPr lang="tr-TR" sz="2800" noProof="0" dirty="0">
                <a:latin typeface="Cambria"/>
                <a:cs typeface="Cambria"/>
              </a:rPr>
              <a:t>Bir girdi sabit iken ve herhangi bir girdi </a:t>
            </a:r>
            <a:r>
              <a:rPr lang="tr-TR" sz="2800" dirty="0"/>
              <a:t>ile</a:t>
            </a:r>
            <a:r>
              <a:rPr lang="tr-TR" sz="2800" noProof="0" dirty="0">
                <a:latin typeface="Cambria"/>
                <a:cs typeface="Cambria"/>
              </a:rPr>
              <a:t> kısa dönemde </a:t>
            </a:r>
            <a:r>
              <a:rPr lang="tr-TR" sz="2800" noProof="0">
                <a:latin typeface="Cambria"/>
                <a:cs typeface="Cambria"/>
              </a:rPr>
              <a:t>üretilen çıktıyı </a:t>
            </a:r>
            <a:r>
              <a:rPr lang="tr-TR" sz="2800" noProof="0" dirty="0">
                <a:latin typeface="Cambria"/>
                <a:cs typeface="Cambria"/>
              </a:rPr>
              <a:t>tanımlar. 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Total Product (TP) : </a:t>
            </a:r>
            <a:r>
              <a:rPr lang="tr-TR" altLang="en-US" sz="2800" noProof="0" dirty="0" err="1">
                <a:latin typeface="Cambria"/>
                <a:cs typeface="Cambria"/>
              </a:rPr>
              <a:t>Q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endParaRPr lang="tr-TR" altLang="en-US" sz="32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Emeğin Toplam Ürünü (Total Product of </a:t>
            </a:r>
            <a:r>
              <a:rPr lang="tr-TR" altLang="en-US" sz="3200" noProof="0" dirty="0" err="1">
                <a:latin typeface="Cambria"/>
                <a:cs typeface="Cambria"/>
              </a:rPr>
              <a:t>Labor</a:t>
            </a:r>
            <a:r>
              <a:rPr lang="tr-TR" altLang="en-US" sz="3200" noProof="0" dirty="0">
                <a:latin typeface="Cambria"/>
                <a:cs typeface="Cambria"/>
              </a:rPr>
              <a:t>: TP</a:t>
            </a:r>
            <a:r>
              <a:rPr lang="tr-TR" altLang="en-US" sz="3200" baseline="-25000" noProof="0" dirty="0">
                <a:latin typeface="Cambria"/>
                <a:cs typeface="Cambria"/>
              </a:rPr>
              <a:t>L</a:t>
            </a:r>
            <a:r>
              <a:rPr lang="tr-TR" altLang="en-US" sz="32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sz="2800" noProof="0" dirty="0">
                <a:latin typeface="Cambria"/>
                <a:cs typeface="Cambria"/>
              </a:rPr>
              <a:t>Belirli bir zaman aralığında belirli miktar emek ve sabit girdi (K) ile üretilen çıktı miktarıdır.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Total Product of </a:t>
            </a:r>
            <a:r>
              <a:rPr lang="tr-TR" altLang="en-US" sz="2800" noProof="0" dirty="0" err="1">
                <a:latin typeface="Cambria"/>
                <a:cs typeface="Cambria"/>
              </a:rPr>
              <a:t>Labor</a:t>
            </a:r>
            <a:r>
              <a:rPr lang="tr-TR" altLang="en-US" sz="2800" noProof="0" dirty="0">
                <a:latin typeface="Cambria"/>
                <a:cs typeface="Cambria"/>
              </a:rPr>
              <a:t>: TP</a:t>
            </a:r>
            <a:r>
              <a:rPr lang="tr-TR" altLang="en-US" sz="2800" baseline="-25000" noProof="0" dirty="0">
                <a:latin typeface="Cambria"/>
                <a:cs typeface="Cambria"/>
              </a:rPr>
              <a:t>L</a:t>
            </a:r>
            <a:endParaRPr lang="tr-TR" altLang="en-US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30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96950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Marjinal Ürün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963083" y="1712913"/>
            <a:ext cx="10170583" cy="31051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Marjinal Ürün (</a:t>
            </a:r>
            <a:r>
              <a:rPr lang="tr-TR" altLang="en-US" sz="2800" noProof="0" dirty="0" err="1">
                <a:latin typeface="Cambria"/>
                <a:cs typeface="Cambria"/>
              </a:rPr>
              <a:t>Marginal</a:t>
            </a:r>
            <a:r>
              <a:rPr lang="tr-TR" altLang="en-US" sz="2800" noProof="0" dirty="0">
                <a:latin typeface="Cambria"/>
                <a:cs typeface="Cambria"/>
              </a:rPr>
              <a:t> Product: MP)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Çıktıdaki değişimin girdideki değişime oranıdır.</a:t>
            </a:r>
          </a:p>
          <a:p>
            <a:pPr eaLnBrk="1" hangingPunct="1">
              <a:buFont typeface="Arial"/>
              <a:buChar char="•"/>
            </a:pPr>
            <a:r>
              <a:rPr lang="tr-TR" sz="2400" noProof="0" dirty="0">
                <a:latin typeface="Cambria"/>
                <a:cs typeface="Cambria"/>
              </a:rPr>
              <a:t>Bir girdinin Marjinal Ürünü diğer tüm girdi miktarları sabit iken, girdideki bir birimlik artışın çıktıdaki artışa etkisidir.</a:t>
            </a:r>
            <a:endParaRPr lang="tr-TR" altLang="en-US" sz="24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Emeğin Marjinal Ürünü (</a:t>
            </a:r>
            <a:r>
              <a:rPr lang="tr-TR" altLang="en-US" sz="2000" noProof="0" dirty="0" err="1">
                <a:latin typeface="Cambria"/>
                <a:cs typeface="Cambria"/>
              </a:rPr>
              <a:t>Marginal</a:t>
            </a:r>
            <a:r>
              <a:rPr lang="tr-TR" altLang="en-US" sz="2000" noProof="0" dirty="0">
                <a:latin typeface="Cambria"/>
                <a:cs typeface="Cambria"/>
              </a:rPr>
              <a:t> Product of </a:t>
            </a:r>
            <a:r>
              <a:rPr lang="tr-TR" altLang="en-US" sz="2000" noProof="0" dirty="0" err="1">
                <a:latin typeface="Cambria"/>
                <a:cs typeface="Cambria"/>
              </a:rPr>
              <a:t>Labor</a:t>
            </a:r>
            <a:r>
              <a:rPr lang="tr-TR" altLang="en-US" sz="2000" noProof="0" dirty="0">
                <a:latin typeface="Cambria"/>
                <a:cs typeface="Cambria"/>
              </a:rPr>
              <a:t>: MP</a:t>
            </a:r>
            <a:r>
              <a:rPr lang="tr-TR" altLang="en-US" sz="2000" baseline="-25000" noProof="0" dirty="0">
                <a:latin typeface="Cambria"/>
                <a:cs typeface="Cambria"/>
              </a:rPr>
              <a:t>L</a:t>
            </a:r>
            <a:r>
              <a:rPr lang="tr-TR" altLang="en-US" sz="20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Sermayenin Marjinal Ürünü (</a:t>
            </a:r>
            <a:r>
              <a:rPr lang="tr-TR" altLang="en-US" sz="2000" noProof="0" dirty="0" err="1">
                <a:latin typeface="Cambria"/>
                <a:cs typeface="Cambria"/>
              </a:rPr>
              <a:t>Marginal</a:t>
            </a:r>
            <a:r>
              <a:rPr lang="tr-TR" altLang="en-US" sz="2000" noProof="0" dirty="0">
                <a:latin typeface="Cambria"/>
                <a:cs typeface="Cambria"/>
              </a:rPr>
              <a:t> Product of </a:t>
            </a:r>
            <a:r>
              <a:rPr lang="tr-TR" altLang="en-US" sz="2000" noProof="0" dirty="0" err="1">
                <a:latin typeface="Cambria"/>
                <a:cs typeface="Cambria"/>
              </a:rPr>
              <a:t>Capital</a:t>
            </a:r>
            <a:r>
              <a:rPr lang="tr-TR" altLang="en-US" sz="2000" noProof="0" dirty="0">
                <a:latin typeface="Cambria"/>
                <a:cs typeface="Cambria"/>
              </a:rPr>
              <a:t>: MP</a:t>
            </a:r>
            <a:r>
              <a:rPr lang="tr-TR" altLang="en-US" sz="2000" baseline="-25000" noProof="0" dirty="0">
                <a:latin typeface="Cambria"/>
                <a:cs typeface="Cambria"/>
              </a:rPr>
              <a:t>K</a:t>
            </a:r>
            <a:r>
              <a:rPr lang="tr-TR" altLang="en-US" sz="2000" noProof="0" dirty="0">
                <a:latin typeface="Cambria"/>
                <a:cs typeface="Cambria"/>
              </a:rPr>
              <a:t>)</a:t>
            </a:r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Matematiksel olarak: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28997"/>
              </p:ext>
            </p:extLst>
          </p:nvPr>
        </p:nvGraphicFramePr>
        <p:xfrm>
          <a:off x="2825750" y="4994275"/>
          <a:ext cx="64770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4" imgW="1981200" imgH="406400" progId="Equation.3">
                  <p:embed/>
                </p:oleObj>
              </mc:Choice>
              <mc:Fallback>
                <p:oleObj name="Equation" r:id="rId4" imgW="1981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994275"/>
                        <a:ext cx="64770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6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933450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Emeğin Marjinal Ürünü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963083" y="1712913"/>
            <a:ext cx="10967660" cy="31051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Emeğin Marjinal Ürünü (</a:t>
            </a:r>
            <a:r>
              <a:rPr lang="tr-TR" altLang="en-US" sz="2800" noProof="0" dirty="0" err="1">
                <a:latin typeface="Cambria"/>
                <a:cs typeface="Cambria"/>
              </a:rPr>
              <a:t>Marginal</a:t>
            </a:r>
            <a:r>
              <a:rPr lang="tr-TR" altLang="en-US" sz="2800" noProof="0" dirty="0">
                <a:latin typeface="Cambria"/>
                <a:cs typeface="Cambria"/>
              </a:rPr>
              <a:t> Product of </a:t>
            </a:r>
            <a:r>
              <a:rPr lang="tr-TR" altLang="en-US" sz="2800" noProof="0" dirty="0" err="1">
                <a:latin typeface="Cambria"/>
                <a:cs typeface="Cambria"/>
              </a:rPr>
              <a:t>Labor</a:t>
            </a:r>
            <a:r>
              <a:rPr lang="tr-TR" altLang="en-US" sz="2800" noProof="0" dirty="0">
                <a:latin typeface="Cambria"/>
                <a:cs typeface="Cambria"/>
              </a:rPr>
              <a:t>: MP</a:t>
            </a:r>
            <a:r>
              <a:rPr lang="tr-TR" altLang="en-US" sz="2800" baseline="-25000" noProof="0" dirty="0">
                <a:latin typeface="Cambria"/>
                <a:cs typeface="Cambria"/>
              </a:rPr>
              <a:t>L</a:t>
            </a:r>
            <a:r>
              <a:rPr lang="tr-TR" altLang="en-US" sz="2800" noProof="0" dirty="0">
                <a:latin typeface="Cambria"/>
                <a:cs typeface="Cambria"/>
              </a:rPr>
              <a:t>)</a:t>
            </a:r>
          </a:p>
          <a:p>
            <a:pPr lvl="1" eaLnBrk="1" hangingPunct="1"/>
            <a:r>
              <a:rPr lang="tr-TR" sz="2000" noProof="0" dirty="0">
                <a:latin typeface="Cambria"/>
                <a:cs typeface="Cambria"/>
              </a:rPr>
              <a:t>Bir birim fazla emek ile üretilen ekstra çıktı miktarı.</a:t>
            </a:r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>
              <a:buFont typeface="Arial"/>
              <a:buChar char="•"/>
            </a:pPr>
            <a:r>
              <a:rPr lang="tr-TR" altLang="en-US" sz="2400" noProof="0" dirty="0">
                <a:latin typeface="Cambria"/>
                <a:cs typeface="Cambria"/>
              </a:rPr>
              <a:t>MP</a:t>
            </a:r>
            <a:r>
              <a:rPr lang="tr-TR" altLang="en-US" sz="2400" baseline="-25000" noProof="0" dirty="0">
                <a:latin typeface="Cambria"/>
                <a:cs typeface="Cambria"/>
              </a:rPr>
              <a:t>L </a:t>
            </a:r>
            <a:r>
              <a:rPr lang="tr-TR" sz="2400" noProof="0" dirty="0">
                <a:latin typeface="Cambria"/>
                <a:cs typeface="Cambria"/>
              </a:rPr>
              <a:t>önce artar sonra düşer.</a:t>
            </a:r>
            <a:endParaRPr lang="tr-TR" altLang="en-US" sz="24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dirty="0"/>
              <a:t>MP</a:t>
            </a:r>
            <a:r>
              <a:rPr lang="tr-TR" altLang="en-US" sz="2000" baseline="-25000" dirty="0"/>
              <a:t>L </a:t>
            </a:r>
            <a:r>
              <a:rPr lang="tr-TR" sz="2000" dirty="0"/>
              <a:t>artıyorken, toplam hasıladaki (TP) artış oranı artar çünkü </a:t>
            </a:r>
            <a:r>
              <a:rPr lang="tr-TR" altLang="en-US" sz="2000" dirty="0"/>
              <a:t>MP</a:t>
            </a:r>
            <a:r>
              <a:rPr lang="tr-TR" altLang="en-US" sz="2000" baseline="-25000" dirty="0"/>
              <a:t>L</a:t>
            </a:r>
            <a:r>
              <a:rPr lang="tr-TR" altLang="en-US" sz="2000" dirty="0"/>
              <a:t>, </a:t>
            </a:r>
            <a:r>
              <a:rPr lang="tr-TR" sz="2000" dirty="0"/>
              <a:t>TP</a:t>
            </a:r>
            <a:r>
              <a:rPr lang="tr-TR" altLang="en-US" sz="2000" dirty="0"/>
              <a:t> eğrisinin eğimidir.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MP</a:t>
            </a:r>
            <a:r>
              <a:rPr lang="tr-TR" altLang="en-US" sz="2000" baseline="-25000" noProof="0" dirty="0">
                <a:latin typeface="Cambria"/>
                <a:cs typeface="Cambria"/>
              </a:rPr>
              <a:t>L </a:t>
            </a:r>
            <a:r>
              <a:rPr lang="tr-TR" sz="2000" noProof="0" dirty="0">
                <a:latin typeface="Cambria"/>
                <a:cs typeface="Cambria"/>
              </a:rPr>
              <a:t>azalıyorken, toplam hasıladaki (</a:t>
            </a:r>
            <a:r>
              <a:rPr lang="tr-TR" sz="2000" dirty="0"/>
              <a:t>TP</a:t>
            </a:r>
            <a:r>
              <a:rPr lang="tr-TR" sz="2000" noProof="0" dirty="0">
                <a:latin typeface="Cambria"/>
                <a:cs typeface="Cambria"/>
              </a:rPr>
              <a:t>) artış oranı azalır çünkü </a:t>
            </a:r>
            <a:r>
              <a:rPr lang="tr-TR" altLang="en-US" sz="2000" noProof="0" dirty="0">
                <a:latin typeface="Cambria"/>
                <a:cs typeface="Cambria"/>
              </a:rPr>
              <a:t>MP</a:t>
            </a:r>
            <a:r>
              <a:rPr lang="tr-TR" altLang="en-US" sz="2000" baseline="-25000" noProof="0" dirty="0">
                <a:latin typeface="Cambria"/>
                <a:cs typeface="Cambria"/>
              </a:rPr>
              <a:t>L</a:t>
            </a:r>
            <a:r>
              <a:rPr lang="tr-TR" altLang="en-US" sz="2000" noProof="0" dirty="0">
                <a:latin typeface="Cambria"/>
                <a:cs typeface="Cambria"/>
              </a:rPr>
              <a:t>, </a:t>
            </a:r>
            <a:r>
              <a:rPr lang="tr-TR" sz="2000" dirty="0"/>
              <a:t>TP</a:t>
            </a:r>
            <a:r>
              <a:rPr lang="tr-TR" altLang="en-US" sz="2000" noProof="0" dirty="0">
                <a:latin typeface="Cambria"/>
                <a:cs typeface="Cambria"/>
              </a:rPr>
              <a:t> eğrisinin eğimidir.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MP</a:t>
            </a:r>
            <a:r>
              <a:rPr lang="tr-TR" altLang="en-US" sz="2000" baseline="-25000" noProof="0" dirty="0">
                <a:latin typeface="Cambria"/>
                <a:cs typeface="Cambria"/>
              </a:rPr>
              <a:t>L </a:t>
            </a:r>
            <a:r>
              <a:rPr lang="tr-TR" altLang="en-US" sz="2000" noProof="0" dirty="0">
                <a:latin typeface="Cambria"/>
                <a:cs typeface="Cambria"/>
              </a:rPr>
              <a:t>s</a:t>
            </a:r>
            <a:r>
              <a:rPr lang="tr-TR" sz="2000" noProof="0" dirty="0">
                <a:latin typeface="Cambria"/>
                <a:cs typeface="Cambria"/>
              </a:rPr>
              <a:t>ıfır iken, </a:t>
            </a:r>
            <a:r>
              <a:rPr lang="tr-TR" sz="2000" dirty="0"/>
              <a:t>TP</a:t>
            </a:r>
            <a:r>
              <a:rPr lang="tr-TR" sz="2000" noProof="0" dirty="0">
                <a:latin typeface="Cambria"/>
                <a:cs typeface="Cambria"/>
              </a:rPr>
              <a:t> maksimum değerini alır.</a:t>
            </a:r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MP</a:t>
            </a:r>
            <a:r>
              <a:rPr lang="tr-TR" altLang="en-US" sz="2000" baseline="-25000" noProof="0" dirty="0">
                <a:latin typeface="Cambria"/>
                <a:cs typeface="Cambria"/>
              </a:rPr>
              <a:t>L</a:t>
            </a:r>
            <a:r>
              <a:rPr lang="tr-TR" sz="2000" noProof="0" dirty="0">
                <a:latin typeface="Cambria"/>
                <a:cs typeface="Cambria"/>
              </a:rPr>
              <a:t> negatif iken, ekstra çalıştırılan işçiler </a:t>
            </a:r>
            <a:r>
              <a:rPr lang="tr-TR" sz="2000" dirty="0"/>
              <a:t>TP</a:t>
            </a:r>
            <a:r>
              <a:rPr lang="tr-TR" sz="2000" noProof="0" dirty="0">
                <a:latin typeface="Cambria"/>
                <a:cs typeface="Cambria"/>
              </a:rPr>
              <a:t>'</a:t>
            </a:r>
            <a:r>
              <a:rPr lang="tr-TR" sz="2000" noProof="0" dirty="0" err="1">
                <a:latin typeface="Cambria"/>
                <a:cs typeface="Cambria"/>
              </a:rPr>
              <a:t>yi</a:t>
            </a:r>
            <a:r>
              <a:rPr lang="tr-TR" sz="2000" noProof="0" dirty="0">
                <a:latin typeface="Cambria"/>
                <a:cs typeface="Cambria"/>
              </a:rPr>
              <a:t> azaltır.</a:t>
            </a:r>
          </a:p>
          <a:p>
            <a:pPr lvl="1" eaLnBrk="1" hangingPunct="1"/>
            <a:endParaRPr lang="tr-TR" altLang="en-US" sz="28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Matematiksel olarak: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43344"/>
              </p:ext>
            </p:extLst>
          </p:nvPr>
        </p:nvGraphicFramePr>
        <p:xfrm>
          <a:off x="4133850" y="4973638"/>
          <a:ext cx="38608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4" imgW="1181100" imgH="419100" progId="Equation.DSMT4">
                  <p:embed/>
                </p:oleObj>
              </mc:Choice>
              <mc:Fallback>
                <p:oleObj name="Equation" r:id="rId4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4973638"/>
                        <a:ext cx="3860800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4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5" y="419100"/>
            <a:ext cx="7843839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1364" y="366653"/>
            <a:ext cx="4231455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Üretim Fonksiyonu ve Marjinal Ürün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4286" y="942343"/>
            <a:ext cx="1375033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İşçi Sayısı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1477" y="786789"/>
            <a:ext cx="1278121" cy="5151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Toplam Ürün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0172" y="714433"/>
            <a:ext cx="853787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Toplam Ürün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3556" y="3354799"/>
            <a:ext cx="705609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MP</a:t>
            </a:r>
            <a:r>
              <a:rPr lang="tr-TR" sz="1600" b="1" baseline="-25000" dirty="0">
                <a:effectLst/>
                <a:latin typeface="Cambria"/>
                <a:ea typeface="ＭＳ 明朝"/>
                <a:cs typeface="Cambria"/>
              </a:rPr>
              <a:t>L</a:t>
            </a:r>
            <a:endParaRPr lang="tr-TR" sz="16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1898" y="2659171"/>
            <a:ext cx="853787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İşçi Sayısı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70200" y="5927500"/>
            <a:ext cx="853787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b="1" dirty="0">
                <a:effectLst/>
                <a:latin typeface="Cambria"/>
                <a:ea typeface="ＭＳ 明朝"/>
                <a:cs typeface="Cambria"/>
              </a:rPr>
              <a:t>İşçi Sayısı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6913" y="758692"/>
            <a:ext cx="1440976" cy="5839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Emeğin Marjinal Ürünü</a:t>
            </a:r>
          </a:p>
        </p:txBody>
      </p:sp>
    </p:spTree>
    <p:extLst>
      <p:ext uri="{BB962C8B-B14F-4D97-AF65-F5344CB8AC3E}">
        <p14:creationId xmlns:p14="http://schemas.microsoft.com/office/powerpoint/2010/main" val="189591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0304" y="8"/>
            <a:ext cx="11504082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Azalan Marjinal Ürün Yasası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49804" y="1702329"/>
            <a:ext cx="11419945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Diğer girdi miktarları sabit iken (K), değişken girdinin fazla kullanılmasından elde elde edilen çıktıdaki artış oranı değişken girdi miktarı arttıkça zamanla azalacaktır.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Azalan Marjinal Ürün Yasası (</a:t>
            </a:r>
            <a:r>
              <a:rPr lang="tr-TR" altLang="en-US" sz="2800" noProof="0" dirty="0" err="1">
                <a:latin typeface="Cambria"/>
                <a:cs typeface="Cambria"/>
              </a:rPr>
              <a:t>Diminishing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>
                <a:latin typeface="Cambria"/>
                <a:cs typeface="Cambria"/>
              </a:rPr>
              <a:t>Marginal</a:t>
            </a:r>
            <a:r>
              <a:rPr lang="tr-TR" altLang="en-US" sz="2800" noProof="0" dirty="0">
                <a:latin typeface="Cambria"/>
                <a:cs typeface="Cambria"/>
              </a:rPr>
              <a:t> Product: DMP)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Bir girdideki birbirini izleyen artışlar en sonunda çıktının azalarak artmasına neden olur.</a:t>
            </a:r>
          </a:p>
          <a:p>
            <a:pPr lvl="1" eaLnBrk="1" hangingPunct="1"/>
            <a:r>
              <a:rPr lang="tr-TR" sz="2400" noProof="0" dirty="0">
                <a:latin typeface="Cambria"/>
                <a:cs typeface="Cambria"/>
              </a:rPr>
              <a:t>Azalan getiri noktasının karşılığı marjinal ürünün azalmaya başladığı düzeydir.</a:t>
            </a:r>
          </a:p>
          <a:p>
            <a:pPr marL="914400" lvl="2" indent="0" eaLnBrk="1" hangingPunct="1">
              <a:buNone/>
            </a:pPr>
            <a:endParaRPr lang="tr-TR" altLang="en-US" sz="1200" noProof="0" dirty="0"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288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91307" y="0"/>
            <a:ext cx="11504082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Azalan Marjinal Ürün Yasası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49804" y="1702329"/>
            <a:ext cx="10298113" cy="4895850"/>
          </a:xfrm>
        </p:spPr>
        <p:txBody>
          <a:bodyPr/>
          <a:lstStyle/>
          <a:p>
            <a:pPr lvl="1" eaLnBrk="1" hangingPunct="1">
              <a:buFont typeface="Arial"/>
              <a:buChar char="•"/>
            </a:pPr>
            <a:r>
              <a:rPr lang="tr-TR" altLang="en-US" sz="2800" u="sng" noProof="0" dirty="0">
                <a:latin typeface="Cambria"/>
                <a:cs typeface="Cambria"/>
              </a:rPr>
              <a:t>Sermayeyi (K) sabit varsayalım</a:t>
            </a:r>
            <a:r>
              <a:rPr lang="tr-TR" altLang="en-US" sz="2800" noProof="0" dirty="0">
                <a:latin typeface="Cambria"/>
                <a:cs typeface="Cambria"/>
              </a:rPr>
              <a:t>, en sonunda öyle bir notaya geliriz ki yeni bir işçinin (L) çıktıya katkısı bir öncekinden daha az olur.</a:t>
            </a:r>
          </a:p>
          <a:p>
            <a:pPr lvl="1" eaLnBrk="1" hangingPunct="1">
              <a:buFont typeface="Arial"/>
              <a:buChar char="•"/>
            </a:pPr>
            <a:r>
              <a:rPr lang="tr-TR" altLang="en-US" sz="2800" noProof="0" dirty="0">
                <a:latin typeface="Cambria"/>
                <a:cs typeface="Cambria"/>
              </a:rPr>
              <a:t>Örnek: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İşçi #3 çıktıyı 15 artırır.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İşçi #4 çıktıyı 12 artırır.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İşçi #5 çıktıyı 10 artırır.</a:t>
            </a:r>
          </a:p>
        </p:txBody>
      </p:sp>
      <p:pic>
        <p:nvPicPr>
          <p:cNvPr id="37891" name="Picture 13" descr="I:\DirkTextbookN\Jpegs(All)\VOLUME_1_MICRO_Class-test\04_PRINECO_CH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82" y="4168246"/>
            <a:ext cx="28876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07_PRINECOMI_CH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6" y="1143003"/>
            <a:ext cx="8531225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0283" y="1405878"/>
            <a:ext cx="2558939" cy="3676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İşçi Miktarı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9291" y="1206149"/>
            <a:ext cx="2814833" cy="592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Toplam Ürün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6691" y="1244355"/>
            <a:ext cx="2814833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Marjinal Ürün</a:t>
            </a:r>
          </a:p>
        </p:txBody>
      </p:sp>
    </p:spTree>
    <p:extLst>
      <p:ext uri="{BB962C8B-B14F-4D97-AF65-F5344CB8AC3E}">
        <p14:creationId xmlns:p14="http://schemas.microsoft.com/office/powerpoint/2010/main" val="209159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DMP'nin nedeni nedir?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52625" y="1670053"/>
            <a:ext cx="8229600" cy="4962525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Sabit miktardaki sermayeyi düşünün.</a:t>
            </a:r>
          </a:p>
          <a:p>
            <a:pPr lvl="1" eaLnBrk="1" hangingPunct="1"/>
            <a:r>
              <a:rPr lang="tr-TR" altLang="ja-JP" sz="2800" noProof="0" dirty="0">
                <a:latin typeface="Cambria"/>
                <a:cs typeface="Cambria"/>
              </a:rPr>
              <a:t>"Mutfakta çok fazla aşçı var."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Ekstra işçiler nihayetinde yapacak daha az iş bulurlar ve toplam ürüne daha az katkı verirler.</a:t>
            </a:r>
            <a:endParaRPr lang="tr-TR" altLang="ja-JP" sz="28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800" i="1" noProof="0" dirty="0">
                <a:latin typeface="Cambria"/>
                <a:cs typeface="Cambria"/>
              </a:rPr>
              <a:t>Yeni işçiler daha az vasıflı olduğu için değil.</a:t>
            </a:r>
            <a:endParaRPr lang="tr-TR" altLang="en-US" sz="28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Çok büyük miktardaki emek (L) ile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Yeni işçiler var olan işçileri engelleyebilir ve onları yavaşlatabilir.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 da negatif marjinal ürün demektir!</a:t>
            </a:r>
          </a:p>
        </p:txBody>
      </p:sp>
    </p:spTree>
    <p:extLst>
      <p:ext uri="{BB962C8B-B14F-4D97-AF65-F5344CB8AC3E}">
        <p14:creationId xmlns:p14="http://schemas.microsoft.com/office/powerpoint/2010/main" val="34053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dirty="0">
                <a:latin typeface="Cambria"/>
              </a:rPr>
              <a:t>Hafta #6 Konu Başlıkları</a:t>
            </a:r>
            <a:endParaRPr lang="tr-TR" altLang="en-US" noProof="0" dirty="0">
              <a:latin typeface="Cambria"/>
              <a:cs typeface="Cambria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5" y="1712913"/>
            <a:ext cx="9746343" cy="409621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400" cap="none" noProof="0" dirty="0">
                <a:latin typeface="Cambria"/>
                <a:ea typeface="MS PGothic" charset="0"/>
                <a:cs typeface="Cambria"/>
              </a:rPr>
              <a:t>Açık Maliyet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Gizli Maliyet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Muhasebe Karı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Ekonomik Kar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Kısa Dönem vs. Uzun Dönem*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TPL, MP, AP ve DMP*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TC, TVC ve TFC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400" noProof="0" dirty="0">
                <a:latin typeface="Cambria"/>
                <a:ea typeface="MS PGothic" charset="0"/>
                <a:cs typeface="Cambria"/>
              </a:rPr>
              <a:t>ATC, AVC, AFC ve MC*</a:t>
            </a:r>
          </a:p>
          <a:p>
            <a:pPr marL="0" indent="0" eaLnBrk="1" hangingPunct="1">
              <a:buNone/>
            </a:pPr>
            <a:r>
              <a:rPr lang="tr-TR" altLang="en-US" sz="1600" dirty="0">
                <a:ea typeface="MS PGothic" charset="0"/>
              </a:rPr>
              <a:t>"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600" noProof="0" dirty="0" err="1">
                <a:latin typeface="Cambria"/>
                <a:ea typeface="MS PGothic" charset="0"/>
                <a:cs typeface="Cambria"/>
              </a:rPr>
              <a:t>Mateer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 ve </a:t>
            </a:r>
            <a:r>
              <a:rPr lang="tr-TR" altLang="en-US" sz="1600" noProof="0" dirty="0" err="1">
                <a:latin typeface="Cambria"/>
                <a:ea typeface="MS PGothic" charset="0"/>
                <a:cs typeface="Cambria"/>
              </a:rPr>
              <a:t>Coppock</a:t>
            </a:r>
            <a:r>
              <a:rPr lang="tr-TR" altLang="en-US" sz="1600" noProof="0" dirty="0">
                <a:latin typeface="Cambria"/>
                <a:ea typeface="MS PGothic" charset="0"/>
                <a:cs typeface="Cambria"/>
              </a:rPr>
              <a:t>: Bölüm #8</a:t>
            </a:r>
          </a:p>
          <a:p>
            <a:pPr marL="0" indent="0" eaLnBrk="1" hangingPunct="1">
              <a:buNone/>
            </a:pPr>
            <a:endParaRPr lang="tr-TR" sz="2800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cap="none" noProof="0" dirty="0">
              <a:latin typeface="Cambria"/>
              <a:ea typeface="MS PGothic" charset="0"/>
              <a:cs typeface="Cambria"/>
            </a:endParaRPr>
          </a:p>
          <a:p>
            <a:pPr marL="0" indent="0" eaLnBrk="1" hangingPunct="1">
              <a:buNone/>
            </a:pPr>
            <a:endParaRPr lang="tr-TR" altLang="en-US" sz="1800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E0381-CC7C-EC45-A51B-733C2E20B24D}"/>
              </a:ext>
            </a:extLst>
          </p:cNvPr>
          <p:cNvSpPr txBox="1"/>
          <p:nvPr/>
        </p:nvSpPr>
        <p:spPr>
          <a:xfrm>
            <a:off x="266700" y="579120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  <a:latin typeface="Cambria"/>
              </a:rPr>
              <a:t>Önemli Not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: Fiyat için "F", "P"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Price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Miktar (Çıktı) için "M",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Quantity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Talep için "T", "D"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Demand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Arz için "A", "S"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Supply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Denge için "E"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Equilibrium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Kısa-Dönem için "KD" , "SR"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Short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-Run"; Uzun-Dönem için "UD", "LR"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Long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 eş anlamlı olarak kullanılmıştır. </a:t>
            </a:r>
          </a:p>
          <a:p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8965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ea typeface="MS PGothic" charset="0"/>
                <a:cs typeface="Cambria"/>
              </a:rPr>
              <a:t>Örnek: Azalan MP</a:t>
            </a:r>
            <a:r>
              <a:rPr lang="tr-TR" baseline="-25000" noProof="0" dirty="0">
                <a:latin typeface="Cambria"/>
                <a:ea typeface="MS PGothic" charset="0"/>
                <a:cs typeface="Cambria"/>
              </a:rPr>
              <a:t>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noProof="0" dirty="0">
                <a:latin typeface="Cambria"/>
                <a:ea typeface="MS PGothic" charset="0"/>
                <a:cs typeface="Cambria"/>
              </a:rPr>
              <a:t>Örnek olarak çöp toplanmasını alalım</a:t>
            </a:r>
          </a:p>
          <a:p>
            <a:pPr eaLnBrk="1" hangingPunct="1"/>
            <a:r>
              <a:rPr lang="tr-TR" sz="3200" noProof="0" dirty="0">
                <a:latin typeface="Cambria"/>
                <a:ea typeface="MS PGothic" charset="0"/>
                <a:cs typeface="Cambria"/>
              </a:rPr>
              <a:t>Sabit girdi</a:t>
            </a:r>
          </a:p>
          <a:p>
            <a:pPr lvl="1" eaLnBrk="1" hangingPunct="1"/>
            <a:r>
              <a:rPr lang="tr-TR" sz="2800" noProof="0" dirty="0">
                <a:latin typeface="Cambria"/>
                <a:ea typeface="MS PGothic" charset="0"/>
                <a:cs typeface="Cambria"/>
              </a:rPr>
              <a:t>Sermaye</a:t>
            </a:r>
          </a:p>
          <a:p>
            <a:pPr lvl="1" eaLnBrk="1" hangingPunct="1"/>
            <a:r>
              <a:rPr lang="tr-TR" sz="2800" noProof="0" dirty="0">
                <a:latin typeface="Cambria"/>
                <a:ea typeface="MS PGothic" charset="0"/>
                <a:cs typeface="Cambria"/>
              </a:rPr>
              <a:t>Bir kamyon</a:t>
            </a:r>
          </a:p>
          <a:p>
            <a:pPr eaLnBrk="1" hangingPunct="1"/>
            <a:r>
              <a:rPr lang="tr-TR" sz="3200" noProof="0" dirty="0">
                <a:latin typeface="Cambria"/>
                <a:ea typeface="MS PGothic" charset="0"/>
                <a:cs typeface="Cambria"/>
              </a:rPr>
              <a:t>Değişken girdi</a:t>
            </a:r>
          </a:p>
          <a:p>
            <a:pPr lvl="1" eaLnBrk="1" hangingPunct="1"/>
            <a:r>
              <a:rPr lang="tr-TR" sz="2800" noProof="0" dirty="0">
                <a:latin typeface="Cambria"/>
                <a:ea typeface="MS PGothic" charset="0"/>
                <a:cs typeface="Cambria"/>
              </a:rPr>
              <a:t>Emek</a:t>
            </a:r>
          </a:p>
          <a:p>
            <a:pPr lvl="1" eaLnBrk="1" hangingPunct="1"/>
            <a:r>
              <a:rPr lang="tr-TR" sz="2800" noProof="0" dirty="0">
                <a:latin typeface="Cambria"/>
                <a:ea typeface="MS PGothic" charset="0"/>
                <a:cs typeface="Cambria"/>
              </a:rPr>
              <a:t>Kamyondaki işçiler</a:t>
            </a:r>
          </a:p>
          <a:p>
            <a:pPr eaLnBrk="1" hangingPunct="1"/>
            <a:r>
              <a:rPr lang="tr-TR" sz="3200" noProof="0" dirty="0">
                <a:latin typeface="Cambria"/>
                <a:ea typeface="MS PGothic" charset="0"/>
                <a:cs typeface="Cambria"/>
              </a:rPr>
              <a:t>Çıktı</a:t>
            </a:r>
          </a:p>
          <a:p>
            <a:pPr lvl="1" eaLnBrk="1" hangingPunct="1"/>
            <a:r>
              <a:rPr lang="tr-TR" sz="2800" noProof="0" dirty="0">
                <a:latin typeface="Cambria"/>
                <a:ea typeface="MS PGothic" charset="0"/>
                <a:cs typeface="Cambria"/>
              </a:rPr>
              <a:t>Çöpler toplanıyor.</a:t>
            </a:r>
          </a:p>
          <a:p>
            <a:endParaRPr lang="tr-TR" sz="3200" noProof="0" dirty="0">
              <a:latin typeface="Cambria"/>
              <a:ea typeface="MS PGothic" charset="0"/>
              <a:cs typeface="Cambria"/>
            </a:endParaRPr>
          </a:p>
        </p:txBody>
      </p:sp>
      <p:pic>
        <p:nvPicPr>
          <p:cNvPr id="41987" name="Picture 5" descr="I:\DirkTextbookN\Jpegs(All)\VOLUME_1_MICRO_Class-test\1_PRINECO_CH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5" y="2343150"/>
            <a:ext cx="57531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 rot="-9386595">
            <a:off x="5700184" y="1938338"/>
            <a:ext cx="609600" cy="1371600"/>
            <a:chOff x="990600" y="762000"/>
            <a:chExt cx="457200" cy="1371600"/>
          </a:xfrm>
        </p:grpSpPr>
        <p:sp>
          <p:nvSpPr>
            <p:cNvPr id="7" name="Oval 6"/>
            <p:cNvSpPr/>
            <p:nvPr/>
          </p:nvSpPr>
          <p:spPr>
            <a:xfrm>
              <a:off x="1002170" y="769078"/>
              <a:ext cx="457200" cy="4572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914668" y="1523883"/>
              <a:ext cx="6096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959042" y="1868855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181658" y="1867048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90868" y="1523883"/>
              <a:ext cx="4572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35200" y="1903413"/>
            <a:ext cx="609600" cy="1371600"/>
            <a:chOff x="990600" y="762000"/>
            <a:chExt cx="457200" cy="1371600"/>
          </a:xfrm>
        </p:grpSpPr>
        <p:sp>
          <p:nvSpPr>
            <p:cNvPr id="13" name="Oval 12"/>
            <p:cNvSpPr/>
            <p:nvPr/>
          </p:nvSpPr>
          <p:spPr>
            <a:xfrm>
              <a:off x="990600" y="762000"/>
              <a:ext cx="457200" cy="457200"/>
            </a:xfrm>
            <a:prstGeom prst="ellipse">
              <a:avLst/>
            </a:pr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914400" y="1524000"/>
              <a:ext cx="6096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952500" y="1866900"/>
              <a:ext cx="304800" cy="2286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1181100" y="1866900"/>
              <a:ext cx="304800" cy="2286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90600" y="1524000"/>
              <a:ext cx="4572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9347200" y="3813175"/>
            <a:ext cx="609600" cy="1371600"/>
            <a:chOff x="990600" y="762000"/>
            <a:chExt cx="457200" cy="1371600"/>
          </a:xfrm>
        </p:grpSpPr>
        <p:sp>
          <p:nvSpPr>
            <p:cNvPr id="19" name="Oval 18"/>
            <p:cNvSpPr/>
            <p:nvPr/>
          </p:nvSpPr>
          <p:spPr>
            <a:xfrm>
              <a:off x="990600" y="762000"/>
              <a:ext cx="457200" cy="457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914400" y="1524000"/>
              <a:ext cx="609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952500" y="1866900"/>
              <a:ext cx="304800" cy="228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1181100" y="1866900"/>
              <a:ext cx="304800" cy="228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90600" y="1524000"/>
              <a:ext cx="457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641600" y="3856038"/>
            <a:ext cx="609600" cy="1371600"/>
            <a:chOff x="990600" y="762000"/>
            <a:chExt cx="457200" cy="1371600"/>
          </a:xfrm>
        </p:grpSpPr>
        <p:sp>
          <p:nvSpPr>
            <p:cNvPr id="25" name="Oval 24"/>
            <p:cNvSpPr/>
            <p:nvPr/>
          </p:nvSpPr>
          <p:spPr>
            <a:xfrm>
              <a:off x="990600" y="762000"/>
              <a:ext cx="457200" cy="457200"/>
            </a:xfrm>
            <a:prstGeom prst="ellips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914400" y="1524000"/>
              <a:ext cx="6096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52500" y="1866900"/>
              <a:ext cx="304800" cy="2286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1181100" y="1866900"/>
              <a:ext cx="304800" cy="2286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90600" y="1524000"/>
              <a:ext cx="4572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 rot="740168">
            <a:off x="10109200" y="3889375"/>
            <a:ext cx="609600" cy="1371600"/>
            <a:chOff x="990600" y="762000"/>
            <a:chExt cx="457200" cy="1371600"/>
          </a:xfrm>
        </p:grpSpPr>
        <p:sp>
          <p:nvSpPr>
            <p:cNvPr id="31" name="Oval 30"/>
            <p:cNvSpPr/>
            <p:nvPr/>
          </p:nvSpPr>
          <p:spPr>
            <a:xfrm>
              <a:off x="957088" y="739023"/>
              <a:ext cx="457200" cy="457200"/>
            </a:xfrm>
            <a:prstGeom prst="ellips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911052" y="1521659"/>
              <a:ext cx="6096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07912" y="1833004"/>
              <a:ext cx="304800" cy="22860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138112" y="1837911"/>
              <a:ext cx="304800" cy="22860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87252" y="1521659"/>
              <a:ext cx="4572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51"/>
          <p:cNvGrpSpPr>
            <a:grpSpLocks/>
          </p:cNvGrpSpPr>
          <p:nvPr/>
        </p:nvGrpSpPr>
        <p:grpSpPr bwMode="auto">
          <a:xfrm rot="481822">
            <a:off x="6673851" y="1338263"/>
            <a:ext cx="609600" cy="1371600"/>
            <a:chOff x="990600" y="762000"/>
            <a:chExt cx="457200" cy="1371600"/>
          </a:xfrm>
        </p:grpSpPr>
        <p:sp>
          <p:nvSpPr>
            <p:cNvPr id="37" name="Oval 36"/>
            <p:cNvSpPr/>
            <p:nvPr/>
          </p:nvSpPr>
          <p:spPr>
            <a:xfrm>
              <a:off x="915400" y="697540"/>
              <a:ext cx="457200" cy="4572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>
              <a:off x="913819" y="1523233"/>
              <a:ext cx="6096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02720" y="1829598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1096954" y="1808608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90019" y="1523233"/>
              <a:ext cx="4572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2032000" y="3965575"/>
            <a:ext cx="609600" cy="1371600"/>
            <a:chOff x="990600" y="762000"/>
            <a:chExt cx="457200" cy="1371600"/>
          </a:xfrm>
        </p:grpSpPr>
        <p:sp>
          <p:nvSpPr>
            <p:cNvPr id="43" name="Oval 42"/>
            <p:cNvSpPr/>
            <p:nvPr/>
          </p:nvSpPr>
          <p:spPr>
            <a:xfrm>
              <a:off x="990600" y="762000"/>
              <a:ext cx="457200" cy="457200"/>
            </a:xfrm>
            <a:prstGeom prst="ellipse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914400" y="1524000"/>
              <a:ext cx="609600" cy="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952500" y="1866900"/>
              <a:ext cx="304800" cy="22860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181100" y="1866900"/>
              <a:ext cx="304800" cy="22860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0600" y="1524000"/>
              <a:ext cx="457200" cy="0"/>
            </a:xfrm>
            <a:prstGeom prst="line">
              <a:avLst/>
            </a:prstGeom>
            <a:ln w="635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12395200" y="2746375"/>
            <a:ext cx="8940800" cy="3505200"/>
            <a:chOff x="1104900" y="2362200"/>
            <a:chExt cx="6705600" cy="3505200"/>
          </a:xfrm>
        </p:grpSpPr>
        <p:grpSp>
          <p:nvGrpSpPr>
            <p:cNvPr id="44047" name="Group 69"/>
            <p:cNvGrpSpPr>
              <a:grpSpLocks/>
            </p:cNvGrpSpPr>
            <p:nvPr/>
          </p:nvGrpSpPr>
          <p:grpSpPr bwMode="auto">
            <a:xfrm>
              <a:off x="1104900" y="2362200"/>
              <a:ext cx="6705600" cy="3505200"/>
              <a:chOff x="1104900" y="2362200"/>
              <a:chExt cx="6705600" cy="3505200"/>
            </a:xfrm>
          </p:grpSpPr>
          <p:grpSp>
            <p:nvGrpSpPr>
              <p:cNvPr id="44049" name="Group 17"/>
              <p:cNvGrpSpPr>
                <a:grpSpLocks/>
              </p:cNvGrpSpPr>
              <p:nvPr/>
            </p:nvGrpSpPr>
            <p:grpSpPr bwMode="auto">
              <a:xfrm>
                <a:off x="1104900" y="2362200"/>
                <a:ext cx="6705600" cy="3505200"/>
                <a:chOff x="762000" y="2133600"/>
                <a:chExt cx="6705600" cy="3505200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2743200" y="2133600"/>
                  <a:ext cx="4191000" cy="2819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638800" y="4953000"/>
                  <a:ext cx="762000" cy="685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762000" y="4267200"/>
                  <a:ext cx="1981200" cy="6858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124200" y="4953000"/>
                  <a:ext cx="762000" cy="685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914400" y="4953000"/>
                  <a:ext cx="762000" cy="6858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1219200" y="3124200"/>
                  <a:ext cx="1447800" cy="1143000"/>
                </a:xfrm>
                <a:prstGeom prst="roundRect">
                  <a:avLst/>
                </a:prstGeom>
                <a:noFill/>
                <a:ln w="152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1219200" y="2662238"/>
                  <a:ext cx="1524000" cy="461962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6705600" y="4648200"/>
                  <a:ext cx="762000" cy="3048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791200" y="5105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276600" y="5105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028700" y="5105400"/>
                  <a:ext cx="381000" cy="381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Cambria"/>
                  </a:endParaRP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 flipV="1">
                <a:off x="1524000" y="4114800"/>
                <a:ext cx="342900" cy="1524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V="1">
                <a:off x="1733550" y="4019550"/>
                <a:ext cx="304800" cy="19050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48" name="TextBox 70"/>
            <p:cNvSpPr txBox="1">
              <a:spLocks noChangeArrowheads="1"/>
            </p:cNvSpPr>
            <p:nvPr/>
          </p:nvSpPr>
          <p:spPr bwMode="auto">
            <a:xfrm>
              <a:off x="4076700" y="2935069"/>
              <a:ext cx="205740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mbria"/>
                  <a:cs typeface="Cambria"/>
                </a:rPr>
                <a:t>Garbage</a:t>
              </a:r>
            </a:p>
          </p:txBody>
        </p:sp>
      </p:grpSp>
      <p:grpSp>
        <p:nvGrpSpPr>
          <p:cNvPr id="42" name="Group 72"/>
          <p:cNvGrpSpPr>
            <a:grpSpLocks/>
          </p:cNvGrpSpPr>
          <p:nvPr/>
        </p:nvGrpSpPr>
        <p:grpSpPr bwMode="auto">
          <a:xfrm rot="-1040227">
            <a:off x="11379200" y="5413375"/>
            <a:ext cx="609600" cy="1371600"/>
            <a:chOff x="990600" y="762000"/>
            <a:chExt cx="457200" cy="1371600"/>
          </a:xfrm>
        </p:grpSpPr>
        <p:sp>
          <p:nvSpPr>
            <p:cNvPr id="66" name="Oval 65"/>
            <p:cNvSpPr/>
            <p:nvPr/>
          </p:nvSpPr>
          <p:spPr>
            <a:xfrm>
              <a:off x="990370" y="761788"/>
              <a:ext cx="457200" cy="4572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Cambria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914232" y="1517596"/>
              <a:ext cx="6096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951989" y="1866424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177187" y="1853573"/>
              <a:ext cx="30480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90432" y="1517596"/>
              <a:ext cx="45720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8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835E-6 L -0.94167 3.1783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Ortalama Ürün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noProof="0" dirty="0">
                <a:latin typeface="Cambria"/>
                <a:cs typeface="Cambria"/>
              </a:rPr>
              <a:t>Bir girdinin ortalama ürünü belirli bir zaman aralığında üretilen toplam ürünün söz konusu girdi miktarına bölümüdür.</a:t>
            </a:r>
          </a:p>
          <a:p>
            <a:pPr lvl="1"/>
            <a:r>
              <a:rPr lang="tr-TR" sz="2800" noProof="0" dirty="0">
                <a:latin typeface="Cambria"/>
                <a:cs typeface="Cambria"/>
              </a:rPr>
              <a:t>Ortalama Ürün (</a:t>
            </a:r>
            <a:r>
              <a:rPr lang="tr-TR" sz="2800" noProof="0" dirty="0" err="1">
                <a:latin typeface="Cambria"/>
                <a:cs typeface="Cambria"/>
              </a:rPr>
              <a:t>Average</a:t>
            </a:r>
            <a:r>
              <a:rPr lang="tr-TR" sz="2800" noProof="0" dirty="0">
                <a:latin typeface="Cambria"/>
                <a:cs typeface="Cambria"/>
              </a:rPr>
              <a:t> Product: AP)</a:t>
            </a:r>
          </a:p>
          <a:p>
            <a:pPr marL="0" indent="0">
              <a:buNone/>
            </a:pPr>
            <a:endParaRPr lang="tr-TR" sz="32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3203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Emeğin Ortalama Ürünü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noProof="0" dirty="0">
                <a:latin typeface="Cambria"/>
                <a:cs typeface="Cambria"/>
              </a:rPr>
              <a:t>Emeğin ortalama ürünü AP</a:t>
            </a:r>
            <a:r>
              <a:rPr lang="tr-TR" sz="3200" baseline="-25000" noProof="0" dirty="0">
                <a:latin typeface="Cambria"/>
                <a:cs typeface="Cambria"/>
              </a:rPr>
              <a:t>L</a:t>
            </a:r>
            <a:r>
              <a:rPr lang="tr-TR" sz="3200" noProof="0" dirty="0">
                <a:latin typeface="Cambria"/>
                <a:cs typeface="Cambria"/>
              </a:rPr>
              <a:t> emek başına çıktı miktarıdır.</a:t>
            </a:r>
          </a:p>
          <a:p>
            <a:endParaRPr lang="tr-TR" sz="3200" noProof="0" dirty="0">
              <a:latin typeface="Cambria"/>
              <a:cs typeface="Cambria"/>
            </a:endParaRPr>
          </a:p>
          <a:p>
            <a:endParaRPr lang="tr-TR" sz="3200" noProof="0" dirty="0">
              <a:latin typeface="Cambria"/>
              <a:cs typeface="Cambria"/>
            </a:endParaRPr>
          </a:p>
          <a:p>
            <a:r>
              <a:rPr lang="tr-TR" sz="3200" noProof="0" dirty="0">
                <a:latin typeface="Cambria"/>
                <a:cs typeface="Cambria"/>
              </a:rPr>
              <a:t>AP</a:t>
            </a:r>
            <a:r>
              <a:rPr lang="tr-TR" sz="3200" baseline="-25000" noProof="0" dirty="0">
                <a:latin typeface="Cambria"/>
                <a:cs typeface="Cambria"/>
              </a:rPr>
              <a:t>L</a:t>
            </a:r>
            <a:r>
              <a:rPr lang="tr-TR" sz="3200" noProof="0" dirty="0">
                <a:latin typeface="Cambria"/>
                <a:cs typeface="Cambria"/>
              </a:rPr>
              <a:t> verimliliğin bir ölçütüdür.</a:t>
            </a:r>
          </a:p>
          <a:p>
            <a:r>
              <a:rPr lang="tr-TR" sz="3200" noProof="0" dirty="0">
                <a:latin typeface="Cambria"/>
                <a:cs typeface="Cambria"/>
              </a:rPr>
              <a:t>AP</a:t>
            </a:r>
            <a:r>
              <a:rPr lang="tr-TR" sz="3200" baseline="-25000" noProof="0" dirty="0">
                <a:latin typeface="Cambria"/>
                <a:cs typeface="Cambria"/>
              </a:rPr>
              <a:t>L</a:t>
            </a:r>
            <a:r>
              <a:rPr lang="tr-TR" sz="3200" noProof="0" dirty="0">
                <a:latin typeface="Cambria"/>
                <a:cs typeface="Cambria"/>
              </a:rPr>
              <a:t> önce artar, maksimuma ulaşır, ve sonra azalır. Bu nedenle, emek verimliliği önce artar sonra azalır.</a:t>
            </a:r>
          </a:p>
          <a:p>
            <a:r>
              <a:rPr lang="tr-TR" sz="3200" noProof="0" dirty="0">
                <a:latin typeface="Cambria"/>
                <a:cs typeface="Cambria"/>
              </a:rPr>
              <a:t>AP</a:t>
            </a:r>
            <a:r>
              <a:rPr lang="tr-TR" sz="3200" baseline="-25000" noProof="0" dirty="0">
                <a:latin typeface="Cambria"/>
                <a:cs typeface="Cambria"/>
              </a:rPr>
              <a:t>L</a:t>
            </a:r>
            <a:r>
              <a:rPr lang="tr-TR" sz="3200" noProof="0" dirty="0">
                <a:latin typeface="Cambria"/>
                <a:cs typeface="Cambria"/>
              </a:rPr>
              <a:t> zamanla küçülse de hiçbir zaman sıfıra ulaşamaz.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488332"/>
              </p:ext>
            </p:extLst>
          </p:nvPr>
        </p:nvGraphicFramePr>
        <p:xfrm>
          <a:off x="4389966" y="2332561"/>
          <a:ext cx="2722034" cy="121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Equation" r:id="rId4" imgW="952500" imgH="419100" progId="Equation.3">
                  <p:embed/>
                </p:oleObj>
              </mc:Choice>
              <mc:Fallback>
                <p:oleObj name="Equation" r:id="rId4" imgW="952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966" y="2332561"/>
                        <a:ext cx="2722034" cy="1211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8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noProof="0" dirty="0">
                <a:latin typeface="Cambria"/>
                <a:cs typeface="Cambria"/>
              </a:rPr>
              <a:t>Emeğin Ortalama Ürünü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356" y="1693333"/>
            <a:ext cx="10650583" cy="4995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7379" y="1890374"/>
            <a:ext cx="949010" cy="71096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Çıktı</a:t>
            </a:r>
          </a:p>
          <a:p>
            <a:pPr algn="ctr"/>
            <a:r>
              <a:rPr lang="tr-TR" dirty="0">
                <a:latin typeface="Cambria"/>
              </a:rPr>
              <a:t>(Ürün)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4029389" y="6238503"/>
            <a:ext cx="1563870" cy="4062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ambria"/>
              </a:rPr>
              <a:t>Emek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790929" y="5363303"/>
            <a:ext cx="1450065" cy="44689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Emek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9316539" y="3224941"/>
            <a:ext cx="165942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Ortalama Ürün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7287593" y="2629453"/>
            <a:ext cx="1563011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Marjinal Ürün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3693363" y="2584297"/>
            <a:ext cx="149271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Toplam Ürün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2521579" y="4712251"/>
            <a:ext cx="1102141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Cambria"/>
              </a:rPr>
              <a:t>Üretim Artarak Artıyor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679770" y="2102812"/>
            <a:ext cx="862737" cy="71096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tr-TR" dirty="0">
                <a:latin typeface="Cambria"/>
              </a:rPr>
              <a:t>Çıktı</a:t>
            </a:r>
          </a:p>
          <a:p>
            <a:pPr algn="ctr"/>
            <a:r>
              <a:rPr lang="tr-TR" dirty="0">
                <a:latin typeface="Cambria"/>
              </a:rPr>
              <a:t>(Ürün)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817784" y="2828109"/>
            <a:ext cx="1140967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latin typeface="Cambria"/>
              </a:rPr>
              <a:t>Üretim Azalarak Artıyor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24695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400301" y="8"/>
            <a:ext cx="9391403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 ve Ortalamanın İlişkisi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402645" y="1741135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Daha çok ürettiğimizde ortalama ürünün artacağını ya da azalacağını nasıl bilebiliriz?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Bir birim daha üretilince, şimdiki ortalamayı marjinal ürünle kıyaslamamız gereklidir.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Hatırlamak için kilit cümle:</a:t>
            </a:r>
          </a:p>
          <a:p>
            <a:pPr lvl="1" eaLnBrk="1" hangingPunct="1"/>
            <a:r>
              <a:rPr lang="tr-TR" altLang="ja-JP" sz="2400" noProof="0" dirty="0">
                <a:latin typeface="Cambria"/>
                <a:cs typeface="Cambria"/>
              </a:rPr>
              <a:t>"Ortalama marjini takip eder."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Eğer marjin ortalamanın üzerindeyse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Ortalama artar.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Eğer marjin ortalamanın altındaysa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Ortalama azalır.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142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684867" y="28222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 ve Ortalamanın İlişkisi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81170" y="1712913"/>
            <a:ext cx="5718175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Varsayın ki </a:t>
            </a:r>
            <a:r>
              <a:rPr lang="tr-TR" altLang="en-US" sz="2800" noProof="0" dirty="0" err="1">
                <a:latin typeface="Cambria"/>
                <a:cs typeface="Cambria"/>
              </a:rPr>
              <a:t>Lebron</a:t>
            </a:r>
            <a:r>
              <a:rPr lang="tr-TR" altLang="en-US" sz="2800" noProof="0" dirty="0">
                <a:latin typeface="Cambria"/>
                <a:cs typeface="Cambria"/>
              </a:rPr>
              <a:t> James maç başına 30 sayı ortalamasına sahip.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bir sonraki maçta 45 sayı yaparsa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Ortalaması artar.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bir sonraki maçta 12 sayı yaparsa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Ortalaması düşer.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Kilit cümle: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Ortalama marjini takip eder.</a:t>
            </a:r>
          </a:p>
        </p:txBody>
      </p:sp>
      <p:pic>
        <p:nvPicPr>
          <p:cNvPr id="72707" name="Picture 6" descr="G:\DirkTextbookN\Jpegs(All)\NewjpgsJuly\42-33152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0332" r="4790" b="7524"/>
          <a:stretch>
            <a:fillRect/>
          </a:stretch>
        </p:blipFill>
        <p:spPr bwMode="auto">
          <a:xfrm>
            <a:off x="7515230" y="1979613"/>
            <a:ext cx="2927351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527337"/>
          </a:xfrm>
        </p:spPr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MP</a:t>
            </a:r>
            <a:r>
              <a:rPr lang="tr-TR" baseline="-25000" noProof="0" dirty="0">
                <a:latin typeface="Cambria"/>
                <a:cs typeface="Cambria"/>
              </a:rPr>
              <a:t>L</a:t>
            </a:r>
            <a:r>
              <a:rPr lang="tr-TR" noProof="0" dirty="0">
                <a:latin typeface="Cambria"/>
                <a:cs typeface="Cambria"/>
              </a:rPr>
              <a:t> ve AP</a:t>
            </a:r>
            <a:r>
              <a:rPr lang="tr-TR" baseline="-25000" noProof="0" dirty="0">
                <a:latin typeface="Cambria"/>
                <a:cs typeface="Cambria"/>
              </a:rPr>
              <a:t>L </a:t>
            </a:r>
            <a:r>
              <a:rPr lang="tr-TR" noProof="0" dirty="0">
                <a:latin typeface="Cambria"/>
                <a:cs typeface="Cambria"/>
              </a:rPr>
              <a:t>İlişkisi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0835"/>
            <a:ext cx="10972800" cy="4896248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tr-TR" sz="2800" noProof="0" dirty="0">
                <a:latin typeface="Cambria"/>
                <a:cs typeface="Cambria"/>
              </a:rPr>
              <a:t>Eğer MP</a:t>
            </a:r>
            <a:r>
              <a:rPr lang="tr-TR" sz="2800" baseline="-25000" noProof="0" dirty="0">
                <a:latin typeface="Cambria"/>
                <a:cs typeface="Cambria"/>
              </a:rPr>
              <a:t>L </a:t>
            </a:r>
            <a:r>
              <a:rPr lang="tr-TR" sz="2800" noProof="0" dirty="0">
                <a:latin typeface="Cambria"/>
                <a:cs typeface="Cambria"/>
              </a:rPr>
              <a:t>&gt; AP</a:t>
            </a:r>
            <a:r>
              <a:rPr lang="tr-TR" sz="2800" baseline="-25000" noProof="0" dirty="0">
                <a:latin typeface="Cambria"/>
                <a:cs typeface="Cambria"/>
              </a:rPr>
              <a:t>L</a:t>
            </a:r>
            <a:r>
              <a:rPr lang="tr-TR" sz="2800" noProof="0" dirty="0">
                <a:latin typeface="Cambria"/>
                <a:cs typeface="Cambria"/>
              </a:rPr>
              <a:t> ise emeğin ortalama ürünü artar.</a:t>
            </a:r>
          </a:p>
          <a:p>
            <a:pPr lvl="1">
              <a:buFont typeface="Arial"/>
              <a:buChar char="•"/>
            </a:pPr>
            <a:r>
              <a:rPr lang="tr-TR" sz="2800" noProof="0" dirty="0">
                <a:latin typeface="Cambria"/>
                <a:cs typeface="Cambria"/>
              </a:rPr>
              <a:t>Eğer MP</a:t>
            </a:r>
            <a:r>
              <a:rPr lang="tr-TR" sz="2800" baseline="-25000" noProof="0" dirty="0">
                <a:latin typeface="Cambria"/>
                <a:cs typeface="Cambria"/>
              </a:rPr>
              <a:t>L</a:t>
            </a:r>
            <a:r>
              <a:rPr lang="tr-TR" sz="2800" noProof="0" dirty="0">
                <a:latin typeface="Cambria"/>
                <a:cs typeface="Cambria"/>
              </a:rPr>
              <a:t> = AP</a:t>
            </a:r>
            <a:r>
              <a:rPr lang="tr-TR" sz="2800" baseline="-25000" noProof="0" dirty="0">
                <a:latin typeface="Cambria"/>
                <a:cs typeface="Cambria"/>
              </a:rPr>
              <a:t>L </a:t>
            </a:r>
            <a:r>
              <a:rPr lang="tr-TR" sz="2800" noProof="0" dirty="0">
                <a:latin typeface="Cambria"/>
                <a:cs typeface="Cambria"/>
              </a:rPr>
              <a:t>ise emeğin ortalama ürünü maksimum değerine ulaşır.</a:t>
            </a:r>
          </a:p>
          <a:p>
            <a:pPr lvl="1">
              <a:buFont typeface="Arial"/>
              <a:buChar char="•"/>
            </a:pPr>
            <a:r>
              <a:rPr lang="tr-TR" sz="2800" noProof="0" dirty="0">
                <a:latin typeface="Cambria"/>
                <a:cs typeface="Cambria"/>
              </a:rPr>
              <a:t>Eğer MP</a:t>
            </a:r>
            <a:r>
              <a:rPr lang="tr-TR" sz="2800" baseline="-25000" noProof="0" dirty="0">
                <a:latin typeface="Cambria"/>
                <a:cs typeface="Cambria"/>
              </a:rPr>
              <a:t>L </a:t>
            </a:r>
            <a:r>
              <a:rPr lang="tr-TR" sz="2800" noProof="0" dirty="0">
                <a:latin typeface="Cambria"/>
                <a:cs typeface="Cambria"/>
              </a:rPr>
              <a:t>&lt; AP</a:t>
            </a:r>
            <a:r>
              <a:rPr lang="tr-TR" sz="2800" baseline="-25000" noProof="0" dirty="0">
                <a:latin typeface="Cambria"/>
                <a:cs typeface="Cambria"/>
              </a:rPr>
              <a:t>L</a:t>
            </a:r>
            <a:r>
              <a:rPr lang="tr-TR" sz="2800" noProof="0" dirty="0">
                <a:latin typeface="Cambria"/>
                <a:cs typeface="Cambria"/>
              </a:rPr>
              <a:t> ise emeğin ortalama ürünü azalır.</a:t>
            </a:r>
          </a:p>
          <a:p>
            <a:pPr lvl="1" eaLnBrk="1" hangingPunct="1">
              <a:buFont typeface="Arial"/>
              <a:buChar char="•"/>
            </a:pPr>
            <a:r>
              <a:rPr lang="tr-TR" sz="2800" noProof="0" dirty="0">
                <a:latin typeface="Cambria"/>
                <a:cs typeface="Cambria"/>
              </a:rPr>
              <a:t>DMP şunu ima eder: değişken girdinin (L) ortalama ürünü sabit girdi ile o üründen daha çok kullanıldıkça eninde sonunda düşer.</a:t>
            </a:r>
          </a:p>
          <a:p>
            <a:pPr lvl="2" eaLnBrk="1" hangingPunct="1"/>
            <a:r>
              <a:rPr lang="tr-TR" noProof="0" dirty="0">
                <a:latin typeface="Cambria"/>
                <a:ea typeface="Cambria"/>
                <a:cs typeface="Cambria"/>
              </a:rPr>
              <a:t>Azalan majinal ürün yasası </a:t>
            </a:r>
            <a:r>
              <a:rPr lang="tr-TR" noProof="0" dirty="0">
                <a:latin typeface="Cambria"/>
                <a:ea typeface="Cambria"/>
                <a:cs typeface="Cambria"/>
                <a:sym typeface="Wingdings"/>
              </a:rPr>
              <a:t></a:t>
            </a:r>
            <a:r>
              <a:rPr lang="tr-TR" noProof="0" dirty="0">
                <a:latin typeface="Cambria"/>
                <a:ea typeface="Cambria"/>
                <a:cs typeface="Cambria"/>
              </a:rPr>
              <a:t> </a:t>
            </a:r>
            <a:r>
              <a:rPr lang="tr-TR" altLang="en-US" noProof="0" dirty="0">
                <a:latin typeface="Cambria"/>
                <a:ea typeface="Cambria"/>
                <a:cs typeface="Cambria"/>
              </a:rPr>
              <a:t>MP</a:t>
            </a:r>
            <a:r>
              <a:rPr lang="tr-TR" altLang="en-US" baseline="-25000" noProof="0" dirty="0">
                <a:latin typeface="Cambria"/>
                <a:ea typeface="Cambria"/>
                <a:cs typeface="Cambria"/>
              </a:rPr>
              <a:t>L</a:t>
            </a:r>
            <a:r>
              <a:rPr lang="tr-TR" altLang="en-US" noProof="0" dirty="0">
                <a:latin typeface="Cambria"/>
                <a:ea typeface="Cambria"/>
                <a:cs typeface="Cambria"/>
              </a:rPr>
              <a:t> azalır.</a:t>
            </a:r>
            <a:endParaRPr lang="tr-TR" noProof="0" dirty="0">
              <a:latin typeface="Cambria"/>
              <a:ea typeface="Cambria"/>
              <a:cs typeface="Cambria"/>
            </a:endParaRPr>
          </a:p>
          <a:p>
            <a:pPr lvl="2" eaLnBrk="1" hangingPunct="1"/>
            <a:r>
              <a:rPr lang="tr-TR" altLang="en-US" noProof="0" dirty="0">
                <a:latin typeface="Cambria"/>
                <a:ea typeface="Cambria"/>
                <a:cs typeface="Cambria"/>
              </a:rPr>
              <a:t>MP</a:t>
            </a:r>
            <a:r>
              <a:rPr lang="tr-TR" altLang="en-US" baseline="-25000" noProof="0" dirty="0">
                <a:latin typeface="Cambria"/>
                <a:ea typeface="Cambria"/>
                <a:cs typeface="Cambria"/>
              </a:rPr>
              <a:t>L </a:t>
            </a:r>
            <a:r>
              <a:rPr lang="tr-TR" altLang="en-US" dirty="0">
                <a:latin typeface="Cambria"/>
                <a:ea typeface="Cambria"/>
                <a:cs typeface="Cambria"/>
              </a:rPr>
              <a:t>'</a:t>
            </a:r>
            <a:r>
              <a:rPr lang="tr-TR" altLang="en-US" noProof="0" dirty="0">
                <a:latin typeface="Cambria"/>
                <a:ea typeface="Cambria"/>
                <a:cs typeface="Cambria"/>
              </a:rPr>
              <a:t>deki azalma eninde sonunda </a:t>
            </a:r>
            <a:r>
              <a:rPr lang="tr-TR" noProof="0" dirty="0">
                <a:latin typeface="Cambria"/>
                <a:ea typeface="Cambria"/>
                <a:cs typeface="Cambria"/>
                <a:sym typeface="Wingdings"/>
              </a:rPr>
              <a:t></a:t>
            </a:r>
            <a:r>
              <a:rPr lang="tr-TR" noProof="0" dirty="0">
                <a:latin typeface="Cambria"/>
                <a:ea typeface="Cambria"/>
                <a:cs typeface="Cambria"/>
              </a:rPr>
              <a:t> </a:t>
            </a:r>
            <a:r>
              <a:rPr lang="tr-TR" altLang="en-US" noProof="0" dirty="0">
                <a:latin typeface="Cambria"/>
                <a:ea typeface="Cambria"/>
                <a:cs typeface="Cambria"/>
              </a:rPr>
              <a:t>AP</a:t>
            </a:r>
            <a:r>
              <a:rPr lang="tr-TR" altLang="en-US" baseline="-25000" noProof="0" dirty="0">
                <a:latin typeface="Cambria"/>
                <a:ea typeface="Cambria"/>
                <a:cs typeface="Cambria"/>
              </a:rPr>
              <a:t>L</a:t>
            </a:r>
            <a:r>
              <a:rPr lang="tr-TR" altLang="en-US" noProof="0" dirty="0">
                <a:latin typeface="Cambria"/>
                <a:ea typeface="Cambria"/>
                <a:cs typeface="Cambria"/>
              </a:rPr>
              <a:t> azalmasına neden olur.</a:t>
            </a:r>
            <a:endParaRPr lang="tr-TR" noProof="0" dirty="0">
              <a:latin typeface="Cambria"/>
              <a:ea typeface="Cambria"/>
              <a:cs typeface="Cambria"/>
            </a:endParaRPr>
          </a:p>
          <a:p>
            <a:pPr lvl="1">
              <a:buFont typeface="Arial"/>
              <a:buChar char="•"/>
            </a:pPr>
            <a:endParaRPr lang="tr-TR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993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7175"/>
          </a:xfrm>
        </p:spPr>
        <p:txBody>
          <a:bodyPr/>
          <a:lstStyle/>
          <a:p>
            <a:r>
              <a:rPr lang="tr-TR" dirty="0">
                <a:latin typeface="Cambria"/>
                <a:ea typeface="MS PGothic" charset="0"/>
                <a:cs typeface="Cambria"/>
              </a:rPr>
              <a:t>Ekonom</a:t>
            </a:r>
            <a:r>
              <a:rPr lang="tr-TR" dirty="0">
                <a:latin typeface="Cambria"/>
                <a:ea typeface="MS PGothic" charset="0"/>
              </a:rPr>
              <a:t>i:</a:t>
            </a:r>
            <a:r>
              <a:rPr lang="tr-TR" dirty="0">
                <a:latin typeface="Cambria"/>
                <a:ea typeface="MS PGothic" charset="0"/>
                <a:cs typeface="Cambria"/>
              </a:rPr>
              <a:t> </a:t>
            </a:r>
            <a:r>
              <a:rPr lang="tr-TR" i="1" dirty="0" err="1">
                <a:latin typeface="Cambria"/>
                <a:ea typeface="MS PGothic" charset="0"/>
                <a:cs typeface="Cambria"/>
              </a:rPr>
              <a:t>Seinfeld</a:t>
            </a:r>
            <a:endParaRPr lang="tr-TR" i="1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1966989"/>
          </a:xfrm>
        </p:spPr>
        <p:txBody>
          <a:bodyPr/>
          <a:lstStyle/>
          <a:p>
            <a:r>
              <a:rPr lang="tr-TR" dirty="0">
                <a:latin typeface="Cambria"/>
                <a:ea typeface="MS PGothic" charset="0"/>
                <a:cs typeface="Cambria"/>
              </a:rPr>
              <a:t>"</a:t>
            </a:r>
            <a:r>
              <a:rPr lang="tr-TR" dirty="0" err="1">
                <a:latin typeface="Cambria"/>
                <a:ea typeface="MS PGothic" charset="0"/>
                <a:cs typeface="Cambria"/>
              </a:rPr>
              <a:t>Seinfeld</a:t>
            </a:r>
            <a:r>
              <a:rPr lang="tr-TR" dirty="0">
                <a:latin typeface="Cambria"/>
                <a:ea typeface="MS PGothic" charset="0"/>
                <a:cs typeface="Cambria"/>
              </a:rPr>
              <a:t>"</a:t>
            </a:r>
          </a:p>
          <a:p>
            <a:pPr lvl="1"/>
            <a:r>
              <a:rPr lang="tr-TR" dirty="0">
                <a:latin typeface="Cambria"/>
                <a:ea typeface="MS PGothic" charset="0"/>
                <a:cs typeface="Cambria"/>
              </a:rPr>
              <a:t>Maliyetlere giriş. Maliyetleri düşürerek bir aktiviteyi daha karlı hala getirmek.</a:t>
            </a:r>
          </a:p>
        </p:txBody>
      </p:sp>
      <p:pic>
        <p:nvPicPr>
          <p:cNvPr id="48131" name="Picture 4" descr="Econ in Media.eps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49111" y="4006255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63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Kısa Dönemde Maliyetler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9547578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Değişken Maliyet (</a:t>
            </a:r>
            <a:r>
              <a:rPr lang="tr-TR" altLang="en-US" sz="2800" noProof="0" dirty="0" err="1">
                <a:latin typeface="Cambria"/>
                <a:cs typeface="Cambria"/>
              </a:rPr>
              <a:t>Variable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>
                <a:latin typeface="Cambria"/>
                <a:cs typeface="Cambria"/>
              </a:rPr>
              <a:t>Costs</a:t>
            </a:r>
            <a:r>
              <a:rPr lang="tr-TR" altLang="en-US" sz="2800" noProof="0" dirty="0">
                <a:latin typeface="Cambria"/>
                <a:cs typeface="Cambria"/>
              </a:rPr>
              <a:t>: VC)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Çıktı ile direkt olarak ilişkili olan maliyetler.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İşçi maaşları, elektrik faturası, yemek malzemeleri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Sabit Maliyet (</a:t>
            </a:r>
            <a:r>
              <a:rPr lang="tr-TR" altLang="en-US" sz="2800" noProof="0" dirty="0" err="1">
                <a:latin typeface="Cambria"/>
                <a:cs typeface="Cambria"/>
              </a:rPr>
              <a:t>Fixed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>
                <a:latin typeface="Cambria"/>
                <a:cs typeface="Cambria"/>
              </a:rPr>
              <a:t>Costs</a:t>
            </a:r>
            <a:r>
              <a:rPr lang="tr-TR" altLang="en-US" sz="2800" noProof="0" dirty="0">
                <a:latin typeface="Cambria"/>
                <a:cs typeface="Cambria"/>
              </a:rPr>
              <a:t>: FC)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Çıktı ile değişmeyen maliyetler.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Çıktı sıfır olsa bile var olan maliyetler.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Bina kirası, sigorta</a:t>
            </a:r>
          </a:p>
          <a:p>
            <a:pPr lvl="1" eaLnBrk="1" hangingPunct="1"/>
            <a:r>
              <a:rPr lang="tr-TR" sz="2400" noProof="0" dirty="0">
                <a:latin typeface="Cambria"/>
                <a:cs typeface="Cambria"/>
              </a:rPr>
              <a:t>Firma üretim yapması bile kısa dönemde sabit maliyetlere katlanmak zorundadır. Uzun dönemde sabit maliyet yoktur.</a:t>
            </a:r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Toplam Maliyet (Total </a:t>
            </a:r>
            <a:r>
              <a:rPr lang="tr-TR" altLang="en-US" sz="2800" noProof="0" dirty="0" err="1">
                <a:latin typeface="Cambria"/>
                <a:cs typeface="Cambria"/>
              </a:rPr>
              <a:t>Costs</a:t>
            </a:r>
            <a:r>
              <a:rPr lang="tr-TR" altLang="en-US" sz="2800" noProof="0" dirty="0">
                <a:latin typeface="Cambria"/>
                <a:cs typeface="Cambria"/>
              </a:rPr>
              <a:t>: TC)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Değişken maliyet ve sabit maliyetlerin toplamıdır.</a:t>
            </a:r>
          </a:p>
        </p:txBody>
      </p:sp>
    </p:spTree>
    <p:extLst>
      <p:ext uri="{BB962C8B-B14F-4D97-AF65-F5344CB8AC3E}">
        <p14:creationId xmlns:p14="http://schemas.microsoft.com/office/powerpoint/2010/main" val="10633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93422" y="28222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Kar ve Zarar Hesaplaması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989939" y="1754211"/>
            <a:ext cx="8757466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Toplam Hasılat (Total </a:t>
            </a:r>
            <a:r>
              <a:rPr lang="tr-TR" altLang="en-US" sz="2800" noProof="0" dirty="0" err="1">
                <a:latin typeface="Cambria"/>
                <a:cs typeface="Cambria"/>
              </a:rPr>
              <a:t>Revenue</a:t>
            </a:r>
            <a:r>
              <a:rPr lang="tr-TR" altLang="en-US" sz="2800" noProof="0" dirty="0">
                <a:latin typeface="Cambria"/>
                <a:cs typeface="Cambria"/>
              </a:rPr>
              <a:t>: TR)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Bir firmanın mal ve hizmetlerin satışından elde ettiği parasal miktar.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Toplam Maliyet (Total </a:t>
            </a:r>
            <a:r>
              <a:rPr lang="tr-TR" altLang="en-US" sz="2800" noProof="0" dirty="0" err="1">
                <a:latin typeface="Cambria"/>
                <a:cs typeface="Cambria"/>
              </a:rPr>
              <a:t>Cost</a:t>
            </a:r>
            <a:r>
              <a:rPr lang="tr-TR" altLang="en-US" sz="2800" noProof="0" dirty="0">
                <a:latin typeface="Cambria"/>
                <a:cs typeface="Cambria"/>
              </a:rPr>
              <a:t>: TC)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Bir firmanın o mal ve hizmetleri üretirken harcadığı parasal miktar.</a:t>
            </a:r>
          </a:p>
          <a:p>
            <a:pPr lvl="1"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en-US" sz="2800" b="1" noProof="0" dirty="0">
                <a:latin typeface="Cambria"/>
                <a:cs typeface="Cambria"/>
              </a:rPr>
              <a:t>Kar (ya da Zarar) = TR – TC</a:t>
            </a:r>
          </a:p>
          <a:p>
            <a:pPr lvl="1"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TR &gt; TC ise </a:t>
            </a:r>
            <a:r>
              <a:rPr lang="tr-TR" altLang="en-US" sz="2400" noProof="0" dirty="0">
                <a:solidFill>
                  <a:srgbClr val="FF0000"/>
                </a:solidFill>
                <a:latin typeface="Cambria"/>
                <a:cs typeface="Cambria"/>
              </a:rPr>
              <a:t>kar</a:t>
            </a:r>
            <a:r>
              <a:rPr lang="tr-TR" altLang="en-US" sz="2400" noProof="0" dirty="0">
                <a:latin typeface="Cambria"/>
                <a:cs typeface="Cambria"/>
              </a:rPr>
              <a:t> vardır.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TR &lt; TC ise </a:t>
            </a:r>
            <a:r>
              <a:rPr lang="tr-TR" altLang="en-US" sz="2400" noProof="0" dirty="0">
                <a:solidFill>
                  <a:srgbClr val="FF0000"/>
                </a:solidFill>
                <a:latin typeface="Cambria"/>
                <a:cs typeface="Cambria"/>
              </a:rPr>
              <a:t>zarar</a:t>
            </a:r>
            <a:r>
              <a:rPr lang="tr-TR" altLang="en-US" sz="2400" noProof="0" dirty="0">
                <a:latin typeface="Cambria"/>
                <a:cs typeface="Cambria"/>
              </a:rPr>
              <a:t> vardır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86008" y="4233014"/>
            <a:ext cx="2636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Total: Toplam</a:t>
            </a:r>
          </a:p>
          <a:p>
            <a:r>
              <a:rPr lang="tr-TR" b="1" dirty="0" err="1">
                <a:solidFill>
                  <a:srgbClr val="FF0000"/>
                </a:solidFill>
                <a:latin typeface="Cambria"/>
                <a:cs typeface="Cambria"/>
              </a:rPr>
              <a:t>Revenue</a:t>
            </a:r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: Hasılat</a:t>
            </a:r>
          </a:p>
          <a:p>
            <a:r>
              <a:rPr lang="tr-TR" b="1" dirty="0" err="1">
                <a:solidFill>
                  <a:srgbClr val="FF0000"/>
                </a:solidFill>
                <a:latin typeface="Cambria"/>
                <a:cs typeface="Cambria"/>
              </a:rPr>
              <a:t>Cost</a:t>
            </a:r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: Maliyet</a:t>
            </a:r>
          </a:p>
          <a:p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Profit: Kar</a:t>
            </a:r>
          </a:p>
          <a:p>
            <a:r>
              <a:rPr lang="tr-TR" b="1" dirty="0" err="1">
                <a:solidFill>
                  <a:srgbClr val="FF0000"/>
                </a:solidFill>
                <a:latin typeface="Cambria"/>
                <a:cs typeface="Cambria"/>
              </a:rPr>
              <a:t>Loss</a:t>
            </a:r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: Zarar</a:t>
            </a:r>
          </a:p>
          <a:p>
            <a:endParaRPr lang="tr-TR" b="1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tr-TR" b="1" dirty="0" err="1">
                <a:solidFill>
                  <a:srgbClr val="FF0000"/>
                </a:solidFill>
                <a:latin typeface="Cambria"/>
                <a:cs typeface="Cambria"/>
              </a:rPr>
              <a:t>Negative</a:t>
            </a:r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 Profit: Zarar</a:t>
            </a:r>
          </a:p>
          <a:p>
            <a:r>
              <a:rPr lang="tr-TR" b="1" dirty="0" err="1">
                <a:solidFill>
                  <a:srgbClr val="FF0000"/>
                </a:solidFill>
                <a:latin typeface="Cambria"/>
                <a:cs typeface="Cambria"/>
              </a:rPr>
              <a:t>Positive</a:t>
            </a:r>
            <a:r>
              <a:rPr lang="tr-TR" b="1" dirty="0">
                <a:solidFill>
                  <a:srgbClr val="FF0000"/>
                </a:solidFill>
                <a:latin typeface="Cambria"/>
                <a:cs typeface="Cambria"/>
              </a:rPr>
              <a:t> Profit: Kar</a:t>
            </a:r>
          </a:p>
        </p:txBody>
      </p:sp>
    </p:spTree>
    <p:extLst>
      <p:ext uri="{BB962C8B-B14F-4D97-AF65-F5344CB8AC3E}">
        <p14:creationId xmlns:p14="http://schemas.microsoft.com/office/powerpoint/2010/main" val="37555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Kısa Dönemde Maliyetler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81199" y="1712913"/>
            <a:ext cx="9660467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Ortalama Toplam Maliyet (</a:t>
            </a:r>
            <a:r>
              <a:rPr lang="tr-TR" altLang="en-US" sz="2800" noProof="0" dirty="0" err="1">
                <a:latin typeface="Cambria"/>
                <a:cs typeface="Cambria"/>
              </a:rPr>
              <a:t>Average</a:t>
            </a:r>
            <a:r>
              <a:rPr lang="tr-TR" altLang="en-US" sz="2800" noProof="0" dirty="0">
                <a:latin typeface="Cambria"/>
                <a:cs typeface="Cambria"/>
              </a:rPr>
              <a:t> Total </a:t>
            </a:r>
            <a:r>
              <a:rPr lang="tr-TR" altLang="en-US" sz="2800" noProof="0" dirty="0" err="1">
                <a:latin typeface="Cambria"/>
                <a:cs typeface="Cambria"/>
              </a:rPr>
              <a:t>Cost</a:t>
            </a:r>
            <a:r>
              <a:rPr lang="tr-TR" altLang="en-US" sz="2800" noProof="0" dirty="0">
                <a:latin typeface="Cambria"/>
                <a:cs typeface="Cambria"/>
              </a:rPr>
              <a:t>: ATC)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Toplam maliyet bölü çıktı sayısı</a:t>
            </a:r>
          </a:p>
          <a:p>
            <a:pPr lvl="1" eaLnBrk="1" hangingPunct="1"/>
            <a:r>
              <a:rPr lang="tr-TR" altLang="ja-JP" sz="2400" noProof="0" dirty="0">
                <a:latin typeface="Cambria"/>
                <a:cs typeface="Cambria"/>
              </a:rPr>
              <a:t>“Birim maliyet”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Benzer olarak,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Ortalama Değişken Maliyet (</a:t>
            </a:r>
            <a:r>
              <a:rPr lang="tr-TR" altLang="en-US" sz="2400" noProof="0" dirty="0" err="1">
                <a:latin typeface="Cambria"/>
                <a:cs typeface="Cambria"/>
              </a:rPr>
              <a:t>Average</a:t>
            </a:r>
            <a:r>
              <a:rPr lang="tr-TR" altLang="en-US" sz="2400" noProof="0" dirty="0">
                <a:latin typeface="Cambria"/>
                <a:cs typeface="Cambria"/>
              </a:rPr>
              <a:t> </a:t>
            </a:r>
            <a:r>
              <a:rPr lang="tr-TR" altLang="en-US" sz="2400" noProof="0" dirty="0" err="1">
                <a:latin typeface="Cambria"/>
                <a:cs typeface="Cambria"/>
              </a:rPr>
              <a:t>Variable</a:t>
            </a:r>
            <a:r>
              <a:rPr lang="tr-TR" altLang="en-US" sz="2400" noProof="0" dirty="0">
                <a:latin typeface="Cambria"/>
                <a:cs typeface="Cambria"/>
              </a:rPr>
              <a:t> </a:t>
            </a:r>
            <a:r>
              <a:rPr lang="tr-TR" altLang="en-US" sz="2400" noProof="0" dirty="0" err="1">
                <a:latin typeface="Cambria"/>
                <a:cs typeface="Cambria"/>
              </a:rPr>
              <a:t>Cost</a:t>
            </a:r>
            <a:r>
              <a:rPr lang="tr-TR" altLang="en-US" sz="2400" noProof="0" dirty="0">
                <a:latin typeface="Cambria"/>
                <a:cs typeface="Cambria"/>
              </a:rPr>
              <a:t>: AVC)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Ortalama Sabit Maliyet (</a:t>
            </a:r>
            <a:r>
              <a:rPr lang="tr-TR" altLang="en-US" sz="2400" noProof="0" dirty="0" err="1">
                <a:latin typeface="Cambria"/>
                <a:cs typeface="Cambria"/>
              </a:rPr>
              <a:t>Average</a:t>
            </a:r>
            <a:r>
              <a:rPr lang="tr-TR" altLang="en-US" sz="2400" noProof="0" dirty="0">
                <a:latin typeface="Cambria"/>
                <a:cs typeface="Cambria"/>
              </a:rPr>
              <a:t> </a:t>
            </a:r>
            <a:r>
              <a:rPr lang="tr-TR" altLang="en-US" sz="2400" noProof="0" dirty="0" err="1">
                <a:latin typeface="Cambria"/>
                <a:cs typeface="Cambria"/>
              </a:rPr>
              <a:t>Fixed</a:t>
            </a:r>
            <a:r>
              <a:rPr lang="tr-TR" altLang="en-US" sz="2400" noProof="0" dirty="0">
                <a:latin typeface="Cambria"/>
                <a:cs typeface="Cambria"/>
              </a:rPr>
              <a:t> </a:t>
            </a:r>
            <a:r>
              <a:rPr lang="tr-TR" altLang="en-US" sz="2400" noProof="0" dirty="0" err="1">
                <a:latin typeface="Cambria"/>
                <a:cs typeface="Cambria"/>
              </a:rPr>
              <a:t>Cost</a:t>
            </a:r>
            <a:r>
              <a:rPr lang="tr-TR" altLang="en-US" sz="2400" noProof="0" dirty="0">
                <a:latin typeface="Cambria"/>
                <a:cs typeface="Cambria"/>
              </a:rPr>
              <a:t>: AFC)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Marjinal Maliyet (</a:t>
            </a:r>
            <a:r>
              <a:rPr lang="tr-TR" altLang="en-US" sz="2800" noProof="0" dirty="0" err="1">
                <a:latin typeface="Cambria"/>
                <a:cs typeface="Cambria"/>
              </a:rPr>
              <a:t>Marginal</a:t>
            </a:r>
            <a:r>
              <a:rPr lang="tr-TR" altLang="en-US" sz="2800" noProof="0" dirty="0">
                <a:latin typeface="Cambria"/>
                <a:cs typeface="Cambria"/>
              </a:rPr>
              <a:t> </a:t>
            </a:r>
            <a:r>
              <a:rPr lang="tr-TR" altLang="en-US" sz="2800" noProof="0" dirty="0" err="1">
                <a:latin typeface="Cambria"/>
                <a:cs typeface="Cambria"/>
              </a:rPr>
              <a:t>Cost</a:t>
            </a:r>
            <a:r>
              <a:rPr lang="tr-TR" altLang="en-US" sz="2800" noProof="0" dirty="0">
                <a:latin typeface="Cambria"/>
                <a:cs typeface="Cambria"/>
              </a:rPr>
              <a:t>: MC)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Ekstra çıktı üretmek için toplam maliyetteki artış.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Toplam maliyetteki değişim bölü çıktıdaki değişim.</a:t>
            </a:r>
          </a:p>
        </p:txBody>
      </p:sp>
    </p:spTree>
    <p:extLst>
      <p:ext uri="{BB962C8B-B14F-4D97-AF65-F5344CB8AC3E}">
        <p14:creationId xmlns:p14="http://schemas.microsoft.com/office/powerpoint/2010/main" val="41182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4394477" y="14288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Maliyet Denklemleri</a:t>
            </a:r>
          </a:p>
        </p:txBody>
      </p:sp>
      <p:graphicFrame>
        <p:nvGraphicFramePr>
          <p:cNvPr id="54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68023"/>
              </p:ext>
            </p:extLst>
          </p:nvPr>
        </p:nvGraphicFramePr>
        <p:xfrm>
          <a:off x="2093913" y="211138"/>
          <a:ext cx="6551612" cy="65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Equation" r:id="rId4" imgW="2235200" imgH="2222500" progId="Equation.DSMT4">
                  <p:embed/>
                </p:oleObj>
              </mc:Choice>
              <mc:Fallback>
                <p:oleObj name="Equation" r:id="rId4" imgW="2235200" imgH="222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11138"/>
                        <a:ext cx="6551612" cy="650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76200"/>
            <a:ext cx="36576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2037" y="1524000"/>
            <a:ext cx="4043363" cy="10668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1828800" y="1371600"/>
            <a:ext cx="7010400" cy="3581400"/>
          </a:xfrm>
          <a:prstGeom prst="corner">
            <a:avLst>
              <a:gd name="adj1" fmla="val 47967"/>
              <a:gd name="adj2" fmla="val 78695"/>
            </a:avLst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343534"/>
            <a:ext cx="3657600" cy="143827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583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981199" y="9"/>
            <a:ext cx="8954911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Maliyet Denklemleri: Bazı Notlar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2517780"/>
            <a:ext cx="8458200" cy="32877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en-US" sz="2800" noProof="0" dirty="0">
                <a:latin typeface="Cambria"/>
                <a:cs typeface="Cambria"/>
              </a:rPr>
              <a:t>MC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en-US" sz="2400" noProof="0" dirty="0">
                <a:latin typeface="Cambria"/>
                <a:cs typeface="Cambria"/>
              </a:rPr>
              <a:t>Paydayı 1'e eşitlerse yorumu daha basit olacaktır.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en-US" sz="2400" noProof="0" dirty="0">
                <a:latin typeface="Cambria"/>
                <a:cs typeface="Cambria"/>
              </a:rPr>
              <a:t>Bölümü ve mantığını anlamayı kolay hale getiri.</a:t>
            </a:r>
          </a:p>
          <a:p>
            <a:pPr eaLnBrk="1" hangingPunct="1">
              <a:spcBef>
                <a:spcPct val="0"/>
              </a:spcBef>
            </a:pPr>
            <a:endParaRPr lang="tr-TR" altLang="en-US" sz="2800" noProof="0" dirty="0">
              <a:latin typeface="Cambria"/>
              <a:cs typeface="Cambria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en-US" sz="2800" noProof="0" dirty="0">
                <a:latin typeface="Cambria"/>
                <a:cs typeface="Cambria"/>
              </a:rPr>
              <a:t>AFC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en-US" sz="2400" noProof="0" dirty="0">
                <a:latin typeface="Cambria"/>
                <a:cs typeface="Cambria"/>
              </a:rPr>
              <a:t>Daha fazla ürün ürettikçe azalmaya devam eder.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en-US" sz="2400" noProof="0" dirty="0">
                <a:latin typeface="Cambria"/>
                <a:cs typeface="Cambria"/>
              </a:rPr>
              <a:t>Neden?</a:t>
            </a: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18152"/>
              </p:ext>
            </p:extLst>
          </p:nvPr>
        </p:nvGraphicFramePr>
        <p:xfrm>
          <a:off x="4870450" y="1633538"/>
          <a:ext cx="21971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1" name="Equation" r:id="rId4" imgW="749300" imgH="431800" progId="Equation.DSMT4">
                  <p:embed/>
                </p:oleObj>
              </mc:Choice>
              <mc:Fallback>
                <p:oleObj name="Equation" r:id="rId4" imgW="749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1633538"/>
                        <a:ext cx="21971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14889" y="5576897"/>
          <a:ext cx="2381251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" name="Equation" r:id="rId6" imgW="812447" imgH="418918" progId="Equation.3">
                  <p:embed/>
                </p:oleObj>
              </mc:Choice>
              <mc:Fallback>
                <p:oleObj name="Equation" r:id="rId6" imgW="8124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9" y="5576897"/>
                        <a:ext cx="2381251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10401" y="2357438"/>
            <a:ext cx="2708275" cy="385762"/>
            <a:chOff x="5486400" y="1689100"/>
            <a:chExt cx="2708275" cy="386456"/>
          </a:xfrm>
        </p:grpSpPr>
        <p:sp>
          <p:nvSpPr>
            <p:cNvPr id="56326" name="Text Box 9"/>
            <p:cNvSpPr txBox="1">
              <a:spLocks noChangeArrowheads="1"/>
            </p:cNvSpPr>
            <p:nvPr/>
          </p:nvSpPr>
          <p:spPr bwMode="auto">
            <a:xfrm>
              <a:off x="6553200" y="1689100"/>
              <a:ext cx="1641475" cy="3864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232" tIns="22616" rIns="45232" bIns="22616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l-GR" altLang="en-US" sz="2000" dirty="0">
                  <a:latin typeface="Cambria"/>
                  <a:cs typeface="Cambria"/>
                </a:rPr>
                <a:t>Δ</a:t>
              </a:r>
              <a:r>
                <a:rPr lang="en-US" altLang="en-US" sz="2000" dirty="0">
                  <a:latin typeface="Cambria"/>
                  <a:cs typeface="Cambria"/>
                </a:rPr>
                <a:t>Q = 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486400" y="1905388"/>
              <a:ext cx="1066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0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79159"/>
              </p:ext>
            </p:extLst>
          </p:nvPr>
        </p:nvGraphicFramePr>
        <p:xfrm>
          <a:off x="1752600" y="76200"/>
          <a:ext cx="8534400" cy="65278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Q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TVC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TFC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TVC + TFC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AVC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TVC ÷ Q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AFC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TFC ÷ Q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ATC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TC ÷ Q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AVC + AFC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Δ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 TVC÷ΔQ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130.00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$3.00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$13.00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$3.00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150.00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7.50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65.00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165.00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2.17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3.33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5.50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77.00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177.00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1.93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4.43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1.20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50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87.00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187.00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1.74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3.74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1.00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1.67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1.67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3.34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1.30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70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120.00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220.00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1.71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1.43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3.14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160.00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260.00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1.25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3.25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220.00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320.00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2.44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1.11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3.55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6.00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400.00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3.00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1.00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4.00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8.00</a:t>
                      </a:r>
                    </a:p>
                  </a:txBody>
                  <a:tcPr marL="56444" marR="5644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1295400"/>
            <a:ext cx="609600" cy="5334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295400"/>
            <a:ext cx="914400" cy="4572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295400"/>
            <a:ext cx="914400" cy="53340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1295400"/>
            <a:ext cx="1066800" cy="53340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1295400"/>
            <a:ext cx="1219200" cy="533400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295400"/>
            <a:ext cx="4724400" cy="4572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1752600"/>
            <a:ext cx="1066800" cy="487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1752600"/>
            <a:ext cx="990600" cy="487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1752600"/>
            <a:ext cx="1371600" cy="487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1600" y="1752600"/>
            <a:ext cx="1295400" cy="487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929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Alıştırma Sorusu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Maliyet Denklemleri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1073150"/>
          </a:xfrm>
        </p:spPr>
        <p:txBody>
          <a:bodyPr/>
          <a:lstStyle/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Maliyet denklemlerini kullanarak tabloyu doldurunuz.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5 dakikanız var. Sınıf arkadaşlarınla çalışın!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048000"/>
          <a:ext cx="7848600" cy="3276600"/>
        </p:xfrm>
        <a:graphic>
          <a:graphicData uri="http://schemas.openxmlformats.org/drawingml/2006/table">
            <a:tbl>
              <a:tblPr/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Q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TVC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TFC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AVC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AFC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ATC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MC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 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 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--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88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Alıştırma Sorusu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Maliyet Denklemleri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9096022" cy="6667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Maliyet denklemlerini kullanarak tabloyu doldurunuz.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65134"/>
              </p:ext>
            </p:extLst>
          </p:nvPr>
        </p:nvGraphicFramePr>
        <p:xfrm>
          <a:off x="2057400" y="2663825"/>
          <a:ext cx="7848600" cy="3276600"/>
        </p:xfrm>
        <a:graphic>
          <a:graphicData uri="http://schemas.openxmlformats.org/drawingml/2006/table">
            <a:tbl>
              <a:tblPr/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Q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TVC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TFC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TC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AVC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AFC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ATC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MC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 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 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--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--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 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720 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808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180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202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83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f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470400"/>
            <a:ext cx="5080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45" y="1544638"/>
            <a:ext cx="493077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cv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9" y="2566991"/>
            <a:ext cx="49895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5" descr="axes_label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20" y="1031875"/>
            <a:ext cx="567213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ashed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3" y="3686175"/>
            <a:ext cx="88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1389063"/>
            <a:ext cx="531336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itl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6294438"/>
            <a:ext cx="16637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Toplam Maliyet Eğrisi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8020" y="927002"/>
            <a:ext cx="1313140" cy="444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Maliyet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05512" y="5649844"/>
            <a:ext cx="2114825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Çıktı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3656" y="6225577"/>
            <a:ext cx="2219372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Toplam Maliyet</a:t>
            </a:r>
          </a:p>
        </p:txBody>
      </p:sp>
    </p:spTree>
    <p:extLst>
      <p:ext uri="{BB962C8B-B14F-4D97-AF65-F5344CB8AC3E}">
        <p14:creationId xmlns:p14="http://schemas.microsoft.com/office/powerpoint/2010/main" val="40103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t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371609"/>
            <a:ext cx="39497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umber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42" y="1684338"/>
            <a:ext cx="4552951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9" descr="axes_label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9" y="1282701"/>
            <a:ext cx="5129212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f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2" y="2073283"/>
            <a:ext cx="392271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1" y="4276734"/>
            <a:ext cx="402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344740"/>
            <a:ext cx="405288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50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42" y="4457709"/>
            <a:ext cx="2460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6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457709"/>
            <a:ext cx="247651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70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93" y="4454534"/>
            <a:ext cx="2460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fficient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5" y="2919413"/>
            <a:ext cx="1316039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en-US" noProof="0" dirty="0">
                <a:latin typeface="Cambria"/>
                <a:cs typeface="Cambria"/>
              </a:rPr>
              <a:t>Maliyet Eğrileri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512" y="5536956"/>
            <a:ext cx="2114825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Çıktı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19017" y="1138667"/>
            <a:ext cx="1313140" cy="444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Maliyet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68207" y="6070356"/>
            <a:ext cx="4324927" cy="538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Ortalama ve Marjinal Maliyet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6037" y="2857400"/>
            <a:ext cx="1922568" cy="444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effectLst/>
                <a:latin typeface="Cambria"/>
                <a:ea typeface="ＭＳ 明朝"/>
                <a:cs typeface="Cambria"/>
              </a:rPr>
              <a:t>Etk</a:t>
            </a:r>
            <a:r>
              <a:rPr lang="tr-TR" sz="2400" b="1" dirty="0">
                <a:latin typeface="Cambria"/>
                <a:ea typeface="ＭＳ 明朝"/>
                <a:cs typeface="Cambria"/>
              </a:rPr>
              <a:t>in Ölçek</a:t>
            </a:r>
            <a:endParaRPr lang="tr-TR" sz="2400" b="1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9E210-A6D0-8445-BEB0-8AB0B9411549}"/>
              </a:ext>
            </a:extLst>
          </p:cNvPr>
          <p:cNvSpPr txBox="1"/>
          <p:nvPr/>
        </p:nvSpPr>
        <p:spPr>
          <a:xfrm>
            <a:off x="2118360" y="-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Maliyet eğrileri neden U-Şeklinde?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Kısa dönem maliyet eğrileri (ATC, AVC ve MC) neden U-Şeklinde?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Azalan marjinal ürün!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Açıklama?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Varsayın ki her birim emek aynı ücreti alıyor.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Eninde sonunda, marjinde girdiler daha az verimli olacak (düşük verim).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Bu durumda çıktı maliyetlerinin artmasını ima eder.</a:t>
            </a:r>
          </a:p>
        </p:txBody>
      </p:sp>
    </p:spTree>
    <p:extLst>
      <p:ext uri="{BB962C8B-B14F-4D97-AF65-F5344CB8AC3E}">
        <p14:creationId xmlns:p14="http://schemas.microsoft.com/office/powerpoint/2010/main" val="2648159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Maliyet eğrileri neden U-Şeklinde?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Çıktı maliyetleri ve girdi verimliliği arasında matematiksel bir ilişki var mı?</a:t>
            </a:r>
          </a:p>
          <a:p>
            <a:pPr eaLnBrk="1" hangingPunct="1"/>
            <a:endParaRPr lang="tr-TR" altLang="en-US" sz="2400" noProof="0" dirty="0">
              <a:latin typeface="Cambria"/>
              <a:cs typeface="Cambria"/>
            </a:endParaRPr>
          </a:p>
          <a:p>
            <a:pPr eaLnBrk="1" hangingPunct="1"/>
            <a:endParaRPr lang="tr-TR" altLang="en-US" sz="28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Hafta #6 notlarını inceleyin.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Örnek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Her bir işçinin aldığı ücret: w = $100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Dağhan yüksek MP</a:t>
            </a:r>
            <a:r>
              <a:rPr lang="tr-TR" altLang="en-US" sz="2400" baseline="-25000" noProof="0" dirty="0">
                <a:latin typeface="Cambria"/>
                <a:cs typeface="Cambria"/>
              </a:rPr>
              <a:t>L</a:t>
            </a:r>
            <a:r>
              <a:rPr lang="tr-TR" altLang="en-US" sz="2400" noProof="0" dirty="0">
                <a:latin typeface="Cambria"/>
                <a:cs typeface="Cambria"/>
              </a:rPr>
              <a:t> sahip ve </a:t>
            </a:r>
            <a:r>
              <a:rPr lang="tr-TR" altLang="en-US" sz="2400" noProof="0" dirty="0" err="1"/>
              <a:t>Q</a:t>
            </a:r>
            <a:r>
              <a:rPr lang="tr-TR" altLang="en-US" sz="2400" noProof="0" dirty="0">
                <a:latin typeface="Cambria"/>
                <a:cs typeface="Cambria"/>
              </a:rPr>
              <a:t> = 20 üretirse, bu çıktıların birim başı maliyeti $5 olur.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Çınar düşük MP</a:t>
            </a:r>
            <a:r>
              <a:rPr lang="tr-TR" altLang="en-US" sz="2400" baseline="-25000" noProof="0" dirty="0">
                <a:latin typeface="Cambria"/>
                <a:cs typeface="Cambria"/>
              </a:rPr>
              <a:t>L</a:t>
            </a:r>
            <a:r>
              <a:rPr lang="tr-TR" altLang="en-US" sz="2400" noProof="0" dirty="0">
                <a:latin typeface="Cambria"/>
                <a:cs typeface="Cambria"/>
              </a:rPr>
              <a:t> sahip ve </a:t>
            </a:r>
            <a:r>
              <a:rPr lang="tr-TR" altLang="en-US" sz="2400" noProof="0" dirty="0" err="1"/>
              <a:t>Q</a:t>
            </a:r>
            <a:r>
              <a:rPr lang="tr-TR" altLang="en-US" sz="2400" noProof="0" dirty="0">
                <a:latin typeface="Cambria"/>
                <a:cs typeface="Cambria"/>
              </a:rPr>
              <a:t> = 10 üretirse, bu çıktıların birim başı maliyeti $10 olur.</a:t>
            </a:r>
          </a:p>
        </p:txBody>
      </p:sp>
      <p:graphicFrame>
        <p:nvGraphicFramePr>
          <p:cNvPr id="7680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56977"/>
              </p:ext>
            </p:extLst>
          </p:nvPr>
        </p:nvGraphicFramePr>
        <p:xfrm>
          <a:off x="4864100" y="2480070"/>
          <a:ext cx="24638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4" imgW="774364" imgH="393529" progId="Equation.3">
                  <p:embed/>
                </p:oleObj>
              </mc:Choice>
              <mc:Fallback>
                <p:oleObj name="Equation" r:id="rId4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2480070"/>
                        <a:ext cx="24638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18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Açık ve Gizli Maliyetler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Açık maliyet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Somut giderler. Firmanın ödemesi gereken faturalar. 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Maaş, sigorta ve diğer somut giderler.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Gizli maliyet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İş yapmanın fırsat maliyeti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Sermayenin fırsat maliyeti</a:t>
            </a: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Büyük bir maliyetle bir </a:t>
            </a:r>
            <a:r>
              <a:rPr lang="tr-TR" altLang="en-US" sz="2000" noProof="0" dirty="0" err="1">
                <a:latin typeface="Cambria"/>
                <a:ea typeface="Cambria"/>
                <a:cs typeface="Cambria"/>
              </a:rPr>
              <a:t>franchise</a:t>
            </a:r>
            <a:r>
              <a:rPr lang="tr-TR" altLang="en-US" sz="2000" noProof="0" dirty="0">
                <a:latin typeface="Cambria"/>
                <a:ea typeface="Cambria"/>
                <a:cs typeface="Cambria"/>
              </a:rPr>
              <a:t> aldınız. O para başka bir yerde nasıl değerlendirilebilirdi?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Firma sahibinin harcadığı zamanın fırsat maliyeti (aldığı maaşa göre)</a:t>
            </a:r>
            <a:endParaRPr lang="tr-TR" altLang="ja-JP" sz="2400" noProof="0" dirty="0">
              <a:latin typeface="Cambria"/>
              <a:cs typeface="Cambria"/>
            </a:endParaRPr>
          </a:p>
          <a:p>
            <a:pPr lvl="2" eaLnBrk="1" hangingPunct="1"/>
            <a:r>
              <a:rPr lang="tr-TR" altLang="en-US" sz="2000" noProof="0" dirty="0">
                <a:latin typeface="Cambria"/>
                <a:ea typeface="Cambria"/>
                <a:cs typeface="Cambria"/>
              </a:rPr>
              <a:t>Firma sahibi başka bir yerde ne kadar ücret alırdı?</a:t>
            </a:r>
          </a:p>
        </p:txBody>
      </p:sp>
    </p:spTree>
    <p:extLst>
      <p:ext uri="{BB962C8B-B14F-4D97-AF65-F5344CB8AC3E}">
        <p14:creationId xmlns:p14="http://schemas.microsoft.com/office/powerpoint/2010/main" val="33641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707089" y="0"/>
            <a:ext cx="9573491" cy="1527175"/>
          </a:xfrm>
        </p:spPr>
        <p:txBody>
          <a:bodyPr/>
          <a:lstStyle/>
          <a:p>
            <a:pPr algn="l"/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Ekonomi: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The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Office</a:t>
            </a:r>
          </a:p>
        </p:txBody>
      </p:sp>
      <p:pic>
        <p:nvPicPr>
          <p:cNvPr id="87043" name="Picture 4" descr="An icon indicating that a video clip is present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321300" y="3849688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37D85-6DD7-F448-A434-D7485CCA505C}"/>
              </a:ext>
            </a:extLst>
          </p:cNvPr>
          <p:cNvSpPr txBox="1">
            <a:spLocks/>
          </p:cNvSpPr>
          <p:nvPr/>
        </p:nvSpPr>
        <p:spPr bwMode="auto">
          <a:xfrm>
            <a:off x="1707089" y="1594232"/>
            <a:ext cx="10327221" cy="22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/>
                <a:ea typeface="MS PGothic" pitchFamily="34" charset="-128"/>
                <a:cs typeface="Cambr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 charset="0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•"/>
            </a:pPr>
            <a:r>
              <a:rPr lang="en-US" dirty="0"/>
              <a:t>"The Office, Broke"</a:t>
            </a:r>
          </a:p>
          <a:p>
            <a:pPr lvl="1"/>
            <a:r>
              <a:rPr lang="tr-TR" dirty="0"/>
              <a:t>Michael </a:t>
            </a:r>
            <a:r>
              <a:rPr lang="tr-TR" dirty="0" err="1"/>
              <a:t>Scott</a:t>
            </a:r>
            <a:r>
              <a:rPr lang="tr-TR" dirty="0"/>
              <a:t>, </a:t>
            </a:r>
            <a:r>
              <a:rPr lang="tr-TR" dirty="0" err="1"/>
              <a:t>Staples</a:t>
            </a:r>
            <a:r>
              <a:rPr lang="tr-TR" dirty="0"/>
              <a:t> ve </a:t>
            </a:r>
            <a:r>
              <a:rPr lang="tr-TR" dirty="0" err="1"/>
              <a:t>Dunder</a:t>
            </a:r>
            <a:r>
              <a:rPr lang="tr-TR" dirty="0"/>
              <a:t> </a:t>
            </a:r>
            <a:r>
              <a:rPr lang="tr-TR" dirty="0" err="1"/>
              <a:t>Mifflin</a:t>
            </a:r>
            <a:r>
              <a:rPr lang="tr-TR" dirty="0"/>
              <a:t> şirketleriyle yarışmak için kendi kağıt şirketini kuruyor</a:t>
            </a:r>
            <a:r>
              <a:rPr lang="en-US" dirty="0"/>
              <a:t>.</a:t>
            </a:r>
            <a:endParaRPr lang="en-US" sz="2400" dirty="0"/>
          </a:p>
          <a:p>
            <a:pPr marL="857250" lvl="1" indent="-457200">
              <a:buFontTx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691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527175"/>
          </a:xfrm>
        </p:spPr>
        <p:txBody>
          <a:bodyPr/>
          <a:lstStyle/>
          <a:p>
            <a:pPr algn="l"/>
            <a:r>
              <a:rPr lang="tr-TR" dirty="0">
                <a:latin typeface="Cambria" panose="02040503050406030204" pitchFamily="18" charset="0"/>
                <a:cs typeface="Arial" pitchFamily="-107" charset="0"/>
              </a:rPr>
              <a:t>Ekonomi: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The</a:t>
            </a:r>
            <a:r>
              <a:rPr lang="tr-TR" i="1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i="1" dirty="0" err="1">
                <a:latin typeface="Cambria" panose="02040503050406030204" pitchFamily="18" charset="0"/>
                <a:cs typeface="Arial" pitchFamily="-107" charset="0"/>
              </a:rPr>
              <a:t>Simpsons</a:t>
            </a:r>
            <a:endParaRPr lang="tr-TR" i="1" dirty="0">
              <a:latin typeface="Cambria" panose="02040503050406030204" pitchFamily="18" charset="0"/>
              <a:cs typeface="Arial" pitchFamily="-107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1981199" y="1712914"/>
            <a:ext cx="9630427" cy="1716086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dirty="0"/>
              <a:t>"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Simpson</a:t>
            </a:r>
            <a:r>
              <a:rPr lang="tr-TR" dirty="0"/>
              <a:t>"</a:t>
            </a:r>
          </a:p>
          <a:p>
            <a:pPr lvl="1"/>
            <a:r>
              <a:rPr lang="en-US" dirty="0"/>
              <a:t>"Homer Versus Lisa &amp; the 8th Commandment"</a:t>
            </a:r>
          </a:p>
          <a:p>
            <a:pPr lvl="1"/>
            <a:r>
              <a:rPr lang="tr-TR" dirty="0"/>
              <a:t>Değişken maliyetler ve sabit maliyetler</a:t>
            </a:r>
            <a:endParaRPr lang="en-US" dirty="0"/>
          </a:p>
        </p:txBody>
      </p:sp>
      <p:pic>
        <p:nvPicPr>
          <p:cNvPr id="89091" name="Picture 4" descr="An icon indicating that a video clip is present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245100" y="3763963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756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Sonuç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Maliyetler birkaç yol ile tanımlanabilir, bir firmanın maliyet yapısında en önemli rolü marjinal maliyet oynar.</a:t>
            </a:r>
            <a:endParaRPr lang="tr-TR" altLang="ja-JP" sz="3200" noProof="0" dirty="0">
              <a:latin typeface="Cambria"/>
              <a:cs typeface="Cambria"/>
            </a:endParaRPr>
          </a:p>
          <a:p>
            <a:r>
              <a:rPr lang="tr-TR" altLang="en-US" sz="3200" noProof="0" dirty="0">
                <a:latin typeface="Cambria"/>
                <a:cs typeface="Cambria"/>
              </a:rPr>
              <a:t>Marjinal maliyeti gözlemleyerek, ortalama ve toplam maliyetteki değişimleri anlayabilirsiniz. İşte bu nedenle ekonomistler marjinal maliyete bu kadar önem verirler.</a:t>
            </a:r>
          </a:p>
        </p:txBody>
      </p:sp>
    </p:spTree>
    <p:extLst>
      <p:ext uri="{BB962C8B-B14F-4D97-AF65-F5344CB8AC3E}">
        <p14:creationId xmlns:p14="http://schemas.microsoft.com/office/powerpoint/2010/main" val="3886752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785945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1785945" y="1712913"/>
            <a:ext cx="8650287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Ekonomistler maliyeti iki parçaya bölerler.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Açık maliyet (kolayca hesaplanabilir)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Gizli maliyet (hesaplaması zordur)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İki çeşit kar vardır.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Muhasebe karı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Hasılat açık maliyetten büyük olduğunda olur.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Ekonomik kar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Hasılat açık ve gizli maliyetin birleşiminde büyük olduğunda olur. 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Üretimi optimize etmek için, firmalar etkin olarak emek ve sermayeyi doğru olarak birleştirmek zorundadırlar.</a:t>
            </a:r>
          </a:p>
        </p:txBody>
      </p:sp>
    </p:spTree>
    <p:extLst>
      <p:ext uri="{BB962C8B-B14F-4D97-AF65-F5344CB8AC3E}">
        <p14:creationId xmlns:p14="http://schemas.microsoft.com/office/powerpoint/2010/main" val="4121814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1981200" y="1654176"/>
            <a:ext cx="8229600" cy="4964113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Herhangi bir kısa dönem üretim sürecinde bir noktada azalan marjinal ürün devreye girer. 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Ekstra değişken girdi, çıktı artışında eskisi kadar artışa neden olmayacaktır.</a:t>
            </a:r>
          </a:p>
        </p:txBody>
      </p:sp>
    </p:spTree>
    <p:extLst>
      <p:ext uri="{BB962C8B-B14F-4D97-AF65-F5344CB8AC3E}">
        <p14:creationId xmlns:p14="http://schemas.microsoft.com/office/powerpoint/2010/main" val="1843292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981199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Özet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1981199" y="1712913"/>
            <a:ext cx="9491134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MC eğrisi her zaman ATC ve AVC eğrilerine öncülük eder.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AFC eğrisi haricinde (her zaman azalır), kısa dönem maliyet eğrileri U-şekillidir.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Tüm değişken maliyetler ilk etapta uzmanlaşmadan dolayı düşer.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Eninde sonunda, devam eden uzmanlaşmanın avantajı azalan marjinal ürüne neden olur ve MC, AVC ve ATC eğrileri artmaya başlar.</a:t>
            </a:r>
          </a:p>
        </p:txBody>
      </p:sp>
    </p:spTree>
    <p:extLst>
      <p:ext uri="{BB962C8B-B14F-4D97-AF65-F5344CB8AC3E}">
        <p14:creationId xmlns:p14="http://schemas.microsoft.com/office/powerpoint/2010/main" val="2382501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Dağhan küçük bir aile restoranı işletiyor. Bina için ödediği aylık kirayı nasıl tanımlarsınız?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Açık maliyet, değişken maliyet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Açık maliyet, sabit maliyet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Gizli maliyet, değişken maliyet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Gizli maliyet, sabit maliyet</a:t>
            </a:r>
          </a:p>
        </p:txBody>
      </p:sp>
    </p:spTree>
    <p:extLst>
      <p:ext uri="{BB962C8B-B14F-4D97-AF65-F5344CB8AC3E}">
        <p14:creationId xmlns:p14="http://schemas.microsoft.com/office/powerpoint/2010/main" val="14351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Hangisi gizli maliyet için bir örnektir?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Çalışanlara ödenen ücretler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Yemek dağıtım maliyeti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ja-JP" sz="2800" noProof="0" dirty="0">
                <a:latin typeface="Cambria"/>
                <a:cs typeface="Cambria"/>
              </a:rPr>
              <a:t>İş yeri sahibi için iş yerinde harcadığı zamanın fırsat maliyeti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Aylık sigorta ödemeleri</a:t>
            </a:r>
          </a:p>
        </p:txBody>
      </p:sp>
    </p:spTree>
    <p:extLst>
      <p:ext uri="{BB962C8B-B14F-4D97-AF65-F5344CB8AC3E}">
        <p14:creationId xmlns:p14="http://schemas.microsoft.com/office/powerpoint/2010/main" val="3775181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Etkin ölçeğin var olduğunu var sayarsak, MC, ATC ve AVC eğrilerinin şekli aşağıdakilerden hangisidir?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Dikey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Yatay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Tepe-Şekilli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U-Şekilli</a:t>
            </a:r>
          </a:p>
        </p:txBody>
      </p:sp>
    </p:spTree>
    <p:extLst>
      <p:ext uri="{BB962C8B-B14F-4D97-AF65-F5344CB8AC3E}">
        <p14:creationId xmlns:p14="http://schemas.microsoft.com/office/powerpoint/2010/main" val="33397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Firmanın çalışanlarına ödediği maaş artıyor. Maliyet denklemleri düşünüldüğünde aşağıdakilerden hangisi doğrudur?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TC artacak ama ATC azalacaktır.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TVC artacak ama AVC azalacaktır.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MC eğrisi tepe-şekilli olacaktır.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TFC ve AFC değişmeyecektir.</a:t>
            </a:r>
          </a:p>
        </p:txBody>
      </p:sp>
    </p:spTree>
    <p:extLst>
      <p:ext uri="{BB962C8B-B14F-4D97-AF65-F5344CB8AC3E}">
        <p14:creationId xmlns:p14="http://schemas.microsoft.com/office/powerpoint/2010/main" val="18789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32122" y="20101"/>
            <a:ext cx="9003957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Örnek: Açık ve Gizli Maliyetler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86033"/>
              </p:ext>
            </p:extLst>
          </p:nvPr>
        </p:nvGraphicFramePr>
        <p:xfrm>
          <a:off x="2209800" y="1897065"/>
          <a:ext cx="7848602" cy="4494213"/>
        </p:xfrm>
        <a:graphic>
          <a:graphicData uri="http://schemas.openxmlformats.org/drawingml/2006/table">
            <a:tbl>
              <a:tblPr/>
              <a:tblGrid>
                <a:gridCol w="389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Açık Maliyet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Gizli Maliyet</a:t>
                      </a:r>
                      <a:endParaRPr kumimoji="0" lang="tr-TR" alt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MS PGothic" panose="020B0600070205080204" pitchFamily="34" charset="-128"/>
                        <a:cs typeface="Cambri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Elektrik faturası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Firma için çalışan ama maaş almayan iş yeri sahibi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Gazetede verilen reklam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İş yeri için yapılan sermaye yatırımı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İşçi maaşları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Helvetica Neue" charset="0"/>
                          <a:cs typeface="Helvetica Neue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  <a:cs typeface="Cambria"/>
                        </a:rPr>
                        <a:t>İş yeri sahibinin firma için arabasını, bilgisayarını ve diğer şahsi eşyalarını kullanması.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70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sz="3200" noProof="0" dirty="0">
                <a:latin typeface="Cambria"/>
                <a:cs typeface="Cambria"/>
              </a:rPr>
              <a:t>Toplam çıktı, yedi işçi varken: </a:t>
            </a:r>
            <a:r>
              <a:rPr lang="tr-TR" altLang="en-US" sz="3200" noProof="0" dirty="0" err="1">
                <a:latin typeface="Cambria"/>
                <a:cs typeface="Cambria"/>
              </a:rPr>
              <a:t>Q</a:t>
            </a:r>
            <a:r>
              <a:rPr lang="tr-TR" altLang="en-US" sz="3200" noProof="0" dirty="0">
                <a:latin typeface="Cambria"/>
                <a:cs typeface="Cambria"/>
              </a:rPr>
              <a:t> = 70.</a:t>
            </a:r>
            <a:br>
              <a:rPr lang="tr-TR" altLang="en-US" sz="3200" noProof="0" dirty="0">
                <a:latin typeface="Cambria"/>
                <a:cs typeface="Cambria"/>
              </a:rPr>
            </a:br>
            <a:r>
              <a:rPr lang="tr-TR" altLang="en-US" sz="3200" noProof="0" dirty="0">
                <a:latin typeface="Cambria"/>
                <a:cs typeface="Cambria"/>
              </a:rPr>
              <a:t>Toplam çıktı, sekiz işçi varken: </a:t>
            </a:r>
            <a:r>
              <a:rPr lang="tr-TR" altLang="en-US" sz="3200" noProof="0" dirty="0" err="1">
                <a:latin typeface="Cambria"/>
                <a:cs typeface="Cambria"/>
              </a:rPr>
              <a:t>Q</a:t>
            </a:r>
            <a:r>
              <a:rPr lang="tr-TR" altLang="en-US" sz="3200" noProof="0" dirty="0">
                <a:latin typeface="Cambria"/>
                <a:cs typeface="Cambria"/>
              </a:rPr>
              <a:t> = 82.</a:t>
            </a:r>
            <a:br>
              <a:rPr lang="tr-TR" altLang="en-US" sz="3200" noProof="0" dirty="0">
                <a:latin typeface="Cambria"/>
                <a:cs typeface="Cambria"/>
              </a:rPr>
            </a:br>
            <a:r>
              <a:rPr lang="tr-TR" altLang="en-US" sz="3200" noProof="0" dirty="0">
                <a:latin typeface="Cambria"/>
                <a:cs typeface="Cambria"/>
              </a:rPr>
              <a:t>Sekizinci işçinin marjinal ürünü nedir?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12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10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82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sz="2800" noProof="0" dirty="0">
                <a:latin typeface="Cambria"/>
                <a:cs typeface="Cambria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883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"</a:t>
            </a:r>
            <a:r>
              <a:rPr lang="tr-TR" noProof="0" dirty="0" err="1"/>
              <a:t>Principles</a:t>
            </a:r>
            <a:r>
              <a:rPr lang="tr-TR" noProof="0" dirty="0"/>
              <a:t> of </a:t>
            </a:r>
            <a:r>
              <a:rPr lang="tr-TR" noProof="0" dirty="0" err="1"/>
              <a:t>Economics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Smartwork</a:t>
            </a:r>
            <a:r>
              <a:rPr lang="tr-TR" noProof="0" dirty="0"/>
              <a:t> Access (ISBN: 978-0-26314-5), 1st Edition, 2013" </a:t>
            </a:r>
            <a:r>
              <a:rPr lang="tr-TR" noProof="0" dirty="0" err="1"/>
              <a:t>by</a:t>
            </a:r>
            <a:r>
              <a:rPr lang="tr-TR" noProof="0" dirty="0"/>
              <a:t> </a:t>
            </a:r>
            <a:r>
              <a:rPr lang="tr-TR" noProof="0" dirty="0" err="1"/>
              <a:t>Mateer</a:t>
            </a:r>
            <a:r>
              <a:rPr lang="tr-TR" noProof="0" dirty="0"/>
              <a:t> </a:t>
            </a:r>
            <a:r>
              <a:rPr lang="tr-TR" noProof="0" dirty="0" err="1"/>
              <a:t>and</a:t>
            </a:r>
            <a:r>
              <a:rPr lang="tr-TR" noProof="0" dirty="0"/>
              <a:t> </a:t>
            </a:r>
            <a:r>
              <a:rPr lang="tr-TR" noProof="0" dirty="0" err="1"/>
              <a:t>Coppock</a:t>
            </a:r>
            <a:endParaRPr lang="tr-TR" noProof="0" dirty="0"/>
          </a:p>
          <a:p>
            <a:r>
              <a:rPr lang="tr-TR" noProof="0" dirty="0"/>
              <a:t>"</a:t>
            </a:r>
            <a:r>
              <a:rPr lang="tr-TR" noProof="0" dirty="0" err="1"/>
              <a:t>Economics</a:t>
            </a:r>
            <a:r>
              <a:rPr lang="tr-TR" noProof="0" dirty="0"/>
              <a:t>: </a:t>
            </a:r>
            <a:r>
              <a:rPr lang="tr-TR" noProof="0" dirty="0" err="1"/>
              <a:t>Custom</a:t>
            </a:r>
            <a:r>
              <a:rPr lang="tr-TR" noProof="0" dirty="0"/>
              <a:t> Edition </a:t>
            </a:r>
            <a:r>
              <a:rPr lang="tr-TR" noProof="0" dirty="0" err="1"/>
              <a:t>for</a:t>
            </a:r>
            <a:r>
              <a:rPr lang="tr-TR" noProof="0" dirty="0"/>
              <a:t> NCSU (ISBN: 9781937435202" </a:t>
            </a:r>
            <a:r>
              <a:rPr lang="tr-TR" noProof="0" dirty="0" err="1"/>
              <a:t>by</a:t>
            </a:r>
            <a:r>
              <a:rPr lang="tr-TR" noProof="0" dirty="0"/>
              <a:t> David </a:t>
            </a:r>
            <a:r>
              <a:rPr lang="tr-TR" noProof="0" dirty="0" err="1"/>
              <a:t>Hyman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503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Karlar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755776" y="1712913"/>
            <a:ext cx="9850243" cy="4895850"/>
          </a:xfrm>
        </p:spPr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Muhasebe Karı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İş yapmanın gizli maliyetlerini hesaba katmaz.</a:t>
            </a:r>
          </a:p>
          <a:p>
            <a:pPr lvl="1" eaLnBrk="1" hangingPunct="1"/>
            <a:endParaRPr lang="tr-TR" altLang="en-US" sz="2400" b="1" noProof="0" dirty="0">
              <a:latin typeface="Cambria"/>
              <a:cs typeface="Cambria"/>
            </a:endParaRPr>
          </a:p>
          <a:p>
            <a:pPr lvl="1" algn="ctr" eaLnBrk="1" hangingPunct="1">
              <a:buFont typeface="Arial" panose="020B0604020202020204" pitchFamily="34" charset="0"/>
              <a:buNone/>
            </a:pPr>
            <a:r>
              <a:rPr lang="tr-TR" altLang="en-US" sz="2400" b="1" noProof="0" dirty="0">
                <a:latin typeface="Cambria"/>
                <a:cs typeface="Cambria"/>
              </a:rPr>
              <a:t>Muhasebe Karı = Toplam Hasılat – Açık Maliyet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tr-TR" altLang="en-US" sz="1600" noProof="0" dirty="0">
              <a:latin typeface="Cambria"/>
              <a:cs typeface="Cambria"/>
            </a:endParaRP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Ekonomik Kar</a:t>
            </a:r>
          </a:p>
          <a:p>
            <a:pPr lvl="1" eaLnBrk="1" hangingPunct="1"/>
            <a:r>
              <a:rPr lang="tr-TR" altLang="ja-JP" sz="2400" noProof="0" dirty="0">
                <a:latin typeface="Cambria"/>
                <a:cs typeface="Cambria"/>
              </a:rPr>
              <a:t>"Toplam Maliyet" hesabı yapar.</a:t>
            </a:r>
          </a:p>
          <a:p>
            <a:pPr lvl="1" eaLnBrk="1" hangingPunct="1"/>
            <a:r>
              <a:rPr lang="tr-TR" altLang="ja-JP" sz="2400" noProof="0" dirty="0">
                <a:latin typeface="Cambria"/>
                <a:cs typeface="Cambria"/>
              </a:rPr>
              <a:t> Toplam Maliyet = Açık Maliyet + Gizli Maliyet</a:t>
            </a:r>
          </a:p>
          <a:p>
            <a:pPr lvl="1" eaLnBrk="1" hangingPunct="1"/>
            <a:endParaRPr lang="tr-TR" altLang="en-US" sz="2000" b="1" noProof="0" dirty="0">
              <a:latin typeface="Cambria"/>
              <a:cs typeface="Cambri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en-US" sz="2400" b="1" noProof="0" dirty="0">
                <a:latin typeface="Cambria"/>
                <a:cs typeface="Cambria"/>
              </a:rPr>
              <a:t>Ekonomik Kar = Toplam Hasılat – Toplam Maliyet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en-US" sz="2000" noProof="0" dirty="0">
                <a:solidFill>
                  <a:srgbClr val="FF0000"/>
                </a:solidFill>
                <a:latin typeface="Cambria"/>
                <a:cs typeface="Cambria"/>
              </a:rPr>
              <a:t>		*Ekonomistler olarak analizlerimizde yalnızca "Ekonomik Kar" kullanacağız ve ona kısaca "Kar" diyeceğiz.</a:t>
            </a:r>
          </a:p>
        </p:txBody>
      </p:sp>
    </p:spTree>
    <p:extLst>
      <p:ext uri="{BB962C8B-B14F-4D97-AF65-F5344CB8AC3E}">
        <p14:creationId xmlns:p14="http://schemas.microsoft.com/office/powerpoint/2010/main" val="4865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Getiri Oranı: Tarihsel Olarak</a:t>
            </a:r>
          </a:p>
        </p:txBody>
      </p:sp>
      <p:pic>
        <p:nvPicPr>
          <p:cNvPr id="23554" name="Picture 4" descr="TAB08.02_PRINECOMI_CH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5800"/>
            <a:ext cx="8534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6540" y="2012932"/>
            <a:ext cx="8908870" cy="6920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934" y="2668050"/>
            <a:ext cx="10571202" cy="629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400" b="1" u="sng" dirty="0">
                <a:effectLst/>
                <a:latin typeface="Cambria"/>
                <a:ea typeface="ＭＳ 明朝"/>
                <a:cs typeface="Cambria"/>
              </a:rPr>
              <a:t>Hisse Senetleri, Bonolar</a:t>
            </a:r>
            <a:r>
              <a:rPr lang="tr-TR" sz="2400" b="1" u="sng" dirty="0">
                <a:latin typeface="Cambria"/>
                <a:ea typeface="ＭＳ 明朝"/>
                <a:cs typeface="Cambria"/>
              </a:rPr>
              <a:t> ve Tasarruf Hesapları için Tarihsel Getiri Oranları</a:t>
            </a:r>
            <a:endParaRPr lang="tr-TR" sz="2400" b="1" u="sng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4543" y="3572474"/>
            <a:ext cx="2517299" cy="329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Finansal Enstrüman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9330" y="3319295"/>
            <a:ext cx="4977287" cy="6275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1928'den beri </a:t>
            </a:r>
            <a:r>
              <a:rPr lang="tr-TR" b="1" dirty="0">
                <a:latin typeface="Cambria"/>
                <a:ea typeface="ＭＳ 明朝"/>
                <a:cs typeface="Cambria"/>
              </a:rPr>
              <a:t>t</a:t>
            </a: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arihsel ortalama getiri oranı (enflasyona göre düzeltilmiş)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0242" y="5727259"/>
            <a:ext cx="8908870" cy="6920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tr-TR" sz="1600" dirty="0">
              <a:effectLst/>
              <a:latin typeface="Cambria"/>
              <a:ea typeface="ＭＳ 明朝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5005" y="4099047"/>
            <a:ext cx="1649945" cy="398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Hisse Senedi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2199" y="4509557"/>
            <a:ext cx="1649945" cy="398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Bono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79715" y="4961366"/>
            <a:ext cx="3678736" cy="398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1600" b="1" dirty="0">
                <a:effectLst/>
                <a:latin typeface="Cambria"/>
                <a:ea typeface="ＭＳ 明朝"/>
                <a:cs typeface="Cambria"/>
              </a:rPr>
              <a:t>Tasarruf Hesabı</a:t>
            </a:r>
          </a:p>
        </p:txBody>
      </p:sp>
    </p:spTree>
    <p:extLst>
      <p:ext uri="{BB962C8B-B14F-4D97-AF65-F5344CB8AC3E}">
        <p14:creationId xmlns:p14="http://schemas.microsoft.com/office/powerpoint/2010/main" val="331481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noProof="0" dirty="0">
                <a:latin typeface="Cambria"/>
                <a:cs typeface="Cambria"/>
              </a:rPr>
              <a:t>Muhasebe Karı ve 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Ekonomik Kar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56451"/>
              </p:ext>
            </p:extLst>
          </p:nvPr>
        </p:nvGraphicFramePr>
        <p:xfrm>
          <a:off x="2514606" y="1698626"/>
          <a:ext cx="7413626" cy="4524950"/>
        </p:xfrm>
        <a:graphic>
          <a:graphicData uri="http://schemas.openxmlformats.org/drawingml/2006/table">
            <a:tbl>
              <a:tblPr/>
              <a:tblGrid>
                <a:gridCol w="24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Kalem</a:t>
                      </a:r>
                    </a:p>
                  </a:txBody>
                  <a:tcPr marL="91447" marR="91447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Maliyet Çeşidi</a:t>
                      </a:r>
                    </a:p>
                  </a:txBody>
                  <a:tcPr marL="91447" marR="91447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Miktar ($)</a:t>
                      </a:r>
                    </a:p>
                  </a:txBody>
                  <a:tcPr marL="91447" marR="91447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Hasılatlar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$8,000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İşçi Maaşları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Açık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$4,000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Sigorta ve Kira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Açık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$2,500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Diğer Somut Giderler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Açık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$1,000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Muhasebe Karı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$8,000 - $7,500 = $500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Zamanın Fırsat Maliyeti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Gizli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$300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Sermayenin Fırsat Maliyeti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Gizli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$400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Ekonomik Kar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/>
                        <a:ea typeface="MS PGothic" panose="020B0600070205080204" pitchFamily="34" charset="-128"/>
                      </a:endParaRP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Helvetica Neue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$8,000 - $8,200 = </a:t>
                      </a:r>
                      <a:r>
                        <a:rPr kumimoji="0" lang="tr-TR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MS PGothic" panose="020B0600070205080204" pitchFamily="34" charset="-128"/>
                        </a:rPr>
                        <a:t>-$200</a:t>
                      </a:r>
                    </a:p>
                  </a:txBody>
                  <a:tcPr marL="91447" marR="91447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6" y="3998913"/>
            <a:ext cx="4568825" cy="533400"/>
            <a:chOff x="3657600" y="3824514"/>
            <a:chExt cx="4568370" cy="5334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657600" y="4038826"/>
              <a:ext cx="160004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5428" y="3824514"/>
              <a:ext cx="2590542" cy="533400"/>
            </a:xfrm>
            <a:prstGeom prst="rect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mbria"/>
                <a:cs typeface="Cambria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81600" y="5737225"/>
            <a:ext cx="4597400" cy="533400"/>
            <a:chOff x="3657600" y="3810000"/>
            <a:chExt cx="4597398" cy="533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657600" y="4038600"/>
              <a:ext cx="160019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664199" y="3810000"/>
              <a:ext cx="2590799" cy="5334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6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981200" y="9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60549" y="1723246"/>
            <a:ext cx="8229600" cy="2873375"/>
          </a:xfrm>
        </p:spPr>
        <p:txBody>
          <a:bodyPr/>
          <a:lstStyle/>
          <a:p>
            <a:pPr eaLnBrk="1" hangingPunct="1"/>
            <a:r>
              <a:rPr lang="tr-TR" altLang="en-US" sz="2800" noProof="0" dirty="0"/>
              <a:t>Girdi (</a:t>
            </a:r>
            <a:r>
              <a:rPr lang="tr-TR" altLang="en-US" sz="2800" dirty="0"/>
              <a:t>I</a:t>
            </a:r>
            <a:r>
              <a:rPr lang="tr-TR" altLang="en-US" sz="2800" noProof="0" dirty="0" err="1"/>
              <a:t>nput</a:t>
            </a:r>
            <a:r>
              <a:rPr lang="tr-TR" altLang="en-US" sz="2800" noProof="0" dirty="0"/>
              <a:t>)</a:t>
            </a:r>
          </a:p>
          <a:p>
            <a:pPr lvl="1" eaLnBrk="1" hangingPunct="1"/>
            <a:r>
              <a:rPr lang="tr-TR" altLang="en-US" sz="2400" noProof="0" dirty="0"/>
              <a:t>Üretim sürecinde kullanılan kaynaklardır. Ayrıca üretim faktörleri olarak da adlandırılırlar.</a:t>
            </a:r>
          </a:p>
          <a:p>
            <a:pPr lvl="1" eaLnBrk="1" hangingPunct="1"/>
            <a:r>
              <a:rPr lang="tr-TR" altLang="en-US" sz="2400" noProof="0" dirty="0"/>
              <a:t>Emek (</a:t>
            </a:r>
            <a:r>
              <a:rPr lang="tr-TR" altLang="en-US" sz="2400" noProof="0" dirty="0" err="1"/>
              <a:t>Labor</a:t>
            </a:r>
            <a:r>
              <a:rPr lang="tr-TR" altLang="en-US" sz="2400" noProof="0" dirty="0"/>
              <a:t>: L), Sermaye (</a:t>
            </a:r>
            <a:r>
              <a:rPr lang="tr-TR" altLang="en-US" sz="2400" noProof="0" dirty="0" err="1"/>
              <a:t>Capital</a:t>
            </a:r>
            <a:r>
              <a:rPr lang="tr-TR" altLang="en-US" sz="2400" noProof="0" dirty="0"/>
              <a:t>: K), ve bazen malzemeler (</a:t>
            </a:r>
            <a:r>
              <a:rPr lang="tr-TR" altLang="en-US" sz="2400" noProof="0" dirty="0" err="1"/>
              <a:t>Materials</a:t>
            </a:r>
            <a:r>
              <a:rPr lang="tr-TR" altLang="en-US" sz="2400" noProof="0" dirty="0"/>
              <a:t>: M).</a:t>
            </a:r>
          </a:p>
          <a:p>
            <a:pPr eaLnBrk="1" hangingPunct="1"/>
            <a:r>
              <a:rPr lang="tr-TR" altLang="en-US" sz="2800" noProof="0" dirty="0"/>
              <a:t>Çıktı/Ürün (</a:t>
            </a:r>
            <a:r>
              <a:rPr lang="tr-TR" altLang="en-US" sz="2800" noProof="0" dirty="0" err="1"/>
              <a:t>Output</a:t>
            </a:r>
            <a:r>
              <a:rPr lang="tr-TR" altLang="en-US" sz="2800" noProof="0" dirty="0"/>
              <a:t>: </a:t>
            </a:r>
            <a:r>
              <a:rPr lang="tr-TR" altLang="en-US" sz="2800" noProof="0" dirty="0" err="1"/>
              <a:t>Q</a:t>
            </a:r>
            <a:r>
              <a:rPr lang="tr-TR" altLang="en-US" sz="2800" noProof="0" dirty="0"/>
              <a:t>)</a:t>
            </a:r>
          </a:p>
          <a:p>
            <a:pPr lvl="1" eaLnBrk="1" hangingPunct="1"/>
            <a:r>
              <a:rPr lang="tr-TR" altLang="en-US" sz="2400" noProof="0" dirty="0"/>
              <a:t>Firmanın üreteceği ürün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4956184"/>
            <a:ext cx="1981200" cy="923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800" dirty="0" err="1">
                <a:latin typeface="Cambria"/>
                <a:cs typeface="Cambria"/>
              </a:rPr>
              <a:t>Input</a:t>
            </a:r>
            <a:r>
              <a:rPr lang="tr-TR" altLang="en-US" sz="1800" dirty="0">
                <a:latin typeface="Cambria"/>
                <a:cs typeface="Cambria"/>
              </a:rPr>
              <a:t>:</a:t>
            </a:r>
          </a:p>
          <a:p>
            <a:pPr eaLnBrk="1" hangingPunct="1"/>
            <a:r>
              <a:rPr lang="tr-TR" altLang="en-US" sz="1800" dirty="0" err="1">
                <a:latin typeface="Cambria"/>
                <a:cs typeface="Cambria"/>
              </a:rPr>
              <a:t>Capital</a:t>
            </a:r>
            <a:r>
              <a:rPr lang="tr-TR" altLang="en-US" sz="1800" dirty="0">
                <a:latin typeface="Cambria"/>
                <a:cs typeface="Cambria"/>
              </a:rPr>
              <a:t> (K)</a:t>
            </a:r>
          </a:p>
          <a:p>
            <a:pPr eaLnBrk="1" hangingPunct="1"/>
            <a:r>
              <a:rPr lang="tr-TR" altLang="en-US" sz="1800" dirty="0" err="1">
                <a:latin typeface="Cambria"/>
                <a:cs typeface="Cambria"/>
              </a:rPr>
              <a:t>Labor</a:t>
            </a:r>
            <a:r>
              <a:rPr lang="tr-TR" altLang="en-US" sz="1800" dirty="0">
                <a:latin typeface="Cambria"/>
                <a:cs typeface="Cambria"/>
              </a:rPr>
              <a:t> (L)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4956177"/>
            <a:ext cx="1676400" cy="64633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800" b="1" dirty="0">
                <a:solidFill>
                  <a:schemeClr val="bg1"/>
                </a:solidFill>
                <a:latin typeface="Cambria"/>
                <a:cs typeface="Cambria"/>
              </a:rPr>
              <a:t>Firmanın üretim süreci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8600" y="5230819"/>
            <a:ext cx="167640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tr-TR" altLang="en-US" sz="1800" dirty="0" err="1">
                <a:latin typeface="Cambria"/>
                <a:cs typeface="Cambria"/>
              </a:rPr>
              <a:t>Output</a:t>
            </a:r>
            <a:r>
              <a:rPr lang="tr-TR" altLang="en-US" sz="1800" dirty="0">
                <a:latin typeface="Cambria"/>
                <a:cs typeface="Cambria"/>
              </a:rPr>
              <a:t> (</a:t>
            </a:r>
            <a:r>
              <a:rPr lang="tr-TR" altLang="en-US" sz="1800" dirty="0" err="1">
                <a:latin typeface="Cambria"/>
                <a:cs typeface="Cambria"/>
              </a:rPr>
              <a:t>Q</a:t>
            </a:r>
            <a:r>
              <a:rPr lang="tr-TR" altLang="en-US" sz="1800" dirty="0">
                <a:latin typeface="Cambria"/>
                <a:cs typeface="Cambria"/>
              </a:rPr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72000" y="5434022"/>
            <a:ext cx="6096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7086600" y="5448300"/>
            <a:ext cx="609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2475</Words>
  <Application>Microsoft Macintosh PowerPoint</Application>
  <PresentationFormat>Widescreen</PresentationFormat>
  <Paragraphs>567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Helvetica Neue</vt:lpstr>
      <vt:lpstr>3_Office Theme</vt:lpstr>
      <vt:lpstr>7_Office Theme</vt:lpstr>
      <vt:lpstr>Equation</vt:lpstr>
      <vt:lpstr>Ekonomi</vt:lpstr>
      <vt:lpstr>Hafta #6 Konu Başlıkları</vt:lpstr>
      <vt:lpstr>Kar ve Zarar Hesaplaması</vt:lpstr>
      <vt:lpstr>Açık ve Gizli Maliyetler</vt:lpstr>
      <vt:lpstr>Örnek: Açık ve Gizli Maliyetler</vt:lpstr>
      <vt:lpstr>Karlar</vt:lpstr>
      <vt:lpstr>Getiri Oranı: Tarihsel Olarak</vt:lpstr>
      <vt:lpstr>Muhasebe Karı ve  Ekonomik Kar</vt:lpstr>
      <vt:lpstr>Üretim</vt:lpstr>
      <vt:lpstr>Kısa Dönem vs. Uzun Dönem</vt:lpstr>
      <vt:lpstr>Üretim Fonksiyonu</vt:lpstr>
      <vt:lpstr>Toplam Ürün</vt:lpstr>
      <vt:lpstr>Marjinal Ürün</vt:lpstr>
      <vt:lpstr>Emeğin Marjinal Ürünü</vt:lpstr>
      <vt:lpstr>PowerPoint Presentation</vt:lpstr>
      <vt:lpstr>Azalan Marjinal Ürün Yasası</vt:lpstr>
      <vt:lpstr>Azalan Marjinal Ürün Yasası</vt:lpstr>
      <vt:lpstr>PowerPoint Presentation</vt:lpstr>
      <vt:lpstr>DMP'nin nedeni nedir?</vt:lpstr>
      <vt:lpstr>Örnek: Azalan MPL</vt:lpstr>
      <vt:lpstr>PowerPoint Presentation</vt:lpstr>
      <vt:lpstr>Ortalama Ürün</vt:lpstr>
      <vt:lpstr>Emeğin Ortalama Ürünü</vt:lpstr>
      <vt:lpstr>Emeğin Ortalama Ürünü</vt:lpstr>
      <vt:lpstr>Marjin ve Ortalamanın İlişkisi</vt:lpstr>
      <vt:lpstr>Marjin ve Ortalamanın İlişkisi</vt:lpstr>
      <vt:lpstr>MPL ve APL İlişkisi</vt:lpstr>
      <vt:lpstr>Ekonomi: Seinfeld</vt:lpstr>
      <vt:lpstr>Kısa Dönemde Maliyetler</vt:lpstr>
      <vt:lpstr>Kısa Dönemde Maliyetler</vt:lpstr>
      <vt:lpstr>Maliyet Denklemleri</vt:lpstr>
      <vt:lpstr>Maliyet Denklemleri: Bazı Notlar</vt:lpstr>
      <vt:lpstr>PowerPoint Presentation</vt:lpstr>
      <vt:lpstr>Alıştırma Sorusu Maliyet Denklemleri</vt:lpstr>
      <vt:lpstr>Alıştırma Sorusu Maliyet Denklemleri</vt:lpstr>
      <vt:lpstr>Toplam Maliyet Eğrisi</vt:lpstr>
      <vt:lpstr>Maliyet Eğrileri</vt:lpstr>
      <vt:lpstr>Maliyet eğrileri neden U-Şeklinde?</vt:lpstr>
      <vt:lpstr>Maliyet eğrileri neden U-Şeklinde?</vt:lpstr>
      <vt:lpstr>Ekonomi: The Office</vt:lpstr>
      <vt:lpstr>Ekonomi: The Simpsons</vt:lpstr>
      <vt:lpstr>Sonuç</vt:lpstr>
      <vt:lpstr>Özet</vt:lpstr>
      <vt:lpstr>Özet</vt:lpstr>
      <vt:lpstr>Özet</vt:lpstr>
      <vt:lpstr>Örnek Sorular</vt:lpstr>
      <vt:lpstr>Örnek Sorular</vt:lpstr>
      <vt:lpstr>Örnek Sorular</vt:lpstr>
      <vt:lpstr>Örnek Sorular</vt:lpstr>
      <vt:lpstr>Örnek Sorular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Economics EC 205 – Sections 202 and 206</dc:title>
  <dc:creator>Omer Kara</dc:creator>
  <cp:lastModifiedBy>Omer Kara</cp:lastModifiedBy>
  <cp:revision>260</cp:revision>
  <dcterms:created xsi:type="dcterms:W3CDTF">2014-08-10T22:38:12Z</dcterms:created>
  <dcterms:modified xsi:type="dcterms:W3CDTF">2021-04-29T14:39:12Z</dcterms:modified>
</cp:coreProperties>
</file>