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21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22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2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2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6" r:id="rId4"/>
    <p:sldMasterId id="2147483681" r:id="rId5"/>
    <p:sldMasterId id="2147483693" r:id="rId6"/>
    <p:sldMasterId id="2147483705" r:id="rId7"/>
    <p:sldMasterId id="2147483710" r:id="rId8"/>
    <p:sldMasterId id="2147483715" r:id="rId9"/>
    <p:sldMasterId id="2147483727" r:id="rId10"/>
    <p:sldMasterId id="2147483753" r:id="rId11"/>
    <p:sldMasterId id="2147483758" r:id="rId12"/>
    <p:sldMasterId id="2147483770" r:id="rId13"/>
    <p:sldMasterId id="2147483775" r:id="rId14"/>
    <p:sldMasterId id="2147483787" r:id="rId15"/>
    <p:sldMasterId id="2147483792" r:id="rId16"/>
    <p:sldMasterId id="2147483804" r:id="rId17"/>
    <p:sldMasterId id="2147483809" r:id="rId18"/>
    <p:sldMasterId id="2147483819" r:id="rId19"/>
    <p:sldMasterId id="2147483831" r:id="rId20"/>
    <p:sldMasterId id="2147483853" r:id="rId21"/>
    <p:sldMasterId id="2147483870" r:id="rId22"/>
    <p:sldMasterId id="2147483875" r:id="rId23"/>
    <p:sldMasterId id="2147483887" r:id="rId24"/>
    <p:sldMasterId id="2147483937" r:id="rId25"/>
  </p:sldMasterIdLst>
  <p:notesMasterIdLst>
    <p:notesMasterId r:id="rId93"/>
  </p:notesMasterIdLst>
  <p:handoutMasterIdLst>
    <p:handoutMasterId r:id="rId94"/>
  </p:handoutMasterIdLst>
  <p:sldIdLst>
    <p:sldId id="376" r:id="rId26"/>
    <p:sldId id="298" r:id="rId27"/>
    <p:sldId id="325" r:id="rId28"/>
    <p:sldId id="335" r:id="rId29"/>
    <p:sldId id="336" r:id="rId30"/>
    <p:sldId id="377" r:id="rId31"/>
    <p:sldId id="337" r:id="rId32"/>
    <p:sldId id="338" r:id="rId33"/>
    <p:sldId id="339" r:id="rId34"/>
    <p:sldId id="340" r:id="rId35"/>
    <p:sldId id="382" r:id="rId36"/>
    <p:sldId id="342" r:id="rId37"/>
    <p:sldId id="346" r:id="rId38"/>
    <p:sldId id="348" r:id="rId39"/>
    <p:sldId id="378" r:id="rId40"/>
    <p:sldId id="380" r:id="rId41"/>
    <p:sldId id="381" r:id="rId42"/>
    <p:sldId id="351" r:id="rId43"/>
    <p:sldId id="352" r:id="rId44"/>
    <p:sldId id="353" r:id="rId45"/>
    <p:sldId id="357" r:id="rId46"/>
    <p:sldId id="373" r:id="rId47"/>
    <p:sldId id="356" r:id="rId48"/>
    <p:sldId id="358" r:id="rId49"/>
    <p:sldId id="331" r:id="rId50"/>
    <p:sldId id="359" r:id="rId51"/>
    <p:sldId id="364" r:id="rId52"/>
    <p:sldId id="365" r:id="rId53"/>
    <p:sldId id="366" r:id="rId54"/>
    <p:sldId id="367" r:id="rId55"/>
    <p:sldId id="368" r:id="rId56"/>
    <p:sldId id="299" r:id="rId57"/>
    <p:sldId id="300" r:id="rId58"/>
    <p:sldId id="301" r:id="rId59"/>
    <p:sldId id="329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85" r:id="rId68"/>
    <p:sldId id="386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  <p:sldId id="324" r:id="rId84"/>
    <p:sldId id="330" r:id="rId85"/>
    <p:sldId id="281" r:id="rId86"/>
    <p:sldId id="383" r:id="rId87"/>
    <p:sldId id="293" r:id="rId88"/>
    <p:sldId id="294" r:id="rId89"/>
    <p:sldId id="295" r:id="rId90"/>
    <p:sldId id="296" r:id="rId91"/>
    <p:sldId id="258" r:id="rId9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2" autoAdjust="0"/>
    <p:restoredTop sz="78623" autoAdjust="0"/>
  </p:normalViewPr>
  <p:slideViewPr>
    <p:cSldViewPr snapToGrid="0">
      <p:cViewPr varScale="1">
        <p:scale>
          <a:sx n="117" d="100"/>
          <a:sy n="117" d="100"/>
        </p:scale>
        <p:origin x="159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4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84" Type="http://schemas.openxmlformats.org/officeDocument/2006/relationships/slide" Target="slides/slide59.xml"/><Relationship Id="rId89" Type="http://schemas.openxmlformats.org/officeDocument/2006/relationships/slide" Target="slides/slide64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74" Type="http://schemas.openxmlformats.org/officeDocument/2006/relationships/slide" Target="slides/slide49.xml"/><Relationship Id="rId79" Type="http://schemas.openxmlformats.org/officeDocument/2006/relationships/slide" Target="slides/slide5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5.xml"/><Relationship Id="rId95" Type="http://schemas.openxmlformats.org/officeDocument/2006/relationships/presProps" Target="presProps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80" Type="http://schemas.openxmlformats.org/officeDocument/2006/relationships/slide" Target="slides/slide55.xml"/><Relationship Id="rId85" Type="http://schemas.openxmlformats.org/officeDocument/2006/relationships/slide" Target="slides/slide6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83" Type="http://schemas.openxmlformats.org/officeDocument/2006/relationships/slide" Target="slides/slide58.xml"/><Relationship Id="rId88" Type="http://schemas.openxmlformats.org/officeDocument/2006/relationships/slide" Target="slides/slide63.xml"/><Relationship Id="rId91" Type="http://schemas.openxmlformats.org/officeDocument/2006/relationships/slide" Target="slides/slide6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81" Type="http://schemas.openxmlformats.org/officeDocument/2006/relationships/slide" Target="slides/slide56.xml"/><Relationship Id="rId86" Type="http://schemas.openxmlformats.org/officeDocument/2006/relationships/slide" Target="slides/slide61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Relationship Id="rId34" Type="http://schemas.openxmlformats.org/officeDocument/2006/relationships/slide" Target="slides/slide9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6" Type="http://schemas.openxmlformats.org/officeDocument/2006/relationships/slide" Target="slides/slide51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92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4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66" Type="http://schemas.openxmlformats.org/officeDocument/2006/relationships/slide" Target="slides/slide41.xml"/><Relationship Id="rId87" Type="http://schemas.openxmlformats.org/officeDocument/2006/relationships/slide" Target="slides/slide62.xml"/><Relationship Id="rId61" Type="http://schemas.openxmlformats.org/officeDocument/2006/relationships/slide" Target="slides/slide36.xml"/><Relationship Id="rId82" Type="http://schemas.openxmlformats.org/officeDocument/2006/relationships/slide" Target="slides/slide5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56" Type="http://schemas.openxmlformats.org/officeDocument/2006/relationships/slide" Target="slides/slide31.xml"/><Relationship Id="rId77" Type="http://schemas.openxmlformats.org/officeDocument/2006/relationships/slide" Target="slides/slide5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2148E-981C-224F-8531-E48DC0A5AF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A0B99-1D55-4844-9DA2-F1C95E4B8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A260A-364D-7441-9E45-4F80CAF7C02A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B3457-AE45-5F46-9936-64C73D36DE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3D580-0A4A-DA40-8FAC-0FCEECA66C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A1F1C-C911-8B49-8BD6-376AD91ED1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471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/>
              </a:defRPr>
            </a:lvl1pPr>
          </a:lstStyle>
          <a:p>
            <a:fld id="{779E4FFE-B5E1-4C5A-A15E-9F35BB1D54AB}" type="datetimeFigureOut">
              <a:rPr lang="en-US" smtClean="0"/>
              <a:pPr/>
              <a:t>11/10/21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/>
              </a:defRPr>
            </a:lvl1pPr>
          </a:lstStyle>
          <a:p>
            <a:fld id="{5DD433D1-433E-43CF-899E-D39450BCF5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4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DC84-A8E2-4F52-99EB-7C4467EDF3C9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741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858429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6155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454005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433D1-433E-43CF-899E-D39450BCF538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338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81967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81967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992300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695128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433D1-433E-43CF-899E-D39450BCF538}" type="slidenum">
              <a:rPr lang="tr-TR" smtClean="0"/>
              <a:pPr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1255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26450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459961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56337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640480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9F140-467E-43ED-9B59-01F983ED8FF1}" type="slidenum">
              <a:rPr lang="tr-TR" altLang="en-US" smtClean="0">
                <a:solidFill>
                  <a:srgbClr val="000000"/>
                </a:solidFill>
              </a:rPr>
              <a:pPr/>
              <a:t>22</a:t>
            </a:fld>
            <a:endParaRPr lang="tr-TR" altLang="en-US" dirty="0">
              <a:solidFill>
                <a:srgbClr val="000000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820575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91187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433D1-433E-43CF-899E-D39450BCF538}" type="slidenum">
              <a:rPr lang="tr-TR" smtClean="0"/>
              <a:pPr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3818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B49A4-A972-1A4E-910F-C97CA42B539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4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864113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C</a:t>
            </a:r>
          </a:p>
        </p:txBody>
      </p:sp>
    </p:spTree>
    <p:extLst>
      <p:ext uri="{BB962C8B-B14F-4D97-AF65-F5344CB8AC3E}">
        <p14:creationId xmlns:p14="http://schemas.microsoft.com/office/powerpoint/2010/main" val="3312989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A</a:t>
            </a:r>
          </a:p>
        </p:txBody>
      </p:sp>
    </p:spTree>
    <p:extLst>
      <p:ext uri="{BB962C8B-B14F-4D97-AF65-F5344CB8AC3E}">
        <p14:creationId xmlns:p14="http://schemas.microsoft.com/office/powerpoint/2010/main" val="109129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B</a:t>
            </a:r>
          </a:p>
        </p:txBody>
      </p:sp>
    </p:spTree>
    <p:extLst>
      <p:ext uri="{BB962C8B-B14F-4D97-AF65-F5344CB8AC3E}">
        <p14:creationId xmlns:p14="http://schemas.microsoft.com/office/powerpoint/2010/main" val="362755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992300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D</a:t>
            </a:r>
          </a:p>
        </p:txBody>
      </p:sp>
    </p:spTree>
    <p:extLst>
      <p:ext uri="{BB962C8B-B14F-4D97-AF65-F5344CB8AC3E}">
        <p14:creationId xmlns:p14="http://schemas.microsoft.com/office/powerpoint/2010/main" val="1502477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C</a:t>
            </a:r>
          </a:p>
        </p:txBody>
      </p:sp>
    </p:spTree>
    <p:extLst>
      <p:ext uri="{BB962C8B-B14F-4D97-AF65-F5344CB8AC3E}">
        <p14:creationId xmlns:p14="http://schemas.microsoft.com/office/powerpoint/2010/main" val="2122390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930784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092385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2603557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F4F3A-5AD4-466A-94E3-2234EA8F0B9A}" type="slidenum">
              <a:rPr lang="tr-TR" altLang="en-US" smtClean="0">
                <a:solidFill>
                  <a:srgbClr val="000000"/>
                </a:solidFill>
              </a:rPr>
              <a:pPr/>
              <a:t>35</a:t>
            </a:fld>
            <a:endParaRPr lang="tr-TR" altLang="en-US" dirty="0">
              <a:solidFill>
                <a:srgbClr val="000000"/>
              </a:solidFill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700291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0197123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228952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568696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47192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4967637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B7D30401-56FD-46EA-BD75-1C0B5D506888}" type="slidenum">
              <a:rPr lang="tr-TR" altLang="en-US" sz="1800" smtClean="0">
                <a:solidFill>
                  <a:prstClr val="black"/>
                </a:solidFill>
                <a:latin typeface="Cambria"/>
              </a:rPr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tr-TR" altLang="en-US" sz="1800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115339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1317540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09795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878824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8593244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b="1" dirty="0"/>
          </a:p>
        </p:txBody>
      </p:sp>
    </p:spTree>
    <p:extLst>
      <p:ext uri="{BB962C8B-B14F-4D97-AF65-F5344CB8AC3E}">
        <p14:creationId xmlns:p14="http://schemas.microsoft.com/office/powerpoint/2010/main" val="36560000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b="1" dirty="0"/>
          </a:p>
        </p:txBody>
      </p:sp>
    </p:spTree>
    <p:extLst>
      <p:ext uri="{BB962C8B-B14F-4D97-AF65-F5344CB8AC3E}">
        <p14:creationId xmlns:p14="http://schemas.microsoft.com/office/powerpoint/2010/main" val="35424428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5831990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tr-TR" altLang="en-US" sz="800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308B0A13-DCF3-47F7-8986-2DB19CEBA198}" type="slidenum">
              <a:rPr lang="tr-TR" altLang="en-US" sz="1800" smtClean="0">
                <a:solidFill>
                  <a:prstClr val="black"/>
                </a:solidFill>
                <a:latin typeface="Cambria"/>
              </a:rPr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tr-TR" altLang="en-US" sz="1800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413733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09196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7230013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tr-TR" altLang="en-US" sz="1000" dirty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5D53BA11-AE3B-490B-BD9A-51123A06BFE9}" type="slidenum">
              <a:rPr lang="tr-TR" altLang="en-US" sz="1800" smtClean="0">
                <a:solidFill>
                  <a:prstClr val="black"/>
                </a:solidFill>
                <a:latin typeface="Cambria"/>
              </a:rPr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tr-TR" altLang="en-US" sz="1800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433047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sz="1000" dirty="0">
              <a:sym typeface="Symbol" panose="05050102010706020507" pitchFamily="18" charset="2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56EF0372-9131-4D0A-8DE5-2667736179D5}" type="slidenum">
              <a:rPr lang="tr-TR" altLang="en-US" sz="1800" smtClean="0">
                <a:solidFill>
                  <a:prstClr val="black"/>
                </a:solidFill>
                <a:latin typeface="Cambria"/>
              </a:rPr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tr-TR" altLang="en-US" sz="1800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025793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433D1-433E-43CF-899E-D39450BCF538}" type="slidenum">
              <a:rPr lang="tr-TR" smtClean="0"/>
              <a:pPr/>
              <a:t>52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9478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8891405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A8CFB6EB-6949-4585-9E44-E719AFE30D19}" type="slidenum">
              <a:rPr lang="tr-TR" altLang="en-US" sz="1800" smtClean="0">
                <a:solidFill>
                  <a:prstClr val="black"/>
                </a:solidFill>
                <a:latin typeface="Cambria"/>
              </a:rPr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tr-TR" altLang="en-US" sz="1800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750665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219735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dirty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E6D9FC8D-6205-4F8A-8012-91CB0B9CB0F6}" type="slidenum">
              <a:rPr lang="tr-TR" altLang="en-US" sz="1800" smtClean="0">
                <a:solidFill>
                  <a:prstClr val="black"/>
                </a:solidFill>
                <a:latin typeface="Cambria"/>
              </a:rPr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tr-TR" altLang="en-US" sz="1800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114838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z="900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BD0B42DA-3D4D-4A3E-8440-89483CF4A54E}" type="slidenum">
              <a:rPr lang="tr-TR" altLang="en-US" sz="1800" smtClean="0">
                <a:solidFill>
                  <a:prstClr val="black"/>
                </a:solidFill>
                <a:latin typeface="Cambria"/>
              </a:rPr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tr-TR" altLang="en-US" sz="1800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473475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sz="1000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A7D6492F-8DF0-4317-9EDF-8B466B789B7A}" type="slidenum">
              <a:rPr lang="tr-TR" altLang="en-US" sz="1800" smtClean="0">
                <a:solidFill>
                  <a:prstClr val="black"/>
                </a:solidFill>
                <a:latin typeface="Cambria"/>
              </a:rPr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tr-TR" altLang="en-US" sz="1800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487439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84380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9923005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0DC1F-C047-4C51-A145-E039C5D7DA0A}" type="slidenum">
              <a:rPr lang="tr-TR" altLang="en-US" smtClean="0">
                <a:solidFill>
                  <a:srgbClr val="000000"/>
                </a:solidFill>
              </a:rPr>
              <a:pPr/>
              <a:t>60</a:t>
            </a:fld>
            <a:endParaRPr lang="tr-TR" altLang="en-US" dirty="0">
              <a:solidFill>
                <a:srgbClr val="000000"/>
              </a:solidFill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1577976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8796292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433D1-433E-43CF-899E-D39450BCF538}" type="slidenum">
              <a:rPr lang="tr-TR" smtClean="0"/>
              <a:pPr/>
              <a:t>62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1391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A</a:t>
            </a:r>
          </a:p>
        </p:txBody>
      </p:sp>
    </p:spTree>
    <p:extLst>
      <p:ext uri="{BB962C8B-B14F-4D97-AF65-F5344CB8AC3E}">
        <p14:creationId xmlns:p14="http://schemas.microsoft.com/office/powerpoint/2010/main" val="20141342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C</a:t>
            </a:r>
          </a:p>
        </p:txBody>
      </p:sp>
    </p:spTree>
    <p:extLst>
      <p:ext uri="{BB962C8B-B14F-4D97-AF65-F5344CB8AC3E}">
        <p14:creationId xmlns:p14="http://schemas.microsoft.com/office/powerpoint/2010/main" val="20555213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D</a:t>
            </a:r>
          </a:p>
        </p:txBody>
      </p:sp>
    </p:spTree>
    <p:extLst>
      <p:ext uri="{BB962C8B-B14F-4D97-AF65-F5344CB8AC3E}">
        <p14:creationId xmlns:p14="http://schemas.microsoft.com/office/powerpoint/2010/main" val="19644891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C</a:t>
            </a:r>
          </a:p>
        </p:txBody>
      </p:sp>
    </p:spTree>
    <p:extLst>
      <p:ext uri="{BB962C8B-B14F-4D97-AF65-F5344CB8AC3E}">
        <p14:creationId xmlns:p14="http://schemas.microsoft.com/office/powerpoint/2010/main" val="36075095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4227A-E1E0-41DF-805D-CD0BD5C453C7}" type="slidenum">
              <a:rPr lang="tr-TR" smtClean="0"/>
              <a:pPr/>
              <a:t>67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685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69512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441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tr-T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25169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32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7067" y="169864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9645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1630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90609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7857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9915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90012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6676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7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7054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4281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24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99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6022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47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16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5352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0103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3177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33374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3097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4877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719850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82678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2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07443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1222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2528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9763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2857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0964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7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710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0003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5438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7403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47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20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7680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22069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0438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57745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0553"/>
            <a:ext cx="5384800" cy="50027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0553"/>
            <a:ext cx="5384800" cy="50027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050206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7" y="1"/>
            <a:ext cx="10972800" cy="7281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2208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4284" y="1371600"/>
            <a:ext cx="8839200" cy="2057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EE29BA-A6BD-4E3C-AA13-540267A7D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7383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FD563-358F-40EE-A292-8DA860946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9438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3D0CE-AD84-4252-BD70-8F9499F69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9362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437E-D9E4-443F-95BA-90D77CB70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9978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399B5-BD31-43EC-B68F-673AFD3BD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782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580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A3958-8060-43F4-AA11-5701CF5B0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0986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9D882-ED43-4F14-B24A-1C7CA400F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0493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E237D-EAFB-4B03-B439-6CDF4CAC5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3867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499B6-324F-4344-9E12-37A2F0775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6845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AEC6B-2CAD-452D-B4FA-69A46B2F7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2272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855A-39AA-4764-AC71-3CD64C6D2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4392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5213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136616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0553"/>
            <a:ext cx="5384800" cy="50027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0553"/>
            <a:ext cx="5384800" cy="50027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5858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7" y="1"/>
            <a:ext cx="10972800" cy="7281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400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0080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C6667-E91D-AA4B-9ACC-834CDC0CCE3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2844" y="1159921"/>
            <a:ext cx="11288889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ICRO_ch04_snapsho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r="73229" b="90864"/>
          <a:stretch/>
        </p:blipFill>
        <p:spPr>
          <a:xfrm>
            <a:off x="1" y="1"/>
            <a:ext cx="2619023" cy="6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605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9136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6203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6630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624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567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23932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7666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5686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28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5002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7578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0341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2934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411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754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5249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5560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29569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5968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32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8769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54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05870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0680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7" y="1"/>
            <a:ext cx="10972800" cy="7281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1123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4284" y="1371600"/>
            <a:ext cx="8839200" cy="2057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A059C3-3E37-497B-AE42-705A3FE93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8795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5F54E-6D44-4571-BE86-8C5CC68E4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6425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A90D2-541B-46BE-B897-56ED06A14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38488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976F7-7A35-4558-8F2F-66EB5BDD9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8109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5D40C-392F-4B7B-B656-BAC9A784D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800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8B166-CD00-4E3E-AF2E-579112268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47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125091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24CEA-0746-4A71-B54D-E95F3D637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8781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EC532-4457-4470-87D9-7F875292F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82967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5CB2C-02A1-46C8-AEE5-F380576CF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739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44BB-3307-44E9-86CF-CCF2A6C16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2850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C220A-C1B1-4AE2-A8E8-8F12AC0C9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17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7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7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299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469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78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719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47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067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660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713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06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75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130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40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23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7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896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585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427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135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47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8979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2915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501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733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514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79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352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422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3991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1774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85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394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540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55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894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180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7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11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081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671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803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995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47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877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562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0862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875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231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3808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17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441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10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9681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282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90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011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199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5" y="-16933"/>
            <a:ext cx="109728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1100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845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012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841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216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067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14072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9392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2670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9039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3500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7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368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030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750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44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5" y="-16933"/>
            <a:ext cx="109728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6068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47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6113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2686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449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11848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26355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2262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7645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6332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888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mbria"/>
              </a:defRPr>
            </a:lvl3pPr>
            <a:lvl4pPr>
              <a:defRPr sz="1800">
                <a:latin typeface="Cambria"/>
              </a:defRPr>
            </a:lvl4pPr>
            <a:lvl5pPr>
              <a:defRPr sz="18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535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mbria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mbria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mbria"/>
              </a:defRPr>
            </a:lvl1pPr>
          </a:lstStyle>
          <a:p>
            <a:fld id="{075DADBF-8C14-42A8-B538-03422893AF4C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777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Cambria"/>
              </a:defRPr>
            </a:lvl3pPr>
            <a:lvl4pPr>
              <a:defRPr sz="1600">
                <a:latin typeface="Cambria"/>
              </a:defRPr>
            </a:lvl4pPr>
            <a:lvl5pPr>
              <a:defRPr sz="1600">
                <a:latin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0450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7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69217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6202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8428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0028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47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672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6029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1" y="1350964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4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6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3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729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87317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8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0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1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1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13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981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7" y="169864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525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257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816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878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72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532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471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2446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410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021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15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2700" dist="12699" dir="10200039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mbria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2700" dist="12699" dir="10200039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mbria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2700" dist="12699" dir="10200039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mbria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0832C38-9B6A-472E-96C1-E42A46DAD3F3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826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mbria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s"/>
        <a:defRPr sz="3200" kern="12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s"/>
        <a:defRPr sz="2800" kern="1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s"/>
        <a:defRPr sz="2400" kern="1200">
          <a:solidFill>
            <a:schemeClr val="tx1"/>
          </a:solidFill>
          <a:latin typeface="Cambria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s"/>
        <a:defRPr sz="2000" kern="1200">
          <a:solidFill>
            <a:schemeClr val="tx1"/>
          </a:solidFill>
          <a:latin typeface="Cambria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s"/>
        <a:defRPr sz="2000" kern="1200">
          <a:solidFill>
            <a:schemeClr val="tx1"/>
          </a:solidFill>
          <a:latin typeface="Cambri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583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949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280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7" y="169864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332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2700" dist="12699" dir="10200039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mbria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2700" dist="12699" dir="10200039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mbria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2700" dist="12699" dir="10200039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mbria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3AC3EB4-C3E0-4A5F-AB41-1375AD54D5C7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682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mbria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  <a:ea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s"/>
        <a:defRPr sz="3200" kern="12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s"/>
        <a:defRPr sz="2800" kern="1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s"/>
        <a:defRPr sz="2400" kern="1200">
          <a:solidFill>
            <a:schemeClr val="tx1"/>
          </a:solidFill>
          <a:latin typeface="Cambria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s"/>
        <a:defRPr sz="2000" kern="1200">
          <a:solidFill>
            <a:schemeClr val="tx1"/>
          </a:solidFill>
          <a:latin typeface="Cambria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s"/>
        <a:defRPr sz="2000" kern="1200">
          <a:solidFill>
            <a:schemeClr val="tx1"/>
          </a:solidFill>
          <a:latin typeface="Cambri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545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 panose="02040503050406030204" pitchFamily="18" charset="0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012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55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940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023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174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505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ckms_rfwY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98OUCyBul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10" Type="http://schemas.openxmlformats.org/officeDocument/2006/relationships/image" Target="../media/image73.emf"/><Relationship Id="rId4" Type="http://schemas.openxmlformats.org/officeDocument/2006/relationships/image" Target="../media/image67.emf"/><Relationship Id="rId9" Type="http://schemas.openxmlformats.org/officeDocument/2006/relationships/image" Target="../media/image7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Relationship Id="rId9" Type="http://schemas.openxmlformats.org/officeDocument/2006/relationships/image" Target="../media/image89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9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10" Type="http://schemas.openxmlformats.org/officeDocument/2006/relationships/image" Target="../media/image99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13" Type="http://schemas.openxmlformats.org/officeDocument/2006/relationships/image" Target="../media/image110.emf"/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12" Type="http://schemas.openxmlformats.org/officeDocument/2006/relationships/image" Target="../media/image109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03.emf"/><Relationship Id="rId11" Type="http://schemas.openxmlformats.org/officeDocument/2006/relationships/image" Target="../media/image108.emf"/><Relationship Id="rId5" Type="http://schemas.openxmlformats.org/officeDocument/2006/relationships/image" Target="../media/image102.emf"/><Relationship Id="rId10" Type="http://schemas.openxmlformats.org/officeDocument/2006/relationships/image" Target="../media/image107.emf"/><Relationship Id="rId4" Type="http://schemas.openxmlformats.org/officeDocument/2006/relationships/image" Target="../media/image101.emf"/><Relationship Id="rId9" Type="http://schemas.openxmlformats.org/officeDocument/2006/relationships/image" Target="../media/image106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image" Target="../media/image121.emf"/><Relationship Id="rId3" Type="http://schemas.openxmlformats.org/officeDocument/2006/relationships/image" Target="../media/image111.emf"/><Relationship Id="rId7" Type="http://schemas.openxmlformats.org/officeDocument/2006/relationships/image" Target="../media/image115.emf"/><Relationship Id="rId12" Type="http://schemas.openxmlformats.org/officeDocument/2006/relationships/image" Target="../media/image120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14.emf"/><Relationship Id="rId11" Type="http://schemas.openxmlformats.org/officeDocument/2006/relationships/image" Target="../media/image119.emf"/><Relationship Id="rId5" Type="http://schemas.openxmlformats.org/officeDocument/2006/relationships/image" Target="../media/image113.emf"/><Relationship Id="rId10" Type="http://schemas.openxmlformats.org/officeDocument/2006/relationships/image" Target="../media/image118.emf"/><Relationship Id="rId4" Type="http://schemas.openxmlformats.org/officeDocument/2006/relationships/image" Target="../media/image112.emf"/><Relationship Id="rId9" Type="http://schemas.openxmlformats.org/officeDocument/2006/relationships/image" Target="../media/image117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13" Type="http://schemas.openxmlformats.org/officeDocument/2006/relationships/image" Target="../media/image132.emf"/><Relationship Id="rId3" Type="http://schemas.openxmlformats.org/officeDocument/2006/relationships/image" Target="../media/image122.emf"/><Relationship Id="rId7" Type="http://schemas.openxmlformats.org/officeDocument/2006/relationships/image" Target="../media/image126.emf"/><Relationship Id="rId12" Type="http://schemas.openxmlformats.org/officeDocument/2006/relationships/image" Target="../media/image131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125.emf"/><Relationship Id="rId11" Type="http://schemas.openxmlformats.org/officeDocument/2006/relationships/image" Target="../media/image130.emf"/><Relationship Id="rId5" Type="http://schemas.openxmlformats.org/officeDocument/2006/relationships/image" Target="../media/image124.emf"/><Relationship Id="rId10" Type="http://schemas.openxmlformats.org/officeDocument/2006/relationships/image" Target="../media/image129.emf"/><Relationship Id="rId4" Type="http://schemas.openxmlformats.org/officeDocument/2006/relationships/image" Target="../media/image123.emf"/><Relationship Id="rId9" Type="http://schemas.openxmlformats.org/officeDocument/2006/relationships/image" Target="../media/image12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5253040" y="1350965"/>
            <a:ext cx="5106987" cy="41798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6600" cap="none">
                <a:latin typeface="Cambria"/>
                <a:ea typeface="MS PGothic" charset="0"/>
              </a:rPr>
              <a:t>Ekonomi</a:t>
            </a:r>
            <a:endParaRPr lang="tr-TR" sz="4000" cap="none" noProof="0" dirty="0">
              <a:latin typeface="Cambria"/>
              <a:ea typeface="MS PGothic" charset="0"/>
              <a:cs typeface="Cambria"/>
            </a:endParaRPr>
          </a:p>
        </p:txBody>
      </p:sp>
      <p:sp>
        <p:nvSpPr>
          <p:cNvPr id="717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1401" y="1350965"/>
            <a:ext cx="3619499" cy="4179887"/>
          </a:xfrm>
        </p:spPr>
        <p:txBody>
          <a:bodyPr/>
          <a:lstStyle/>
          <a:p>
            <a:pPr eaLnBrk="1" hangingPunct="1"/>
            <a:r>
              <a:rPr lang="tr-TR" altLang="en-US" sz="6600" dirty="0">
                <a:latin typeface="Cambria"/>
                <a:cs typeface="Cambria"/>
              </a:rPr>
              <a:t>Hafta </a:t>
            </a:r>
            <a:r>
              <a:rPr lang="tr-TR" altLang="en-US" sz="6600" noProof="0" dirty="0">
                <a:latin typeface="Cambria"/>
                <a:cs typeface="Cambria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34471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Kira Kontrolü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81200" y="1712914"/>
            <a:ext cx="8229600" cy="2873375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Kira kontrolünün istenmeyen sonuçları</a:t>
            </a:r>
          </a:p>
          <a:p>
            <a:pPr lvl="1" eaLnBrk="1" hangingPunct="1"/>
            <a:r>
              <a:rPr lang="tr-TR" altLang="ja-JP" sz="2800" noProof="0" dirty="0">
                <a:latin typeface="Cambria"/>
                <a:cs typeface="Cambria"/>
              </a:rPr>
              <a:t>"Kiralık ev dar boğazı."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Ev bulmak zorlaşır.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Uygulanan politika yardım edilmesi amaçlanan insanlara zarar verir hale gelir.</a:t>
            </a:r>
          </a:p>
        </p:txBody>
      </p:sp>
      <p:pic>
        <p:nvPicPr>
          <p:cNvPr id="17412" name="Picture 5" descr="G:\DirkTextbookN\Jpegs(All)\NewjpgsJuly\dreamstimesmall_15448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22324" r="8401" b="24036"/>
          <a:stretch>
            <a:fillRect/>
          </a:stretch>
        </p:blipFill>
        <p:spPr bwMode="auto">
          <a:xfrm>
            <a:off x="3452814" y="4427539"/>
            <a:ext cx="48101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0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486163" y="13368"/>
            <a:ext cx="82296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Kira Kontrolü: </a:t>
            </a:r>
            <a:br>
              <a:rPr lang="tr-TR" altLang="en-US" noProof="0" dirty="0">
                <a:latin typeface="Cambria"/>
                <a:cs typeface="Cambria"/>
              </a:rPr>
            </a:br>
            <a:r>
              <a:rPr lang="tr-TR" altLang="en-US" noProof="0" dirty="0">
                <a:latin typeface="Cambria"/>
                <a:cs typeface="Cambria"/>
              </a:rPr>
              <a:t>Kısa Dönem ve Uzun Dönem</a:t>
            </a:r>
          </a:p>
        </p:txBody>
      </p:sp>
      <p:pic>
        <p:nvPicPr>
          <p:cNvPr id="33794" name="Picture 3" descr="FIG05.04_PRINECOMI_CH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1709738"/>
            <a:ext cx="7350125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9447" y="1681428"/>
            <a:ext cx="4263051" cy="2646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9028" y="1918974"/>
            <a:ext cx="1430624" cy="57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800" dirty="0">
                <a:effectLst/>
                <a:latin typeface="Cambria"/>
                <a:ea typeface="ＭＳ 明朝"/>
                <a:cs typeface="Cambria"/>
              </a:rPr>
              <a:t>Kira</a:t>
            </a:r>
            <a:endParaRPr lang="tr-TR" sz="24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1679" y="4075161"/>
            <a:ext cx="1220476" cy="4016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Piyasa Kira Fiyatı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6163" y="4675244"/>
            <a:ext cx="1220476" cy="4016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Kira Kontrolü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1542" y="6079328"/>
            <a:ext cx="1664899" cy="7786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r-TR" sz="2800" dirty="0">
                <a:effectLst/>
                <a:latin typeface="Cambria"/>
                <a:ea typeface="ＭＳ 明朝"/>
                <a:cs typeface="Cambria"/>
              </a:rPr>
              <a:t>Miktar</a:t>
            </a:r>
            <a:endParaRPr lang="tr-TR" sz="24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 rot="10800000" flipH="1" flipV="1">
            <a:off x="8453006" y="2130955"/>
            <a:ext cx="320623" cy="299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A</a:t>
            </a:r>
            <a:r>
              <a:rPr lang="tr-TR" sz="1400" baseline="-25000" dirty="0">
                <a:effectLst/>
                <a:latin typeface="Cambria"/>
                <a:ea typeface="ＭＳ 明朝"/>
                <a:cs typeface="Cambria"/>
              </a:rPr>
              <a:t>KD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H="1" flipV="1">
            <a:off x="9022002" y="2822402"/>
            <a:ext cx="291475" cy="299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A</a:t>
            </a:r>
            <a:r>
              <a:rPr lang="tr-TR" sz="1400" baseline="-25000" dirty="0">
                <a:latin typeface="Cambria"/>
                <a:ea typeface="ＭＳ 明朝"/>
                <a:cs typeface="Cambria"/>
              </a:rPr>
              <a:t>U</a:t>
            </a:r>
            <a:r>
              <a:rPr lang="tr-TR" sz="1400" baseline="-25000" dirty="0">
                <a:effectLst/>
                <a:latin typeface="Cambria"/>
                <a:ea typeface="ＭＳ 明朝"/>
                <a:cs typeface="Cambria"/>
              </a:rPr>
              <a:t>D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H="1" flipV="1">
            <a:off x="8833055" y="5173372"/>
            <a:ext cx="291475" cy="299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T</a:t>
            </a:r>
            <a:r>
              <a:rPr lang="tr-TR" sz="1400" baseline="-25000" dirty="0">
                <a:latin typeface="Cambria"/>
                <a:ea typeface="ＭＳ 明朝"/>
                <a:cs typeface="Cambria"/>
              </a:rPr>
              <a:t>U</a:t>
            </a:r>
            <a:r>
              <a:rPr lang="tr-TR" sz="1400" baseline="-25000" dirty="0">
                <a:effectLst/>
                <a:latin typeface="Cambria"/>
                <a:ea typeface="ＭＳ 明朝"/>
                <a:cs typeface="Cambria"/>
              </a:rPr>
              <a:t>D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H="1" flipV="1">
            <a:off x="8386122" y="5682091"/>
            <a:ext cx="320623" cy="299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T</a:t>
            </a:r>
            <a:r>
              <a:rPr lang="tr-TR" sz="1400" baseline="-25000" dirty="0">
                <a:latin typeface="Cambria"/>
                <a:ea typeface="ＭＳ 明朝"/>
                <a:cs typeface="Cambria"/>
              </a:rPr>
              <a:t>K</a:t>
            </a:r>
            <a:r>
              <a:rPr lang="tr-TR" sz="1400" baseline="-25000" dirty="0">
                <a:effectLst/>
                <a:latin typeface="Cambria"/>
                <a:ea typeface="ＭＳ 明朝"/>
                <a:cs typeface="Cambria"/>
              </a:rPr>
              <a:t>D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H="1" flipV="1">
            <a:off x="6609871" y="6157184"/>
            <a:ext cx="291475" cy="299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M</a:t>
            </a:r>
            <a:r>
              <a:rPr lang="tr-TR" sz="14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H="1" flipV="1">
            <a:off x="7153668" y="6121379"/>
            <a:ext cx="391891" cy="356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M</a:t>
            </a:r>
            <a:r>
              <a:rPr lang="tr-TR" sz="1400" baseline="-25000" dirty="0">
                <a:latin typeface="Cambria"/>
                <a:ea typeface="ＭＳ 明朝"/>
                <a:cs typeface="Cambria"/>
              </a:rPr>
              <a:t>TKD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H="1" flipV="1">
            <a:off x="7662406" y="6144768"/>
            <a:ext cx="391891" cy="3457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M</a:t>
            </a:r>
            <a:r>
              <a:rPr lang="tr-TR" sz="1400" baseline="-25000" dirty="0">
                <a:latin typeface="Cambria"/>
                <a:ea typeface="ＭＳ 明朝"/>
                <a:cs typeface="Cambria"/>
              </a:rPr>
              <a:t>TUD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H="1" flipV="1">
            <a:off x="5317330" y="6132713"/>
            <a:ext cx="474188" cy="3457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M</a:t>
            </a:r>
            <a:r>
              <a:rPr lang="tr-TR" sz="1400" baseline="-25000" dirty="0">
                <a:latin typeface="Cambria"/>
                <a:ea typeface="ＭＳ 明朝"/>
                <a:cs typeface="Cambria"/>
              </a:rPr>
              <a:t>AUD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H="1" flipV="1">
            <a:off x="5908299" y="6148068"/>
            <a:ext cx="474188" cy="3457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M</a:t>
            </a:r>
            <a:r>
              <a:rPr lang="tr-TR" sz="1400" baseline="-25000" dirty="0">
                <a:latin typeface="Cambria"/>
                <a:ea typeface="ＭＳ 明朝"/>
                <a:cs typeface="Cambria"/>
              </a:rPr>
              <a:t>AKD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92152" y="4039960"/>
            <a:ext cx="1220476" cy="301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effectLst/>
                <a:latin typeface="Cambria"/>
                <a:ea typeface="ＭＳ 明朝"/>
                <a:cs typeface="Cambria"/>
              </a:rPr>
              <a:t>UD Eksiklik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4528" y="5105998"/>
            <a:ext cx="1220476" cy="301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K</a:t>
            </a:r>
            <a:r>
              <a:rPr lang="tr-TR" sz="1400" dirty="0">
                <a:effectLst/>
                <a:latin typeface="Cambria"/>
                <a:ea typeface="ＭＳ 明朝"/>
                <a:cs typeface="Cambria"/>
              </a:rPr>
              <a:t>D Eksiklik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1856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Kira Kontrolü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Zenginler</a:t>
            </a:r>
            <a:endParaRPr lang="en-US" alt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Kira </a:t>
            </a:r>
            <a:r>
              <a:rPr lang="en-US" altLang="en-US" sz="2800" dirty="0" err="1"/>
              <a:t>kontrolü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zenginler</a:t>
            </a:r>
            <a:endParaRPr lang="en-US" altLang="en-US" sz="2800" dirty="0"/>
          </a:p>
          <a:p>
            <a:pPr lvl="1"/>
            <a:r>
              <a:rPr lang="en-US" altLang="en-US" sz="2400" dirty="0"/>
              <a:t>Massachusetts, </a:t>
            </a:r>
            <a:r>
              <a:rPr lang="en-US" altLang="en-US" sz="2400" dirty="0" err="1"/>
              <a:t>kira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denetimli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birimlerdeki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insanların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yalnızca</a:t>
            </a:r>
            <a:r>
              <a:rPr lang="en-US" altLang="en-US" sz="2400" dirty="0"/>
              <a:t> %6'sının </a:t>
            </a:r>
            <a:r>
              <a:rPr lang="en-US" altLang="en-US" sz="2400" dirty="0" err="1"/>
              <a:t>yoksul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olması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nedeniyle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denetimini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kısmen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erdirmeye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verdi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 err="1"/>
              <a:t>Aktrisler</a:t>
            </a:r>
            <a:r>
              <a:rPr lang="en-US" altLang="en-US" sz="2400" dirty="0"/>
              <a:t> Mia Farrow 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Faye Dunaway </a:t>
            </a:r>
            <a:r>
              <a:rPr lang="en-US" altLang="en-US" sz="2400" dirty="0" err="1"/>
              <a:t>yıllarca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kontrollü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birimlerde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yaşadı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 err="1"/>
              <a:t>Soru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iyi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kaynak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dağılımı</a:t>
            </a:r>
            <a:r>
              <a:rPr lang="en-US" altLang="en-US" sz="2400" dirty="0"/>
              <a:t> </a:t>
            </a:r>
            <a:r>
              <a:rPr lang="en-US" altLang="en-US" sz="2400"/>
              <a:t>hangisidir?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797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Taban Fiyat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Anımsayın ki taban fiyat</a:t>
            </a:r>
          </a:p>
          <a:p>
            <a:pPr lvl="1"/>
            <a:r>
              <a:rPr lang="tr-TR" altLang="en-US" noProof="0" dirty="0">
                <a:latin typeface="Cambria"/>
                <a:cs typeface="Cambria"/>
              </a:rPr>
              <a:t>Minimum yasal fiyattır.</a:t>
            </a:r>
          </a:p>
          <a:p>
            <a:r>
              <a:rPr lang="tr-TR" altLang="en-US" noProof="0" dirty="0">
                <a:latin typeface="Cambria"/>
                <a:cs typeface="Cambria"/>
              </a:rPr>
              <a:t>Kimler taban fiyat için lobi yapar?</a:t>
            </a:r>
          </a:p>
          <a:p>
            <a:pPr lvl="1"/>
            <a:r>
              <a:rPr lang="tr-TR" altLang="en-US" noProof="0" dirty="0">
                <a:latin typeface="Cambria"/>
                <a:cs typeface="Cambria"/>
              </a:rPr>
              <a:t>Söz konusu ürünü üreten üreticiler.</a:t>
            </a:r>
          </a:p>
        </p:txBody>
      </p:sp>
    </p:spTree>
    <p:extLst>
      <p:ext uri="{BB962C8B-B14F-4D97-AF65-F5344CB8AC3E}">
        <p14:creationId xmlns:p14="http://schemas.microsoft.com/office/powerpoint/2010/main" val="19957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Title 12"/>
          <p:cNvSpPr>
            <a:spLocks noGrp="1"/>
          </p:cNvSpPr>
          <p:nvPr>
            <p:ph type="title" idx="4294967295"/>
          </p:nvPr>
        </p:nvSpPr>
        <p:spPr>
          <a:xfrm>
            <a:off x="2438400" y="1"/>
            <a:ext cx="8534400" cy="728663"/>
          </a:xfrm>
        </p:spPr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Bağlayıcı Olmayan Taban Fiyat</a:t>
            </a:r>
          </a:p>
        </p:txBody>
      </p:sp>
      <p:pic>
        <p:nvPicPr>
          <p:cNvPr id="13" name="Picture 2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93" y="836612"/>
            <a:ext cx="7970838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7970" y="849199"/>
            <a:ext cx="2693229" cy="268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5082" y="6305550"/>
            <a:ext cx="2029568" cy="2836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2632" y="6267450"/>
            <a:ext cx="2029568" cy="527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latin typeface="Cambria"/>
                <a:ea typeface="ＭＳ 明朝"/>
                <a:cs typeface="Cambria"/>
              </a:rPr>
              <a:t>Miktar</a:t>
            </a:r>
            <a:endParaRPr lang="tr-TR" sz="3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2232" y="4718050"/>
            <a:ext cx="6452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latin typeface="Cambria"/>
                <a:ea typeface="ＭＳ 明朝"/>
                <a:cs typeface="Cambria"/>
              </a:rPr>
              <a:t>F</a:t>
            </a:r>
            <a:r>
              <a:rPr lang="tr-TR" sz="1600" b="1" baseline="-25000" dirty="0" err="1">
                <a:latin typeface="Cambria"/>
                <a:ea typeface="ＭＳ 明朝"/>
                <a:cs typeface="Cambria"/>
              </a:rPr>
              <a:t>Taban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7632" y="4070350"/>
            <a:ext cx="6452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="1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00332" y="5619750"/>
            <a:ext cx="1880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56863" y="1377160"/>
            <a:ext cx="188068" cy="242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3632" y="1117600"/>
            <a:ext cx="1350118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latin typeface="Cambria"/>
                <a:ea typeface="ＭＳ 明朝"/>
                <a:cs typeface="Cambria"/>
              </a:rPr>
              <a:t>Fiyat</a:t>
            </a:r>
            <a:endParaRPr lang="tr-TR" sz="32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668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Title 12"/>
          <p:cNvSpPr>
            <a:spLocks noGrp="1"/>
          </p:cNvSpPr>
          <p:nvPr>
            <p:ph type="title" idx="4294967295"/>
          </p:nvPr>
        </p:nvSpPr>
        <p:spPr>
          <a:xfrm>
            <a:off x="1227858" y="37638"/>
            <a:ext cx="10515600" cy="728663"/>
          </a:xfrm>
        </p:spPr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Bağlayıcı Taban Fiyat: Kısa Dönem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7970" y="849199"/>
            <a:ext cx="2693229" cy="268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pic>
        <p:nvPicPr>
          <p:cNvPr id="5" name="Picture 2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965199"/>
            <a:ext cx="7924800" cy="575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25632" y="6121400"/>
            <a:ext cx="2029568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latin typeface="Cambria"/>
                <a:ea typeface="ＭＳ 明朝"/>
                <a:cs typeface="Cambria"/>
              </a:rPr>
              <a:t>Miktar</a:t>
            </a:r>
            <a:endParaRPr lang="tr-TR" sz="3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3632" y="1118807"/>
            <a:ext cx="1413618" cy="937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latin typeface="Cambria"/>
                <a:ea typeface="ＭＳ 明朝"/>
                <a:cs typeface="Cambria"/>
              </a:rPr>
              <a:t>Fiyat</a:t>
            </a:r>
            <a:endParaRPr lang="tr-TR" sz="3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1282" y="2133600"/>
            <a:ext cx="7214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latin typeface="Cambria"/>
                <a:ea typeface="ＭＳ 明朝"/>
                <a:cs typeface="Cambria"/>
              </a:rPr>
              <a:t>F</a:t>
            </a:r>
            <a:r>
              <a:rPr lang="tr-TR" sz="1600" b="1" baseline="-25000" dirty="0" err="1">
                <a:latin typeface="Cambria"/>
                <a:ea typeface="ＭＳ 明朝"/>
                <a:cs typeface="Cambria"/>
              </a:rPr>
              <a:t>Taban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2782" y="844550"/>
            <a:ext cx="36170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2050" y="3956050"/>
            <a:ext cx="431800" cy="349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="1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5300" y="4662329"/>
            <a:ext cx="1092200" cy="4225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latin typeface="Cambria"/>
                <a:ea typeface="ＭＳ 明朝"/>
                <a:cs typeface="Cambria"/>
              </a:rPr>
              <a:t>F</a:t>
            </a:r>
            <a:r>
              <a:rPr lang="tr-TR" sz="1600" b="1" baseline="-25000" dirty="0" err="1">
                <a:latin typeface="Cambria"/>
                <a:ea typeface="ＭＳ 明朝"/>
                <a:cs typeface="Cambria"/>
              </a:rPr>
              <a:t>Karaborsa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4850" y="6229350"/>
            <a:ext cx="431800" cy="349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1750" y="6227408"/>
            <a:ext cx="431800" cy="349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2150" y="6221058"/>
            <a:ext cx="431800" cy="349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A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90313" y="5628110"/>
            <a:ext cx="19685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99350" y="1497693"/>
            <a:ext cx="2032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75764" y="4556578"/>
            <a:ext cx="1016000" cy="349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latin typeface="Cambria"/>
                <a:ea typeface="ＭＳ 明朝"/>
                <a:cs typeface="Cambria"/>
              </a:rPr>
              <a:t>E</a:t>
            </a:r>
            <a:r>
              <a:rPr lang="tr-TR" sz="1600" b="1" baseline="-25000" dirty="0" err="1">
                <a:latin typeface="Cambria"/>
                <a:ea typeface="ＭＳ 明朝"/>
                <a:cs typeface="Cambria"/>
              </a:rPr>
              <a:t>Karaborsa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60158" y="1588078"/>
            <a:ext cx="8255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Fazlalık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9396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981200" y="-69449"/>
            <a:ext cx="8229600" cy="952537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Taban Fiyat: Süt Örneği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92148" y="1264016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2200" noProof="0" dirty="0">
                <a:latin typeface="Cambria"/>
                <a:cs typeface="Cambria"/>
              </a:rPr>
              <a:t>İstenmeyen sonuçlar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Piyasada olması gerekenden daha çok miktarda süt olur.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Bozuk süt problemi.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Karaborsa (Black Market) oluşur.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Fazlalık süt yasal olmayan indirimler vasıtasıyla karaborsada satılır.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Süt üreticileri ellerindeki sütü zorlanarak sattıkları için daha kötü duruma düşerler</a:t>
            </a:r>
            <a:r>
              <a:rPr lang="tr-TR" altLang="en-US" sz="2800" noProof="0" dirty="0">
                <a:latin typeface="Cambria"/>
                <a:cs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1"/>
          <p:cNvSpPr>
            <a:spLocks noGrp="1"/>
          </p:cNvSpPr>
          <p:nvPr>
            <p:ph type="title" idx="4294967295"/>
          </p:nvPr>
        </p:nvSpPr>
        <p:spPr>
          <a:xfrm>
            <a:off x="1553600" y="36793"/>
            <a:ext cx="9994900" cy="728663"/>
          </a:xfrm>
        </p:spPr>
        <p:txBody>
          <a:bodyPr/>
          <a:lstStyle/>
          <a:p>
            <a:pPr algn="ctr" eaLnBrk="1" hangingPunct="1"/>
            <a:r>
              <a:rPr lang="tr-TR" altLang="en-US" sz="4000" noProof="0" dirty="0">
                <a:latin typeface="Cambria"/>
                <a:cs typeface="Cambria"/>
              </a:rPr>
              <a:t>Bağlayıcı Taban Fiyat: Uzun Dönem</a:t>
            </a:r>
          </a:p>
        </p:txBody>
      </p:sp>
      <p:pic>
        <p:nvPicPr>
          <p:cNvPr id="12" name="Picture 2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836612"/>
            <a:ext cx="7659688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3632" y="1085215"/>
            <a:ext cx="1413618" cy="7124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latin typeface="Cambria"/>
                <a:ea typeface="ＭＳ 明朝"/>
                <a:cs typeface="Cambria"/>
              </a:rPr>
              <a:t>Fiyat</a:t>
            </a:r>
            <a:endParaRPr lang="tr-TR" sz="3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5332" y="831850"/>
            <a:ext cx="4607668" cy="26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3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1332" y="6248400"/>
            <a:ext cx="2029568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latin typeface="Cambria"/>
                <a:ea typeface="ＭＳ 明朝"/>
                <a:cs typeface="Cambria"/>
              </a:rPr>
              <a:t>Miktar</a:t>
            </a:r>
            <a:endParaRPr lang="tr-TR" sz="3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1132" y="3752850"/>
            <a:ext cx="6452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="1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6632" y="5099050"/>
            <a:ext cx="11024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latin typeface="Cambria"/>
                <a:ea typeface="ＭＳ 明朝"/>
                <a:cs typeface="Cambria"/>
              </a:rPr>
              <a:t>F</a:t>
            </a:r>
            <a:r>
              <a:rPr lang="tr-TR" sz="1600" b="1" baseline="-25000" dirty="0" err="1">
                <a:latin typeface="Cambria"/>
                <a:ea typeface="ＭＳ 明朝"/>
                <a:cs typeface="Cambria"/>
              </a:rPr>
              <a:t>Karaborsa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5732" y="5962650"/>
            <a:ext cx="6452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0632" y="6026150"/>
            <a:ext cx="6452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A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8632" y="6026150"/>
            <a:ext cx="6452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7632" y="1809750"/>
            <a:ext cx="7214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latin typeface="Cambria"/>
                <a:ea typeface="ＭＳ 明朝"/>
                <a:cs typeface="Cambria"/>
              </a:rPr>
              <a:t>F</a:t>
            </a:r>
            <a:r>
              <a:rPr lang="tr-TR" sz="1600" b="1" baseline="-25000" dirty="0" err="1">
                <a:latin typeface="Cambria"/>
                <a:ea typeface="ＭＳ 明朝"/>
                <a:cs typeface="Cambria"/>
              </a:rPr>
              <a:t>Taban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11332" y="5238750"/>
            <a:ext cx="1026268" cy="3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latin typeface="Cambria"/>
                <a:ea typeface="ＭＳ 明朝"/>
                <a:cs typeface="Cambria"/>
              </a:rPr>
              <a:t>E</a:t>
            </a:r>
            <a:r>
              <a:rPr lang="tr-TR" sz="1600" b="1" baseline="-25000" dirty="0" err="1">
                <a:latin typeface="Cambria"/>
                <a:ea typeface="ＭＳ 明朝"/>
                <a:cs typeface="Cambria"/>
              </a:rPr>
              <a:t>Karaborsa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02345" y="4966155"/>
            <a:ext cx="334118" cy="3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UD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89232" y="1301750"/>
            <a:ext cx="334118" cy="3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UD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5482" y="1238250"/>
            <a:ext cx="1985118" cy="3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Fazlalık Arttı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19881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Asgari Ücret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Asgari Ücret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Yasal olarak verilebilecek minimum ücret. Taban fiyat olarak çalışır.</a:t>
            </a:r>
          </a:p>
          <a:p>
            <a:r>
              <a:rPr lang="tr-TR" altLang="en-US" sz="3200" noProof="0" dirty="0">
                <a:latin typeface="Cambria"/>
                <a:cs typeface="Cambria"/>
              </a:rPr>
              <a:t>Asgari ücretin nedeni/mantığı: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Yaşayacak kadar ücret.</a:t>
            </a:r>
            <a:endParaRPr lang="tr-TR" altLang="ja-JP" sz="2800" noProof="0" dirty="0">
              <a:latin typeface="Cambria"/>
              <a:cs typeface="Cambria"/>
            </a:endParaRP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Vasıfsız düşük gelirliye 						 yardım.</a:t>
            </a:r>
          </a:p>
        </p:txBody>
      </p:sp>
      <p:pic>
        <p:nvPicPr>
          <p:cNvPr id="28676" name="Picture 5" descr="I:\DirkTextbookN\Jpegs(All)\VOLUME_1_MICRO_Class-test\04_PRINECO_CH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49" y="4193787"/>
            <a:ext cx="37084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0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İşgücü Piyasası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Mal ve hizmetler için olan arz ve talep analizinde:</a:t>
            </a:r>
          </a:p>
          <a:p>
            <a:pPr lvl="1"/>
            <a:r>
              <a:rPr lang="tr-TR" altLang="en-US" u="sng" noProof="0" dirty="0">
                <a:latin typeface="Cambria"/>
                <a:cs typeface="Cambria"/>
              </a:rPr>
              <a:t>Tüketiciler</a:t>
            </a:r>
            <a:r>
              <a:rPr lang="tr-TR" altLang="en-US" noProof="0" dirty="0">
                <a:latin typeface="Cambria"/>
                <a:cs typeface="Cambria"/>
              </a:rPr>
              <a:t> malları talep ederler.</a:t>
            </a:r>
          </a:p>
          <a:p>
            <a:pPr lvl="1"/>
            <a:r>
              <a:rPr lang="tr-TR" altLang="en-US" u="sng" noProof="0" dirty="0">
                <a:latin typeface="Cambria"/>
                <a:cs typeface="Cambria"/>
              </a:rPr>
              <a:t>Firmalar</a:t>
            </a:r>
            <a:r>
              <a:rPr lang="tr-TR" altLang="en-US" noProof="0" dirty="0">
                <a:latin typeface="Cambria"/>
                <a:cs typeface="Cambria"/>
              </a:rPr>
              <a:t> malları arz ederler.</a:t>
            </a:r>
          </a:p>
        </p:txBody>
      </p:sp>
    </p:spTree>
    <p:extLst>
      <p:ext uri="{BB962C8B-B14F-4D97-AF65-F5344CB8AC3E}">
        <p14:creationId xmlns:p14="http://schemas.microsoft.com/office/powerpoint/2010/main" val="9563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dirty="0">
                <a:latin typeface="Cambria"/>
              </a:rPr>
              <a:t>Hafta #5 Konu Başlıkları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968500" y="1598613"/>
            <a:ext cx="8229600" cy="4096216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Fiyat Kontrolleri</a:t>
            </a:r>
            <a:endParaRPr lang="tr-TR" sz="2400" cap="none" noProof="0" dirty="0">
              <a:latin typeface="Cambria"/>
              <a:ea typeface="MS PGothic" charset="0"/>
              <a:cs typeface="Cambria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Bağlayıcı / Bağlayıcı Olmayan Tavan Fiyat*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Bağlayıcı / Bağlayıcı Olmayan Taban Fiyat</a:t>
            </a:r>
            <a:r>
              <a:rPr lang="tr-TR" sz="2400" cap="none" noProof="0" dirty="0">
                <a:latin typeface="Cambria"/>
                <a:ea typeface="MS PGothic" charset="0"/>
                <a:cs typeface="Cambria"/>
              </a:rPr>
              <a:t>*</a:t>
            </a:r>
            <a:endParaRPr lang="tr-TR" sz="2400" noProof="0" dirty="0">
              <a:latin typeface="Cambria"/>
              <a:ea typeface="MS PGothic" charset="0"/>
              <a:cs typeface="Cambria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cap="none" noProof="0" dirty="0">
                <a:latin typeface="Cambria"/>
                <a:ea typeface="MS PGothic" charset="0"/>
                <a:cs typeface="Cambria"/>
              </a:rPr>
              <a:t>İşgücü Piyasası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Tüketici Fazlası* / Ödeme İstekliliği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Üretici Fazlası* / Satma İstekliliği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Vergilendirme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altLang="en-US" sz="2400" noProof="0" dirty="0">
                <a:latin typeface="Cambria"/>
                <a:cs typeface="Cambria"/>
              </a:rPr>
              <a:t>Toplumsal Kayıp / İktisadi Etkinlik Kaybı*</a:t>
            </a:r>
            <a:endParaRPr lang="tr-TR" sz="2400" cap="none" noProof="0" dirty="0">
              <a:latin typeface="Cambria"/>
              <a:ea typeface="MS PGothic" charset="0"/>
              <a:cs typeface="Cambria"/>
            </a:endParaRPr>
          </a:p>
          <a:p>
            <a:pPr marL="0" indent="0" eaLnBrk="1" hangingPunct="1">
              <a:buNone/>
            </a:pPr>
            <a:r>
              <a:rPr lang="tr-TR" altLang="en-US" sz="1600" dirty="0">
                <a:ea typeface="MS PGothic" charset="0"/>
              </a:rPr>
              <a:t>"</a:t>
            </a:r>
            <a:r>
              <a:rPr lang="tr-TR" altLang="en-US" sz="1600" noProof="0" dirty="0">
                <a:latin typeface="Cambria"/>
                <a:ea typeface="MS PGothic" charset="0"/>
                <a:cs typeface="Cambria"/>
              </a:rPr>
              <a:t>*" En önemli konu başlıklarını belirtir. </a:t>
            </a:r>
          </a:p>
          <a:p>
            <a:pPr marL="0" indent="0" eaLnBrk="1" hangingPunct="1">
              <a:buNone/>
            </a:pPr>
            <a:r>
              <a:rPr lang="tr-TR" altLang="en-US" sz="1600" noProof="0" dirty="0" err="1">
                <a:latin typeface="Cambria"/>
                <a:ea typeface="MS PGothic" charset="0"/>
                <a:cs typeface="Cambria"/>
              </a:rPr>
              <a:t>Mateer</a:t>
            </a:r>
            <a:r>
              <a:rPr lang="tr-TR" altLang="en-US" sz="1600" noProof="0" dirty="0">
                <a:latin typeface="Cambria"/>
                <a:ea typeface="MS PGothic" charset="0"/>
                <a:cs typeface="Cambria"/>
              </a:rPr>
              <a:t> ve </a:t>
            </a:r>
            <a:r>
              <a:rPr lang="tr-TR" altLang="en-US" sz="1600" noProof="0" dirty="0" err="1">
                <a:latin typeface="Cambria"/>
                <a:ea typeface="MS PGothic" charset="0"/>
                <a:cs typeface="Cambria"/>
              </a:rPr>
              <a:t>Coppock</a:t>
            </a:r>
            <a:r>
              <a:rPr lang="tr-TR" altLang="en-US" sz="1600" noProof="0" dirty="0">
                <a:latin typeface="Cambria"/>
                <a:ea typeface="MS PGothic" charset="0"/>
                <a:cs typeface="Cambria"/>
              </a:rPr>
              <a:t>: Bölüm #5 ve #6</a:t>
            </a:r>
          </a:p>
          <a:p>
            <a:pPr marL="0" indent="0" eaLnBrk="1" hangingPunct="1">
              <a:buNone/>
            </a:pPr>
            <a:endParaRPr lang="tr-TR" altLang="en-US" sz="1600" noProof="0" dirty="0">
              <a:latin typeface="Cambria"/>
              <a:ea typeface="MS PGothic" charset="0"/>
              <a:cs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73968-5ABC-6D4E-94CD-2026BBC22F22}"/>
              </a:ext>
            </a:extLst>
          </p:cNvPr>
          <p:cNvSpPr txBox="1"/>
          <p:nvPr/>
        </p:nvSpPr>
        <p:spPr>
          <a:xfrm>
            <a:off x="266700" y="5791200"/>
            <a:ext cx="1169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rgbClr val="FF0000"/>
                </a:solidFill>
                <a:latin typeface="Cambria"/>
              </a:rPr>
              <a:t>Önemli Not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: Fiyat için "F", "P"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Price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Miktar (Çıktı) için "M",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Q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Quantity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Talep için "T", "D"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Demand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Arz için "A", "S"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Supply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Denge için "E"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Equilibrium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Kısa-Dönem için "KD" , "SR"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Short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-Run"; Uzun-Dönem için "UD", "LR"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Long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-Run" eş anlamlı olarak kullanılmıştır. </a:t>
            </a:r>
          </a:p>
          <a:p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56744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İşgücü Piyasası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İşgücü için olan arz ve talep analizinde:</a:t>
            </a:r>
          </a:p>
          <a:p>
            <a:pPr lvl="1"/>
            <a:r>
              <a:rPr lang="tr-TR" altLang="en-US" sz="2400" noProof="0" dirty="0">
                <a:solidFill>
                  <a:srgbClr val="FF0000"/>
                </a:solidFill>
                <a:latin typeface="Cambria"/>
                <a:cs typeface="Cambria"/>
              </a:rPr>
              <a:t>Tüketiciler</a:t>
            </a:r>
            <a:r>
              <a:rPr lang="tr-TR" altLang="en-US" sz="2400" noProof="0" dirty="0">
                <a:latin typeface="Cambria"/>
                <a:cs typeface="Cambria"/>
              </a:rPr>
              <a:t> işgücünü arz ederler.</a:t>
            </a:r>
          </a:p>
          <a:p>
            <a:pPr lvl="1"/>
            <a:r>
              <a:rPr lang="tr-TR" altLang="en-US" sz="2400" noProof="0" dirty="0">
                <a:solidFill>
                  <a:srgbClr val="00B0F0"/>
                </a:solidFill>
                <a:latin typeface="Cambria"/>
                <a:cs typeface="Cambria"/>
              </a:rPr>
              <a:t>Firmalar</a:t>
            </a:r>
            <a:r>
              <a:rPr lang="tr-TR" altLang="en-US" sz="2400" noProof="0" dirty="0">
                <a:latin typeface="Cambria"/>
                <a:cs typeface="Cambria"/>
              </a:rPr>
              <a:t> işgücünü talep ederler.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İşgücü piyasasındaki eksenler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Maaş (W) dikey eksende. Bu işgücü fiyatıdır.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İşgücü (L) yatay eksendedir ve işgücü miktarını belirtir.</a:t>
            </a:r>
          </a:p>
        </p:txBody>
      </p:sp>
    </p:spTree>
    <p:extLst>
      <p:ext uri="{BB962C8B-B14F-4D97-AF65-F5344CB8AC3E}">
        <p14:creationId xmlns:p14="http://schemas.microsoft.com/office/powerpoint/2010/main" val="37185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955624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Bağlayıcı Olmayan Asgari Ücret</a:t>
            </a:r>
          </a:p>
        </p:txBody>
      </p:sp>
      <p:pic>
        <p:nvPicPr>
          <p:cNvPr id="63490" name="Picture 3" descr="FIG05.10_PRINECOMI_CH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4" y="1608138"/>
            <a:ext cx="7673975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0800000" flipH="1" flipV="1">
            <a:off x="1915367" y="1606996"/>
            <a:ext cx="3356601" cy="2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4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376" y="1844556"/>
            <a:ext cx="1345104" cy="5187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tr-TR" sz="2400" dirty="0">
                <a:latin typeface="Cambria"/>
                <a:ea typeface="ＭＳ 明朝"/>
                <a:cs typeface="Cambria"/>
              </a:rPr>
              <a:t>Maaş (W)</a:t>
            </a:r>
            <a:endParaRPr lang="tr-TR" sz="2400" dirty="0">
              <a:latin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9785" y="6339251"/>
            <a:ext cx="2775436" cy="5187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r"/>
            <a:r>
              <a:rPr lang="tr-TR" sz="2400" dirty="0">
                <a:latin typeface="Cambria"/>
                <a:ea typeface="ＭＳ 明朝"/>
                <a:cs typeface="Cambria"/>
              </a:rPr>
              <a:t>Miktar</a:t>
            </a:r>
            <a:endParaRPr lang="tr-TR" sz="2400" dirty="0">
              <a:latin typeface="Cambria"/>
            </a:endParaRPr>
          </a:p>
        </p:txBody>
      </p:sp>
      <p:sp>
        <p:nvSpPr>
          <p:cNvPr id="7" name="Rectangle 6"/>
          <p:cNvSpPr/>
          <p:nvPr/>
        </p:nvSpPr>
        <p:spPr>
          <a:xfrm rot="10800000" flipH="1" flipV="1">
            <a:off x="8917491" y="2313684"/>
            <a:ext cx="287069" cy="317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effectLst/>
                <a:latin typeface="Cambria"/>
                <a:ea typeface="ＭＳ 明朝"/>
                <a:cs typeface="Cambria"/>
              </a:rPr>
              <a:t>A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 rot="10800000" flipH="1" flipV="1">
            <a:off x="9060754" y="5618137"/>
            <a:ext cx="287069" cy="317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effectLst/>
                <a:latin typeface="Cambria"/>
                <a:ea typeface="ＭＳ 明朝"/>
                <a:cs typeface="Cambria"/>
              </a:rPr>
              <a:t>T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H="1" flipV="1">
            <a:off x="6417275" y="6382675"/>
            <a:ext cx="287069" cy="317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effectLst/>
                <a:latin typeface="Cambria"/>
                <a:ea typeface="ＭＳ 明朝"/>
                <a:cs typeface="Cambria"/>
              </a:rPr>
              <a:t>E</a:t>
            </a:r>
            <a:endParaRPr lang="tr-TR" sz="14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H="1" flipV="1">
            <a:off x="2339308" y="5036708"/>
            <a:ext cx="1169247" cy="262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 err="1">
                <a:effectLst/>
                <a:latin typeface="Cambria"/>
                <a:ea typeface="ＭＳ 明朝"/>
                <a:cs typeface="Cambria"/>
              </a:rPr>
              <a:t>W</a:t>
            </a:r>
            <a:r>
              <a:rPr lang="tr-TR" sz="2400" b="1" baseline="-25000" dirty="0" err="1">
                <a:latin typeface="Cambria"/>
                <a:ea typeface="ＭＳ 明朝"/>
                <a:cs typeface="Cambria"/>
              </a:rPr>
              <a:t>Asgari</a:t>
            </a:r>
            <a:r>
              <a:rPr lang="tr-TR" sz="2400" b="1" dirty="0">
                <a:latin typeface="Cambria"/>
                <a:ea typeface="ＭＳ 明朝"/>
                <a:cs typeface="Cambria"/>
              </a:rPr>
              <a:t> </a:t>
            </a:r>
            <a:r>
              <a:rPr lang="tr-TR" sz="2400" b="1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20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H="1" flipV="1">
            <a:off x="2232235" y="4330289"/>
            <a:ext cx="1286172" cy="262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 err="1">
                <a:effectLst/>
                <a:latin typeface="Cambria"/>
                <a:ea typeface="ＭＳ 明朝"/>
                <a:cs typeface="Cambria"/>
              </a:rPr>
              <a:t>W</a:t>
            </a:r>
            <a:r>
              <a:rPr lang="tr-TR" sz="2000" b="1" baseline="-25000" dirty="0" err="1">
                <a:effectLst/>
                <a:latin typeface="Cambria"/>
                <a:ea typeface="ＭＳ 明朝"/>
                <a:cs typeface="Cambria"/>
              </a:rPr>
              <a:t>Asgari</a:t>
            </a:r>
            <a:r>
              <a:rPr lang="tr-TR" sz="2000" b="1" dirty="0">
                <a:latin typeface="Cambria"/>
                <a:ea typeface="ＭＳ 明朝"/>
                <a:cs typeface="Cambria"/>
              </a:rPr>
              <a:t> </a:t>
            </a:r>
            <a:r>
              <a:rPr lang="tr-TR" sz="2000" b="1" baseline="-25000" dirty="0">
                <a:latin typeface="Cambria"/>
                <a:ea typeface="ＭＳ 明朝"/>
                <a:cs typeface="Cambria"/>
              </a:rPr>
              <a:t>2</a:t>
            </a:r>
            <a:endParaRPr lang="tr-TR" b="1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0873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19100"/>
            <a:ext cx="769620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8077" y="711644"/>
            <a:ext cx="1627575" cy="5187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tr-TR" sz="2400" dirty="0">
                <a:latin typeface="Cambria"/>
                <a:ea typeface="ＭＳ 明朝"/>
                <a:cs typeface="Cambria"/>
              </a:rPr>
              <a:t>Maaş (W)</a:t>
            </a:r>
            <a:endParaRPr lang="tr-TR" sz="2400" dirty="0">
              <a:latin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244" y="261475"/>
            <a:ext cx="10298343" cy="4275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Taban Fiyat: </a:t>
            </a:r>
            <a:r>
              <a:rPr lang="tr-TR" sz="2400" b="1" dirty="0">
                <a:latin typeface="Cambria"/>
                <a:ea typeface="ＭＳ 明朝"/>
                <a:cs typeface="Cambria"/>
              </a:rPr>
              <a:t>Kısa ve Uzun Dönemdeki </a:t>
            </a: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Bağlayıcı Asgari Ücret Piyasası</a:t>
            </a:r>
            <a:endParaRPr lang="tr-TR" sz="20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2322" y="5872936"/>
            <a:ext cx="1627575" cy="5706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tr-TR" sz="2400" dirty="0">
                <a:latin typeface="Cambria"/>
                <a:ea typeface="ＭＳ 明朝"/>
                <a:cs typeface="Cambria"/>
              </a:rPr>
              <a:t>Miktar (L)</a:t>
            </a:r>
            <a:endParaRPr lang="tr-TR" sz="2400" dirty="0">
              <a:latin typeface="Cambria"/>
            </a:endParaRPr>
          </a:p>
        </p:txBody>
      </p:sp>
      <p:sp>
        <p:nvSpPr>
          <p:cNvPr id="6" name="Rectangle 5"/>
          <p:cNvSpPr/>
          <p:nvPr/>
        </p:nvSpPr>
        <p:spPr>
          <a:xfrm rot="10800000" flipH="1" flipV="1">
            <a:off x="2196498" y="1728954"/>
            <a:ext cx="946581" cy="418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 err="1">
                <a:latin typeface="Cambria"/>
                <a:ea typeface="ＭＳ 明朝"/>
                <a:cs typeface="Cambria"/>
              </a:rPr>
              <a:t>W</a:t>
            </a:r>
            <a:r>
              <a:rPr lang="tr-TR" b="1" baseline="-25000" dirty="0" err="1">
                <a:latin typeface="Cambria"/>
                <a:ea typeface="ＭＳ 明朝"/>
                <a:cs typeface="Cambria"/>
              </a:rPr>
              <a:t>A</a:t>
            </a:r>
            <a:r>
              <a:rPr lang="tr-TR" b="1" baseline="-25000" dirty="0" err="1">
                <a:effectLst/>
                <a:latin typeface="Cambria"/>
                <a:ea typeface="ＭＳ 明朝"/>
                <a:cs typeface="Cambria"/>
              </a:rPr>
              <a:t>sgari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 rot="10800000" flipH="1" flipV="1">
            <a:off x="2701221" y="2986857"/>
            <a:ext cx="534320" cy="418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latin typeface="Cambria"/>
                <a:ea typeface="ＭＳ 明朝"/>
                <a:cs typeface="Cambria"/>
              </a:rPr>
              <a:t>W</a:t>
            </a:r>
            <a:r>
              <a:rPr lang="tr-TR" b="1" baseline="-25000" dirty="0">
                <a:effectLst/>
                <a:latin typeface="Cambria"/>
                <a:ea typeface="ＭＳ 明朝"/>
                <a:cs typeface="Cambria"/>
              </a:rPr>
              <a:t>E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 rot="10800000" flipH="1" flipV="1">
            <a:off x="6328086" y="5981406"/>
            <a:ext cx="364947" cy="380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mbria"/>
                <a:ea typeface="ＭＳ 明朝"/>
                <a:cs typeface="Cambria"/>
              </a:rPr>
              <a:t>M</a:t>
            </a:r>
            <a:r>
              <a:rPr lang="tr-TR" baseline="-25000" dirty="0">
                <a:effectLst/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 rot="10800000" flipH="1" flipV="1">
            <a:off x="7269815" y="5959219"/>
            <a:ext cx="485745" cy="3455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mbria"/>
                <a:ea typeface="ＭＳ 明朝"/>
                <a:cs typeface="Cambria"/>
              </a:rPr>
              <a:t>M</a:t>
            </a:r>
            <a:r>
              <a:rPr lang="tr-TR" baseline="-25000" dirty="0">
                <a:latin typeface="Cambria"/>
                <a:ea typeface="ＭＳ 明朝"/>
                <a:cs typeface="Cambria"/>
              </a:rPr>
              <a:t>A</a:t>
            </a:r>
            <a:r>
              <a:rPr lang="tr-TR" baseline="-25000" dirty="0">
                <a:effectLst/>
                <a:latin typeface="Cambria"/>
                <a:ea typeface="ＭＳ 明朝"/>
                <a:cs typeface="Cambria"/>
              </a:rPr>
              <a:t>KD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H="1" flipV="1">
            <a:off x="7997837" y="5956301"/>
            <a:ext cx="485745" cy="3455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mbria"/>
                <a:ea typeface="ＭＳ 明朝"/>
                <a:cs typeface="Cambria"/>
              </a:rPr>
              <a:t>M</a:t>
            </a:r>
            <a:r>
              <a:rPr lang="tr-TR" baseline="-25000" dirty="0">
                <a:latin typeface="Cambria"/>
                <a:ea typeface="ＭＳ 明朝"/>
                <a:cs typeface="Cambria"/>
              </a:rPr>
              <a:t>A</a:t>
            </a:r>
            <a:r>
              <a:rPr lang="tr-TR" baseline="-25000" dirty="0">
                <a:effectLst/>
                <a:latin typeface="Cambria"/>
                <a:ea typeface="ＭＳ 明朝"/>
                <a:cs typeface="Cambria"/>
              </a:rPr>
              <a:t>UD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H="1" flipV="1">
            <a:off x="5029247" y="5953383"/>
            <a:ext cx="587752" cy="3455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mbria"/>
                <a:ea typeface="ＭＳ 明朝"/>
                <a:cs typeface="Cambria"/>
              </a:rPr>
              <a:t>M</a:t>
            </a:r>
            <a:r>
              <a:rPr lang="tr-TR" baseline="-25000" dirty="0">
                <a:latin typeface="Cambria"/>
                <a:ea typeface="ＭＳ 明朝"/>
                <a:cs typeface="Cambria"/>
              </a:rPr>
              <a:t>T</a:t>
            </a:r>
            <a:r>
              <a:rPr lang="tr-TR" baseline="-25000" dirty="0">
                <a:effectLst/>
                <a:latin typeface="Cambria"/>
                <a:ea typeface="ＭＳ 明朝"/>
                <a:cs typeface="Cambria"/>
              </a:rPr>
              <a:t>KD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H="1" flipV="1">
            <a:off x="4304509" y="5951461"/>
            <a:ext cx="587752" cy="380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mbria"/>
                <a:ea typeface="ＭＳ 明朝"/>
                <a:cs typeface="Cambria"/>
              </a:rPr>
              <a:t>M</a:t>
            </a:r>
            <a:r>
              <a:rPr lang="tr-TR" baseline="-25000" dirty="0">
                <a:latin typeface="Cambria"/>
                <a:ea typeface="ＭＳ 明朝"/>
                <a:cs typeface="Cambria"/>
              </a:rPr>
              <a:t>T</a:t>
            </a:r>
            <a:r>
              <a:rPr lang="tr-TR" baseline="-25000" dirty="0">
                <a:effectLst/>
                <a:latin typeface="Cambria"/>
                <a:ea typeface="ＭＳ 明朝"/>
                <a:cs typeface="Cambria"/>
              </a:rPr>
              <a:t>UD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H="1" flipV="1">
            <a:off x="8408364" y="5357214"/>
            <a:ext cx="364947" cy="380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mbria"/>
                <a:ea typeface="ＭＳ 明朝"/>
                <a:cs typeface="Cambria"/>
              </a:rPr>
              <a:t>T</a:t>
            </a:r>
            <a:r>
              <a:rPr lang="tr-TR" baseline="-25000" dirty="0">
                <a:effectLst/>
                <a:latin typeface="Cambria"/>
                <a:ea typeface="ＭＳ 明朝"/>
                <a:cs typeface="Cambria"/>
              </a:rPr>
              <a:t>KD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H="1" flipV="1">
            <a:off x="8816596" y="4714748"/>
            <a:ext cx="364947" cy="380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mbria"/>
                <a:ea typeface="ＭＳ 明朝"/>
                <a:cs typeface="Cambria"/>
              </a:rPr>
              <a:t>T</a:t>
            </a:r>
            <a:r>
              <a:rPr lang="tr-TR" baseline="-25000" dirty="0">
                <a:latin typeface="Cambria"/>
                <a:ea typeface="ＭＳ 明朝"/>
                <a:cs typeface="Cambria"/>
              </a:rPr>
              <a:t>U</a:t>
            </a:r>
            <a:r>
              <a:rPr lang="tr-TR" baseline="-25000" dirty="0">
                <a:effectLst/>
                <a:latin typeface="Cambria"/>
                <a:ea typeface="ＭＳ 明朝"/>
                <a:cs typeface="Cambria"/>
              </a:rPr>
              <a:t>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H="1" flipV="1">
            <a:off x="9142597" y="1029866"/>
            <a:ext cx="364947" cy="380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mbria"/>
                <a:ea typeface="ＭＳ 明朝"/>
                <a:cs typeface="Cambria"/>
              </a:rPr>
              <a:t>A</a:t>
            </a:r>
            <a:r>
              <a:rPr lang="tr-TR" baseline="-25000" dirty="0">
                <a:latin typeface="Cambria"/>
                <a:ea typeface="ＭＳ 明朝"/>
                <a:cs typeface="Cambria"/>
              </a:rPr>
              <a:t>U</a:t>
            </a:r>
            <a:r>
              <a:rPr lang="tr-TR" baseline="-25000" dirty="0">
                <a:effectLst/>
                <a:latin typeface="Cambria"/>
                <a:ea typeface="ＭＳ 明朝"/>
                <a:cs typeface="Cambria"/>
              </a:rPr>
              <a:t>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H="1" flipV="1">
            <a:off x="8399585" y="725447"/>
            <a:ext cx="364947" cy="380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mbria"/>
                <a:ea typeface="ＭＳ 明朝"/>
                <a:cs typeface="Cambria"/>
              </a:rPr>
              <a:t>A</a:t>
            </a:r>
            <a:r>
              <a:rPr lang="tr-TR" baseline="-25000" dirty="0">
                <a:latin typeface="Cambria"/>
                <a:ea typeface="ＭＳ 明朝"/>
                <a:cs typeface="Cambria"/>
              </a:rPr>
              <a:t>K</a:t>
            </a:r>
            <a:r>
              <a:rPr lang="tr-TR" baseline="-25000" dirty="0">
                <a:effectLst/>
                <a:latin typeface="Cambria"/>
                <a:ea typeface="ＭＳ 明朝"/>
                <a:cs typeface="Cambria"/>
              </a:rPr>
              <a:t>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H="1" flipV="1">
            <a:off x="5435320" y="1135046"/>
            <a:ext cx="2096426" cy="2855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Uzun Dönem İşsizlik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H="1" flipV="1">
            <a:off x="5716302" y="2353971"/>
            <a:ext cx="1563180" cy="2360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İşsizlik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 rot="10800000" flipH="1" flipV="1">
            <a:off x="6232020" y="2110840"/>
            <a:ext cx="452797" cy="25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KD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8329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Asgari Ücret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Bağlayıcı asgari ücretin istenmeyen sonucu işsizliktir. Nedenleri: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Talep edilen işgücündeki azalma.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Arz edilen işgücündeki artış.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Firmalar eğer mümkünse kalifiye olmayan işleri sermaye ile değiştirmeye başlar.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Firmalar asgari ücret olmayan ülkelere gider.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İşçilerin çalışma saatleri kısalır.</a:t>
            </a:r>
          </a:p>
        </p:txBody>
      </p:sp>
    </p:spTree>
    <p:extLst>
      <p:ext uri="{BB962C8B-B14F-4D97-AF65-F5344CB8AC3E}">
        <p14:creationId xmlns:p14="http://schemas.microsoft.com/office/powerpoint/2010/main" val="32038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Politika ve Asgari Ücret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Politik olarak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Bağlayıcı olmayan asgari ücretin arttırılması önemsenme ve cömertlik gibi görülebilir.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Ekonomik olarak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Yani asgari ücretin piyasa ücretinden düşük olduğu sürece, bağlayıcı olmayan asgari ücretin arttırılması hiçbir etkiye sahip değildir.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Lokal olarak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Bağlayıcı yüksek asgari ücrete sahip eyaletler daha fazla işsizliğe sahiptirler.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Washington, Oregon ve California</a:t>
            </a:r>
          </a:p>
        </p:txBody>
      </p:sp>
    </p:spTree>
    <p:extLst>
      <p:ext uri="{BB962C8B-B14F-4D97-AF65-F5344CB8AC3E}">
        <p14:creationId xmlns:p14="http://schemas.microsoft.com/office/powerpoint/2010/main" val="6066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_ch05_ma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994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Asgari Ücret: Her Zaman Aynı mı?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482" y="228599"/>
            <a:ext cx="17780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spc="70">
                <a:solidFill>
                  <a:srgbClr val="0A5B74"/>
                </a:solidFill>
                <a:latin typeface="Cambria"/>
                <a:ea typeface="ＭＳ Ｐゴシック" charset="0"/>
                <a:cs typeface="Cambria"/>
              </a:rPr>
              <a:t>SNAPSHOT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03753" y="5342139"/>
            <a:ext cx="18775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tr-TR" sz="1200" spc="50">
                <a:solidFill>
                  <a:srgbClr val="FF0000"/>
                </a:solidFill>
                <a:latin typeface="Cambria"/>
                <a:ea typeface="ＭＳ Ｐゴシック" charset="0"/>
                <a:cs typeface="Cambria"/>
              </a:rPr>
              <a:t>Federal ücretten yüksek</a:t>
            </a:r>
          </a:p>
        </p:txBody>
      </p:sp>
      <p:pic>
        <p:nvPicPr>
          <p:cNvPr id="4" name="Picture 3" descr="MICRO_ch05_legend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5" t="74444" r="24782" b="5327"/>
          <a:stretch/>
        </p:blipFill>
        <p:spPr>
          <a:xfrm>
            <a:off x="8322753" y="5226042"/>
            <a:ext cx="364067" cy="13872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03753" y="5657032"/>
            <a:ext cx="16011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tr-TR" sz="1200" spc="50">
                <a:solidFill>
                  <a:srgbClr val="FF0000"/>
                </a:solidFill>
                <a:latin typeface="Cambria"/>
                <a:ea typeface="ＭＳ Ｐゴシック" charset="0"/>
                <a:cs typeface="Cambria"/>
              </a:rPr>
              <a:t>Federal ücrete eşit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03753" y="5971925"/>
            <a:ext cx="18775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tr-TR" sz="1200" spc="50">
                <a:solidFill>
                  <a:srgbClr val="FF0000"/>
                </a:solidFill>
                <a:latin typeface="Cambria"/>
                <a:ea typeface="ＭＳ Ｐゴシック" charset="0"/>
                <a:cs typeface="Cambria"/>
              </a:rPr>
              <a:t>Federal ücretten düşük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03753" y="6286819"/>
            <a:ext cx="16011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tr-TR" sz="1200" spc="50">
                <a:solidFill>
                  <a:srgbClr val="FF0000"/>
                </a:solidFill>
                <a:latin typeface="Cambria"/>
                <a:ea typeface="ＭＳ Ｐゴシック" charset="0"/>
                <a:cs typeface="Cambria"/>
              </a:rPr>
              <a:t>Asgari ücret yok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61421" y="5209107"/>
            <a:ext cx="2076378" cy="1387281"/>
          </a:xfrm>
          <a:prstGeom prst="roundRect">
            <a:avLst>
              <a:gd name="adj" fmla="val 10053"/>
            </a:avLst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801456" y="2092931"/>
            <a:ext cx="887594" cy="1183629"/>
            <a:chOff x="93134" y="3546000"/>
            <a:chExt cx="1032933" cy="1377446"/>
          </a:xfrm>
        </p:grpSpPr>
        <p:sp>
          <p:nvSpPr>
            <p:cNvPr id="9" name="Isosceles Triangle 8"/>
            <p:cNvSpPr/>
            <p:nvPr/>
          </p:nvSpPr>
          <p:spPr>
            <a:xfrm>
              <a:off x="491077" y="3546000"/>
              <a:ext cx="237046" cy="575735"/>
            </a:xfrm>
            <a:prstGeom prst="triangle">
              <a:avLst/>
            </a:prstGeom>
            <a:solidFill>
              <a:srgbClr val="FBC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93134" y="3890513"/>
              <a:ext cx="1032933" cy="1032933"/>
            </a:xfrm>
            <a:prstGeom prst="ellipse">
              <a:avLst/>
            </a:prstGeom>
            <a:solidFill>
              <a:srgbClr val="FBC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white"/>
                </a:solidFill>
                <a:latin typeface="Cambria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01457" y="2663046"/>
            <a:ext cx="88053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spc="50">
                <a:solidFill>
                  <a:srgbClr val="0A5B74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$</a:t>
            </a:r>
            <a:r>
              <a:rPr lang="tr-TR" sz="2400" spc="-250">
                <a:solidFill>
                  <a:srgbClr val="0A5B74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9.</a:t>
            </a:r>
            <a:r>
              <a:rPr lang="tr-TR" sz="2400" spc="-180">
                <a:solidFill>
                  <a:srgbClr val="0A5B74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9193" y="1835503"/>
            <a:ext cx="1548297" cy="269965"/>
          </a:xfrm>
          <a:prstGeom prst="rect">
            <a:avLst/>
          </a:prstGeom>
          <a:solidFill>
            <a:srgbClr val="003149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08341" y="1872776"/>
            <a:ext cx="1270001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400" spc="50">
                <a:solidFill>
                  <a:prstClr val="white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WASHINGTON</a:t>
            </a:r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 rot="16200000">
            <a:off x="8686280" y="4178681"/>
            <a:ext cx="787010" cy="1049495"/>
            <a:chOff x="93134" y="3546000"/>
            <a:chExt cx="1032933" cy="1377446"/>
          </a:xfrm>
        </p:grpSpPr>
        <p:sp>
          <p:nvSpPr>
            <p:cNvPr id="39" name="Isosceles Triangle 38"/>
            <p:cNvSpPr/>
            <p:nvPr/>
          </p:nvSpPr>
          <p:spPr>
            <a:xfrm>
              <a:off x="491077" y="3546000"/>
              <a:ext cx="237046" cy="575735"/>
            </a:xfrm>
            <a:prstGeom prst="triangle">
              <a:avLst/>
            </a:prstGeom>
            <a:solidFill>
              <a:srgbClr val="FBC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93134" y="3890513"/>
              <a:ext cx="1032933" cy="1032933"/>
            </a:xfrm>
            <a:prstGeom prst="ellipse">
              <a:avLst/>
            </a:prstGeom>
            <a:solidFill>
              <a:srgbClr val="FBC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white"/>
                </a:solidFill>
                <a:latin typeface="Cambria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32860" y="4562321"/>
            <a:ext cx="880535" cy="296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100" spc="50">
                <a:solidFill>
                  <a:srgbClr val="0A5B74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$</a:t>
            </a:r>
            <a:r>
              <a:rPr lang="tr-TR" sz="2100" spc="-250">
                <a:solidFill>
                  <a:srgbClr val="0A5B74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5.</a:t>
            </a:r>
            <a:r>
              <a:rPr lang="tr-TR" sz="2100" spc="-180">
                <a:solidFill>
                  <a:srgbClr val="0A5B74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15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82938" y="4574149"/>
            <a:ext cx="1163632" cy="269965"/>
          </a:xfrm>
          <a:prstGeom prst="rect">
            <a:avLst/>
          </a:prstGeom>
          <a:solidFill>
            <a:srgbClr val="003149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2939" y="4602955"/>
            <a:ext cx="1134555" cy="197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400" spc="50">
                <a:solidFill>
                  <a:prstClr val="white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GEORGIA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58138" y="1595980"/>
            <a:ext cx="2963331" cy="315682"/>
          </a:xfrm>
          <a:prstGeom prst="rect">
            <a:avLst/>
          </a:prstGeom>
          <a:solidFill>
            <a:srgbClr val="003149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9806" y="1643620"/>
            <a:ext cx="2336801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400" spc="50">
                <a:solidFill>
                  <a:prstClr val="white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FEDERAL ASGARİ ÜCRET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9393927" y="1295326"/>
            <a:ext cx="911013" cy="911013"/>
          </a:xfrm>
          <a:prstGeom prst="ellipse">
            <a:avLst/>
          </a:prstGeom>
          <a:solidFill>
            <a:srgbClr val="FBC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01413" y="1581555"/>
            <a:ext cx="88053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spc="-100">
                <a:solidFill>
                  <a:srgbClr val="0A5B74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$</a:t>
            </a:r>
            <a:r>
              <a:rPr lang="tr-TR" sz="2400" spc="-440">
                <a:solidFill>
                  <a:srgbClr val="0A5B74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7</a:t>
            </a:r>
            <a:r>
              <a:rPr lang="tr-TR" sz="2400" spc="-10">
                <a:solidFill>
                  <a:srgbClr val="0A5B74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.</a:t>
            </a:r>
            <a:r>
              <a:rPr lang="tr-TR" sz="2400" spc="-30">
                <a:solidFill>
                  <a:srgbClr val="0A5B74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2</a:t>
            </a:r>
            <a:r>
              <a:rPr lang="tr-TR" sz="2400" spc="-180">
                <a:solidFill>
                  <a:srgbClr val="0A5B74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5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694D88B-075F-5F45-A612-80424D9BB4AD}"/>
              </a:ext>
            </a:extLst>
          </p:cNvPr>
          <p:cNvSpPr/>
          <p:nvPr/>
        </p:nvSpPr>
        <p:spPr>
          <a:xfrm>
            <a:off x="8413821" y="5361507"/>
            <a:ext cx="2076378" cy="1387281"/>
          </a:xfrm>
          <a:prstGeom prst="roundRect">
            <a:avLst>
              <a:gd name="adj" fmla="val 10053"/>
            </a:avLst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17384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Fiyat Kontrollerini Hatırlama</a:t>
            </a:r>
          </a:p>
        </p:txBody>
      </p:sp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4648200" y="2306639"/>
            <a:ext cx="0" cy="35194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4471988" y="1676400"/>
            <a:ext cx="5572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tr-TR" altLang="en-US" sz="3600" dirty="0">
                <a:solidFill>
                  <a:srgbClr val="000000"/>
                </a:solidFill>
                <a:latin typeface="Cambria"/>
                <a:cs typeface="Cambria"/>
              </a:rPr>
              <a:t>F</a:t>
            </a:r>
          </a:p>
        </p:txBody>
      </p:sp>
      <p:sp>
        <p:nvSpPr>
          <p:cNvPr id="66564" name="Text Box 7"/>
          <p:cNvSpPr txBox="1">
            <a:spLocks noChangeArrowheads="1"/>
          </p:cNvSpPr>
          <p:nvPr/>
        </p:nvSpPr>
        <p:spPr bwMode="auto">
          <a:xfrm>
            <a:off x="8815388" y="5715000"/>
            <a:ext cx="5572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tr-TR" altLang="en-US" sz="3600" dirty="0">
                <a:solidFill>
                  <a:srgbClr val="000000"/>
                </a:solidFill>
                <a:latin typeface="Cambria"/>
                <a:cs typeface="Cambria"/>
              </a:rPr>
              <a:t>M</a:t>
            </a:r>
          </a:p>
        </p:txBody>
      </p:sp>
      <p:sp>
        <p:nvSpPr>
          <p:cNvPr id="66565" name="Text Box 9"/>
          <p:cNvSpPr txBox="1">
            <a:spLocks noChangeArrowheads="1"/>
          </p:cNvSpPr>
          <p:nvPr/>
        </p:nvSpPr>
        <p:spPr bwMode="auto">
          <a:xfrm>
            <a:off x="8510588" y="5054601"/>
            <a:ext cx="60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tr-TR" altLang="en-US" sz="3600" dirty="0">
                <a:solidFill>
                  <a:srgbClr val="000000"/>
                </a:solidFill>
                <a:latin typeface="Cambria"/>
                <a:cs typeface="Cambria"/>
              </a:rPr>
              <a:t>T</a:t>
            </a:r>
          </a:p>
        </p:txBody>
      </p:sp>
      <p:sp>
        <p:nvSpPr>
          <p:cNvPr id="66566" name="Text Box 9"/>
          <p:cNvSpPr txBox="1">
            <a:spLocks noChangeArrowheads="1"/>
          </p:cNvSpPr>
          <p:nvPr/>
        </p:nvSpPr>
        <p:spPr bwMode="auto">
          <a:xfrm>
            <a:off x="8878888" y="1778000"/>
            <a:ext cx="469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tr-TR" altLang="en-US" sz="3600" dirty="0">
                <a:solidFill>
                  <a:srgbClr val="000000"/>
                </a:solidFill>
                <a:latin typeface="Cambria"/>
                <a:cs typeface="Cambria"/>
              </a:rPr>
              <a:t>A</a:t>
            </a:r>
          </a:p>
        </p:txBody>
      </p:sp>
      <p:sp>
        <p:nvSpPr>
          <p:cNvPr id="66567" name="Text Box 9"/>
          <p:cNvSpPr txBox="1">
            <a:spLocks noChangeArrowheads="1"/>
          </p:cNvSpPr>
          <p:nvPr/>
        </p:nvSpPr>
        <p:spPr bwMode="auto">
          <a:xfrm>
            <a:off x="6986588" y="3810000"/>
            <a:ext cx="1143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tr-TR" altLang="en-US" sz="1600" dirty="0">
                <a:solidFill>
                  <a:srgbClr val="000000"/>
                </a:solidFill>
                <a:latin typeface="Cambria"/>
                <a:cs typeface="Cambria"/>
              </a:rPr>
              <a:t>E</a:t>
            </a:r>
          </a:p>
        </p:txBody>
      </p:sp>
      <p:sp>
        <p:nvSpPr>
          <p:cNvPr id="66568" name="Text Box 9"/>
          <p:cNvSpPr txBox="1">
            <a:spLocks noChangeArrowheads="1"/>
          </p:cNvSpPr>
          <p:nvPr/>
        </p:nvSpPr>
        <p:spPr bwMode="auto">
          <a:xfrm>
            <a:off x="4090988" y="383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tr-TR" altLang="en-US" sz="2800" dirty="0">
                <a:solidFill>
                  <a:srgbClr val="000000"/>
                </a:solidFill>
                <a:latin typeface="Cambria"/>
                <a:cs typeface="Cambria"/>
              </a:rPr>
              <a:t>F*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4624388" y="3962400"/>
            <a:ext cx="21336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05488" y="4914900"/>
            <a:ext cx="19050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1" name="Text Box 9"/>
          <p:cNvSpPr txBox="1">
            <a:spLocks noChangeArrowheads="1"/>
          </p:cNvSpPr>
          <p:nvPr/>
        </p:nvSpPr>
        <p:spPr bwMode="auto">
          <a:xfrm>
            <a:off x="6502718" y="5943600"/>
            <a:ext cx="5867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tr-TR" altLang="en-US" sz="2800" dirty="0">
                <a:solidFill>
                  <a:srgbClr val="000000"/>
                </a:solidFill>
                <a:latin typeface="Cambria"/>
                <a:cs typeface="Cambria"/>
              </a:rPr>
              <a:t>M*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45141" y="2844800"/>
            <a:ext cx="28030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tr-TR" altLang="en-US" b="1" dirty="0">
                <a:solidFill>
                  <a:srgbClr val="000000"/>
                </a:solidFill>
                <a:latin typeface="Cambria"/>
                <a:cs typeface="Cambria"/>
              </a:rPr>
              <a:t>Bağlayıcı Taban Fiyatı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648200" y="5816600"/>
            <a:ext cx="4191000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4" name="Line 5"/>
          <p:cNvSpPr>
            <a:spLocks noChangeShapeType="1"/>
          </p:cNvSpPr>
          <p:nvPr/>
        </p:nvSpPr>
        <p:spPr bwMode="auto">
          <a:xfrm>
            <a:off x="4851400" y="2387600"/>
            <a:ext cx="3582988" cy="3055938"/>
          </a:xfrm>
          <a:prstGeom prst="line">
            <a:avLst/>
          </a:prstGeom>
          <a:noFill/>
          <a:ln w="63500">
            <a:solidFill>
              <a:srgbClr val="2957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6575" name="Line 5"/>
          <p:cNvSpPr>
            <a:spLocks noChangeShapeType="1"/>
          </p:cNvSpPr>
          <p:nvPr/>
        </p:nvSpPr>
        <p:spPr bwMode="auto">
          <a:xfrm flipV="1">
            <a:off x="5005388" y="2159000"/>
            <a:ext cx="3810000" cy="3328988"/>
          </a:xfrm>
          <a:prstGeom prst="line">
            <a:avLst/>
          </a:prstGeom>
          <a:noFill/>
          <a:ln w="63500">
            <a:solidFill>
              <a:srgbClr val="BA49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Cambri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00588" y="3073400"/>
            <a:ext cx="4191000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812925" y="4597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tr-TR" altLang="en-US" b="1" dirty="0">
                <a:solidFill>
                  <a:srgbClr val="000000"/>
                </a:solidFill>
                <a:latin typeface="Cambria"/>
                <a:cs typeface="Cambria"/>
              </a:rPr>
              <a:t>Bağlayıcı Tavan Fiyatı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700588" y="4826000"/>
            <a:ext cx="4191000" cy="0"/>
          </a:xfrm>
          <a:prstGeom prst="line">
            <a:avLst/>
          </a:prstGeom>
          <a:ln w="508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1797051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7051" y="1712913"/>
            <a:ext cx="8696325" cy="4895850"/>
          </a:xfrm>
        </p:spPr>
        <p:txBody>
          <a:bodyPr/>
          <a:lstStyle/>
          <a:p>
            <a:pPr marL="0" indent="0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Bağlayıcı olmayan tavan fiyatın etkisi nedir?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Fazlalığa sebep olur.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Eksikliğe sebep olur.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Hiçbir etkisi yoktur.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Etkisi bilinmez.</a:t>
            </a:r>
          </a:p>
        </p:txBody>
      </p:sp>
    </p:spTree>
    <p:extLst>
      <p:ext uri="{BB962C8B-B14F-4D97-AF65-F5344CB8AC3E}">
        <p14:creationId xmlns:p14="http://schemas.microsoft.com/office/powerpoint/2010/main" val="6020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1797050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7050" y="1712913"/>
            <a:ext cx="8870950" cy="4895850"/>
          </a:xfrm>
        </p:spPr>
        <p:txBody>
          <a:bodyPr/>
          <a:lstStyle/>
          <a:p>
            <a:pPr marL="0" indent="0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Bağlayıcı tavan fiyat durumunda, karaborsanın tek görevi ne olacaktır?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Tavan fiyatın sebep olduğu eksiliği azaltmak.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Fiyatı daha da düşürmek.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Tekel yaratmak.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Fazlalığa neden olmak.</a:t>
            </a:r>
          </a:p>
        </p:txBody>
      </p:sp>
    </p:spTree>
    <p:extLst>
      <p:ext uri="{BB962C8B-B14F-4D97-AF65-F5344CB8AC3E}">
        <p14:creationId xmlns:p14="http://schemas.microsoft.com/office/powerpoint/2010/main" val="2569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1797051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7051" y="1712913"/>
            <a:ext cx="8696325" cy="4895850"/>
          </a:xfrm>
        </p:spPr>
        <p:txBody>
          <a:bodyPr/>
          <a:lstStyle/>
          <a:p>
            <a:pPr marL="0" indent="0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Hangisi kira fiyat kontrolünün istenmeyen sonuçlarından birisidir?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Kira kontrolündeki evlerde yaşayan insanlar daha sık ev değiştirirler.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Ev sahipleri kiralık daireleri tamir ettirmez.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Gereğinden fazla sayıda ev inşa edilir ve fazlalık oluşur.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İnsanlar büyük şehirlerde yaşamamayı tercih ederler.</a:t>
            </a:r>
          </a:p>
        </p:txBody>
      </p:sp>
    </p:spTree>
    <p:extLst>
      <p:ext uri="{BB962C8B-B14F-4D97-AF65-F5344CB8AC3E}">
        <p14:creationId xmlns:p14="http://schemas.microsoft.com/office/powerpoint/2010/main" val="26237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Fiyat Kontrolü Nedir?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991600" cy="4895850"/>
          </a:xfrm>
        </p:spPr>
        <p:txBody>
          <a:bodyPr/>
          <a:lstStyle/>
          <a:p>
            <a:pPr eaLnBrk="1" hangingPunct="1"/>
            <a:r>
              <a:rPr lang="tr-TR" altLang="en-US" sz="2200" noProof="0" dirty="0">
                <a:latin typeface="Cambria"/>
                <a:cs typeface="Cambria"/>
              </a:rPr>
              <a:t>Fiyat Kontrolü (</a:t>
            </a:r>
            <a:r>
              <a:rPr lang="tr-TR" altLang="en-US" sz="2200" noProof="0" dirty="0" err="1">
                <a:latin typeface="Cambria"/>
                <a:cs typeface="Cambria"/>
              </a:rPr>
              <a:t>Price</a:t>
            </a:r>
            <a:r>
              <a:rPr lang="tr-TR" altLang="en-US" sz="2200" noProof="0" dirty="0">
                <a:latin typeface="Cambria"/>
                <a:cs typeface="Cambria"/>
              </a:rPr>
              <a:t> Control)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Piyasadaki fiyatı hükümet eliyle ayarlama ya da manipüle etmektir.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Toplum üzerindeki fark edilen yükleri hafifletme amacıyla yapılır.</a:t>
            </a:r>
          </a:p>
          <a:p>
            <a:pPr eaLnBrk="1" hangingPunct="1"/>
            <a:r>
              <a:rPr lang="tr-TR" altLang="en-US" sz="2200" noProof="0" dirty="0">
                <a:latin typeface="Cambria"/>
                <a:cs typeface="Cambria"/>
              </a:rPr>
              <a:t>Tavan Fiyat (</a:t>
            </a:r>
            <a:r>
              <a:rPr lang="tr-TR" altLang="en-US" sz="2200" noProof="0" dirty="0" err="1">
                <a:latin typeface="Cambria"/>
                <a:cs typeface="Cambria"/>
              </a:rPr>
              <a:t>Price</a:t>
            </a:r>
            <a:r>
              <a:rPr lang="tr-TR" altLang="en-US" sz="2200" noProof="0" dirty="0">
                <a:latin typeface="Cambria"/>
                <a:cs typeface="Cambria"/>
              </a:rPr>
              <a:t> </a:t>
            </a:r>
            <a:r>
              <a:rPr lang="tr-TR" altLang="en-US" sz="2200" noProof="0" dirty="0" err="1">
                <a:latin typeface="Cambria"/>
                <a:cs typeface="Cambria"/>
              </a:rPr>
              <a:t>Ceiling</a:t>
            </a:r>
            <a:r>
              <a:rPr lang="tr-TR" altLang="en-US" sz="2200" noProof="0" dirty="0">
                <a:latin typeface="Cambria"/>
                <a:cs typeface="Cambria"/>
              </a:rPr>
              <a:t>)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Bir ürün ya da hizmet için yasal olarak oluşturulmuş maksimum fiyat.</a:t>
            </a:r>
          </a:p>
          <a:p>
            <a:pPr eaLnBrk="1" hangingPunct="1"/>
            <a:r>
              <a:rPr lang="tr-TR" altLang="en-US" sz="2200" noProof="0" dirty="0">
                <a:latin typeface="Cambria"/>
                <a:cs typeface="Cambria"/>
              </a:rPr>
              <a:t>Taban Fiyat (</a:t>
            </a:r>
            <a:r>
              <a:rPr lang="tr-TR" altLang="en-US" sz="2200" noProof="0" dirty="0" err="1">
                <a:latin typeface="Cambria"/>
                <a:cs typeface="Cambria"/>
              </a:rPr>
              <a:t>Price</a:t>
            </a:r>
            <a:r>
              <a:rPr lang="tr-TR" altLang="en-US" sz="2200" noProof="0" dirty="0">
                <a:latin typeface="Cambria"/>
                <a:cs typeface="Cambria"/>
              </a:rPr>
              <a:t> </a:t>
            </a:r>
            <a:r>
              <a:rPr lang="tr-TR" altLang="en-US" sz="2200" noProof="0" dirty="0" err="1">
                <a:latin typeface="Cambria"/>
                <a:cs typeface="Cambria"/>
              </a:rPr>
              <a:t>Floor</a:t>
            </a:r>
            <a:r>
              <a:rPr lang="tr-TR" altLang="en-US" sz="2200" noProof="0" dirty="0">
                <a:latin typeface="Cambria"/>
                <a:cs typeface="Cambria"/>
              </a:rPr>
              <a:t>)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Bir ürün ya da hizmet için </a:t>
            </a:r>
            <a:r>
              <a:rPr lang="tr-TR" altLang="en-US" sz="2200" dirty="0"/>
              <a:t>yasal olarak oluşturulmuş </a:t>
            </a:r>
            <a:r>
              <a:rPr lang="tr-TR" altLang="en-US" sz="2200" noProof="0" dirty="0">
                <a:latin typeface="Cambria"/>
                <a:cs typeface="Cambria"/>
              </a:rPr>
              <a:t>minimum fiyat.</a:t>
            </a:r>
          </a:p>
          <a:p>
            <a:pPr eaLnBrk="1" hangingPunct="1"/>
            <a:r>
              <a:rPr lang="tr-TR" altLang="en-US" sz="2200" noProof="0" dirty="0">
                <a:latin typeface="Cambria"/>
                <a:cs typeface="Cambria"/>
              </a:rPr>
              <a:t>Tarih boyunca, fiyat kontrolleri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Piyasanın normal işlevlerini bozmuş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Piyasanın kendi kendini temizlemesini engellemişlerdir.</a:t>
            </a:r>
            <a:endParaRPr lang="tr-TR" altLang="en-US" sz="28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633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1797051" y="2406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7051" y="1712913"/>
            <a:ext cx="8696325" cy="4895850"/>
          </a:xfrm>
        </p:spPr>
        <p:txBody>
          <a:bodyPr/>
          <a:lstStyle/>
          <a:p>
            <a:pPr marL="0" indent="0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İşgücü piyasası ile ilgili aşağıdakilerden hangisi doğrudur?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Asgari ücret tavan fiyattır.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İşsizlik işgücü eksikliğidir.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Firmalar işgücü arz eder.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Hiçbiri.</a:t>
            </a:r>
          </a:p>
        </p:txBody>
      </p:sp>
    </p:spTree>
    <p:extLst>
      <p:ext uri="{BB962C8B-B14F-4D97-AF65-F5344CB8AC3E}">
        <p14:creationId xmlns:p14="http://schemas.microsoft.com/office/powerpoint/2010/main" val="37283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1797051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7051" y="1712913"/>
            <a:ext cx="8696325" cy="4895850"/>
          </a:xfrm>
        </p:spPr>
        <p:txBody>
          <a:bodyPr/>
          <a:lstStyle/>
          <a:p>
            <a:pPr marL="0" indent="0">
              <a:buNone/>
            </a:pPr>
            <a:r>
              <a:rPr lang="tr-TR" altLang="en-US" sz="3200" noProof="0" dirty="0"/>
              <a:t>Arz ve talep uzun dönemde genellikle daha elastik olurlar. Buna göre, tavan fiyatın neden olduğu eksiklik uzun dönemde_________.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/>
              <a:t>tamamen yok olur</a:t>
            </a:r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dirty="0"/>
              <a:t>k</a:t>
            </a:r>
            <a:r>
              <a:rPr lang="tr-TR" altLang="en-US" sz="2800" noProof="0" dirty="0" err="1"/>
              <a:t>üçülür</a:t>
            </a:r>
            <a:endParaRPr lang="tr-TR" altLang="en-US" sz="2800" noProof="0" dirty="0"/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dirty="0"/>
              <a:t>b</a:t>
            </a:r>
            <a:r>
              <a:rPr lang="tr-TR" altLang="en-US" sz="2800" noProof="0" dirty="0" err="1"/>
              <a:t>üyür</a:t>
            </a:r>
            <a:endParaRPr lang="tr-TR" altLang="en-US" sz="2800" noProof="0" dirty="0"/>
          </a:p>
          <a:p>
            <a:pPr marL="971550" lvl="1" indent="-514350">
              <a:buFont typeface="Calibri" panose="020F0502020204030204" pitchFamily="34" charset="0"/>
              <a:buAutoNum type="alphaLcPeriod"/>
            </a:pPr>
            <a:r>
              <a:rPr lang="tr-TR" altLang="en-US" sz="2800" noProof="0" dirty="0"/>
              <a:t>sonsuz büyük hale gelir</a:t>
            </a:r>
          </a:p>
        </p:txBody>
      </p:sp>
    </p:spTree>
    <p:extLst>
      <p:ext uri="{BB962C8B-B14F-4D97-AF65-F5344CB8AC3E}">
        <p14:creationId xmlns:p14="http://schemas.microsoft.com/office/powerpoint/2010/main" val="31153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Tüketici ve Üretici Fazlası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Refah Ekonomisi</a:t>
            </a:r>
          </a:p>
          <a:p>
            <a:pPr lvl="1" eaLnBrk="1" hangingPunct="1"/>
            <a:r>
              <a:rPr lang="tr-TR" altLang="en-US" noProof="0" dirty="0">
                <a:latin typeface="Cambria"/>
                <a:cs typeface="Cambria"/>
              </a:rPr>
              <a:t>Kaynak dağılımının ekonomik refahı nasıl etkilediğini araştırır.</a:t>
            </a:r>
          </a:p>
          <a:p>
            <a:pPr lvl="1" eaLnBrk="1" hangingPunct="1"/>
            <a:r>
              <a:rPr lang="tr-TR" altLang="en-US" noProof="0" dirty="0">
                <a:latin typeface="Cambria"/>
                <a:cs typeface="Cambria"/>
              </a:rPr>
              <a:t>Ekonomik refah, piyasa değeri olan iki ölçüden oluşur:</a:t>
            </a:r>
          </a:p>
          <a:p>
            <a:pPr lvl="2" eaLnBrk="1" hangingPunct="1"/>
            <a:r>
              <a:rPr lang="tr-TR" altLang="en-US" sz="2800" noProof="0" dirty="0">
                <a:latin typeface="Cambria"/>
                <a:ea typeface="Cambria"/>
                <a:cs typeface="Cambria"/>
              </a:rPr>
              <a:t>Tüketici fazlası</a:t>
            </a:r>
          </a:p>
          <a:p>
            <a:pPr lvl="2" eaLnBrk="1" hangingPunct="1"/>
            <a:r>
              <a:rPr lang="tr-TR" altLang="en-US" sz="2800" noProof="0" dirty="0">
                <a:latin typeface="Cambria"/>
                <a:ea typeface="Cambria"/>
                <a:cs typeface="Cambria"/>
              </a:rPr>
              <a:t>Üretici fazlası</a:t>
            </a:r>
          </a:p>
        </p:txBody>
      </p:sp>
    </p:spTree>
    <p:extLst>
      <p:ext uri="{BB962C8B-B14F-4D97-AF65-F5344CB8AC3E}">
        <p14:creationId xmlns:p14="http://schemas.microsoft.com/office/powerpoint/2010/main" val="13912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802775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Tüketici Fazlası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966913" y="4529139"/>
            <a:ext cx="8229600" cy="1900237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Ödeme istekliliğinin mantığı?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Eğer yeni kitabın ücreti $151 ise, hangi kişi ya da kişiler kitabı satın alır?</a:t>
            </a:r>
          </a:p>
        </p:txBody>
      </p:sp>
      <p:pic>
        <p:nvPicPr>
          <p:cNvPr id="19459" name="Picture 2" descr="TAB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4" y="1693864"/>
            <a:ext cx="85312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6920" y="1745383"/>
            <a:ext cx="2682373" cy="57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7276" y="2165656"/>
            <a:ext cx="8603061" cy="57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800" b="1" u="sng" dirty="0">
                <a:effectLst/>
                <a:latin typeface="Cambria"/>
                <a:ea typeface="ＭＳ 明朝"/>
                <a:cs typeface="Cambria"/>
              </a:rPr>
              <a:t>Yeni Ekonomi Kitabı için Ödeme İstekliliği</a:t>
            </a:r>
            <a:endParaRPr lang="tr-TR" sz="2400" b="1" u="sng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8093" y="2717338"/>
            <a:ext cx="1008658" cy="3468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Alıcı</a:t>
            </a:r>
            <a:endParaRPr lang="tr-TR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6816" y="2710920"/>
            <a:ext cx="2168234" cy="3468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Ödeme İstekliliği</a:t>
            </a:r>
            <a:endParaRPr lang="tr-TR" b="1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45970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23900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Tüketici Fazlası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81200" y="3492501"/>
            <a:ext cx="8229600" cy="2633663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cs typeface="Cambria"/>
              </a:rPr>
              <a:t>Tüketici fazlası</a:t>
            </a:r>
          </a:p>
          <a:p>
            <a:pPr lvl="1" eaLnBrk="1" hangingPunct="1"/>
            <a:r>
              <a:rPr lang="tr-TR" altLang="en-US" sz="2400" noProof="0" dirty="0">
                <a:cs typeface="Cambria"/>
              </a:rPr>
              <a:t>Ürüne gerçekte ödenen fiyat ile ödeme istekliliği arasındaki fark.</a:t>
            </a:r>
          </a:p>
          <a:p>
            <a:pPr eaLnBrk="1" hangingPunct="1"/>
            <a:r>
              <a:rPr lang="tr-TR" altLang="en-US" sz="2800" noProof="0" dirty="0">
                <a:cs typeface="Cambria"/>
              </a:rPr>
              <a:t>Fiyat = $151 iken</a:t>
            </a:r>
          </a:p>
          <a:p>
            <a:pPr lvl="1" eaLnBrk="1" hangingPunct="1"/>
            <a:r>
              <a:rPr lang="tr-TR" altLang="en-US" sz="2400" noProof="0" dirty="0">
                <a:cs typeface="Cambria"/>
              </a:rPr>
              <a:t>Sadece </a:t>
            </a:r>
            <a:r>
              <a:rPr lang="tr-TR" altLang="en-US" sz="2400" noProof="0" dirty="0" err="1">
                <a:cs typeface="Cambria"/>
              </a:rPr>
              <a:t>Beanie</a:t>
            </a:r>
            <a:r>
              <a:rPr lang="tr-TR" altLang="en-US" sz="2400" noProof="0" dirty="0">
                <a:cs typeface="Cambria"/>
              </a:rPr>
              <a:t> kitabı satın alır.</a:t>
            </a:r>
          </a:p>
          <a:p>
            <a:pPr lvl="2" eaLnBrk="1" hangingPunct="1"/>
            <a:r>
              <a:rPr lang="tr-TR" altLang="en-US" sz="2000" noProof="0" dirty="0">
                <a:cs typeface="Cambria"/>
              </a:rPr>
              <a:t>$49'lık </a:t>
            </a:r>
            <a:r>
              <a:rPr lang="tr-TR" altLang="en-US" sz="2000" b="1" noProof="0" dirty="0">
                <a:cs typeface="Cambria"/>
              </a:rPr>
              <a:t>tüketici fazlası elde eder</a:t>
            </a:r>
            <a:r>
              <a:rPr lang="tr-TR" altLang="en-US" sz="2000" noProof="0" dirty="0">
                <a:cs typeface="Cambria"/>
              </a:rPr>
              <a:t>.</a:t>
            </a:r>
          </a:p>
          <a:p>
            <a:pPr lvl="1" eaLnBrk="1" hangingPunct="1"/>
            <a:r>
              <a:rPr lang="tr-TR" altLang="ja-JP" sz="2400" noProof="0" dirty="0" err="1">
                <a:cs typeface="Cambria"/>
              </a:rPr>
              <a:t>Mitch</a:t>
            </a:r>
            <a:r>
              <a:rPr lang="tr-TR" altLang="ja-JP" sz="2400" noProof="0" dirty="0">
                <a:cs typeface="Cambria"/>
              </a:rPr>
              <a:t> ve Frank </a:t>
            </a:r>
            <a:r>
              <a:rPr lang="tr-TR" altLang="ja-JP" sz="2400" dirty="0">
                <a:cs typeface="Cambria"/>
              </a:rPr>
              <a:t>kitabı neden satın </a:t>
            </a:r>
            <a:r>
              <a:rPr lang="tr-TR" altLang="ja-JP" sz="2400" noProof="0" dirty="0">
                <a:cs typeface="Cambria"/>
              </a:rPr>
              <a:t>almaz?</a:t>
            </a:r>
            <a:endParaRPr lang="tr-TR" altLang="en-US" sz="2400" noProof="0" dirty="0">
              <a:cs typeface="Cambria"/>
            </a:endParaRPr>
          </a:p>
        </p:txBody>
      </p:sp>
      <p:pic>
        <p:nvPicPr>
          <p:cNvPr id="2150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t="11002" r="5873" b="8699"/>
          <a:stretch>
            <a:fillRect/>
          </a:stretch>
        </p:blipFill>
        <p:spPr bwMode="auto">
          <a:xfrm>
            <a:off x="6864350" y="1182688"/>
            <a:ext cx="3462338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18" y="1304689"/>
            <a:ext cx="5945157" cy="201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FIG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524001"/>
            <a:ext cx="8531225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3709" y="1505436"/>
            <a:ext cx="3629679" cy="2932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Ekonomi Kitabı için Talep Eğrisi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2570" y="1793871"/>
            <a:ext cx="1196994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8021" y="4220820"/>
            <a:ext cx="1196994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8831" y="3794342"/>
            <a:ext cx="1196994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Talep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9641" y="1852226"/>
            <a:ext cx="3141996" cy="4284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effectLst/>
                <a:latin typeface="Cambria"/>
                <a:ea typeface="ＭＳ 明朝"/>
                <a:cs typeface="Cambria"/>
              </a:rPr>
              <a:t>Beanie'nin</a:t>
            </a: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 Ödeme İstekliliği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6974" y="2250308"/>
            <a:ext cx="3006464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600" dirty="0" err="1">
                <a:effectLst/>
                <a:latin typeface="Cambria"/>
                <a:ea typeface="ＭＳ 明朝"/>
                <a:cs typeface="Cambria"/>
              </a:rPr>
              <a:t>Mitch'in</a:t>
            </a: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 Ödeme İstekliliği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4310" y="2584025"/>
            <a:ext cx="3141996" cy="389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Frank'in Ödeme İstekliliği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58020" y="2266404"/>
            <a:ext cx="3141996" cy="321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effectLst/>
                <a:latin typeface="Cambria"/>
                <a:ea typeface="ＭＳ 明朝"/>
                <a:cs typeface="Cambria"/>
              </a:rPr>
              <a:t>Mitch'in</a:t>
            </a: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 Ödeme İstekliliği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05433" y="3517757"/>
            <a:ext cx="1196994" cy="471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69451" y="3285941"/>
            <a:ext cx="1196994" cy="690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600" dirty="0">
              <a:effectLst/>
              <a:latin typeface="Cambria"/>
              <a:ea typeface="ＭＳ 明朝"/>
              <a:cs typeface="Cambria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Talep Edilen Miktar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20792" y="3530467"/>
            <a:ext cx="899319" cy="4284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Alıcılar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8804" y="4072244"/>
            <a:ext cx="1196994" cy="2926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effectLst/>
                <a:latin typeface="Cambria"/>
                <a:ea typeface="ＭＳ 明朝"/>
                <a:cs typeface="Cambria"/>
              </a:rPr>
              <a:t>$200'den fazla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9553" y="4073008"/>
            <a:ext cx="1196994" cy="2926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effectLst/>
                <a:latin typeface="Cambria"/>
                <a:ea typeface="ＭＳ 明朝"/>
                <a:cs typeface="Cambria"/>
              </a:rPr>
              <a:t>Hiç kimse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5121" y="4348624"/>
            <a:ext cx="1124155" cy="2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tr-TR" sz="1200" b="1" dirty="0">
                <a:latin typeface="Cambria"/>
                <a:ea typeface="ＭＳ 明朝"/>
                <a:cs typeface="Cambria"/>
              </a:rPr>
              <a:t>$151</a:t>
            </a:r>
            <a:r>
              <a:rPr lang="tr-TR" sz="1200" b="1" dirty="0">
                <a:effectLst/>
                <a:latin typeface="Cambria"/>
                <a:ea typeface="ＭＳ 明朝"/>
                <a:cs typeface="Cambria"/>
              </a:rPr>
              <a:t> - $200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03299" y="4632411"/>
            <a:ext cx="1124155" cy="2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tr-TR" sz="1200" b="1" dirty="0">
                <a:latin typeface="Cambria"/>
                <a:ea typeface="ＭＳ 明朝"/>
                <a:cs typeface="Cambria"/>
              </a:rPr>
              <a:t>$101</a:t>
            </a:r>
            <a:r>
              <a:rPr lang="tr-TR" sz="1200" b="1" dirty="0">
                <a:effectLst/>
                <a:latin typeface="Cambria"/>
                <a:ea typeface="ＭＳ 明朝"/>
                <a:cs typeface="Cambria"/>
              </a:rPr>
              <a:t> - $150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35271" y="4927143"/>
            <a:ext cx="1124155" cy="2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tr-TR" sz="1200" b="1" dirty="0">
                <a:latin typeface="Cambria"/>
                <a:ea typeface="ＭＳ 明朝"/>
                <a:cs typeface="Cambria"/>
              </a:rPr>
              <a:t>$100'den az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39953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erni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620838"/>
            <a:ext cx="5240338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0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346326"/>
            <a:ext cx="3371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man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6" y="2441575"/>
            <a:ext cx="38639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le 5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7088"/>
          </a:xfrm>
        </p:spPr>
        <p:txBody>
          <a:bodyPr/>
          <a:lstStyle/>
          <a:p>
            <a:pPr algn="ctr"/>
            <a:r>
              <a:rPr lang="tr-TR" altLang="en-US" sz="4000" noProof="0" dirty="0">
                <a:latin typeface="Cambria"/>
                <a:cs typeface="Cambria"/>
              </a:rPr>
              <a:t>Tüketici Fazlası: Grafik</a:t>
            </a:r>
          </a:p>
        </p:txBody>
      </p:sp>
      <p:pic>
        <p:nvPicPr>
          <p:cNvPr id="25605" name="Picture 11" descr="axes_label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1141414"/>
            <a:ext cx="5370513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90328" y="6295012"/>
            <a:ext cx="2721645" cy="321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latin typeface="Cambria"/>
                <a:ea typeface="ＭＳ 明朝"/>
                <a:cs typeface="Cambria"/>
              </a:rPr>
              <a:t>Kitap Fiyatı: $175</a:t>
            </a:r>
            <a:endParaRPr lang="tr-TR" sz="20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3448" y="5644950"/>
            <a:ext cx="2211136" cy="5696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3970" y="1168371"/>
            <a:ext cx="899319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70871" y="1814353"/>
            <a:ext cx="3622510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 err="1">
                <a:effectLst/>
                <a:latin typeface="Cambria"/>
                <a:ea typeface="ＭＳ 明朝"/>
                <a:cs typeface="Cambria"/>
              </a:rPr>
              <a:t>Beanie'n</a:t>
            </a:r>
            <a:r>
              <a:rPr lang="tr-TR" sz="2000" dirty="0" err="1">
                <a:latin typeface="Cambria"/>
                <a:ea typeface="ＭＳ 明朝"/>
                <a:cs typeface="Cambria"/>
              </a:rPr>
              <a:t>in</a:t>
            </a:r>
            <a:r>
              <a:rPr lang="tr-TR" sz="2000" dirty="0">
                <a:latin typeface="Cambria"/>
                <a:ea typeface="ＭＳ 明朝"/>
                <a:cs typeface="Cambria"/>
              </a:rPr>
              <a:t> tüketici fazlası ($25)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437" y="5054821"/>
            <a:ext cx="1196994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Talep</a:t>
            </a:r>
          </a:p>
        </p:txBody>
      </p:sp>
    </p:spTree>
    <p:extLst>
      <p:ext uri="{BB962C8B-B14F-4D97-AF65-F5344CB8AC3E}">
        <p14:creationId xmlns:p14="http://schemas.microsoft.com/office/powerpoint/2010/main" val="21930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itc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9" y="2530475"/>
            <a:ext cx="47529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1" y="1824039"/>
            <a:ext cx="60420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9" y="2378076"/>
            <a:ext cx="3286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man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8725"/>
            <a:ext cx="3763962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itle 6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7088"/>
          </a:xfrm>
        </p:spPr>
        <p:txBody>
          <a:bodyPr/>
          <a:lstStyle/>
          <a:p>
            <a:pPr algn="ctr"/>
            <a:r>
              <a:rPr lang="tr-TR" altLang="en-US" sz="4000" noProof="0" dirty="0">
                <a:latin typeface="Cambria"/>
                <a:cs typeface="Cambria"/>
              </a:rPr>
              <a:t>Tüketici Fazlası: Grafik</a:t>
            </a:r>
          </a:p>
        </p:txBody>
      </p:sp>
      <p:pic>
        <p:nvPicPr>
          <p:cNvPr id="27654" name="Picture 3" descr="axes_labels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200151"/>
            <a:ext cx="5199063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8069" y="1187325"/>
            <a:ext cx="899319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4720" y="5595025"/>
            <a:ext cx="1827385" cy="517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4759" y="5026389"/>
            <a:ext cx="1196994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Talep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85571" y="1994422"/>
            <a:ext cx="3622510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 err="1">
                <a:effectLst/>
                <a:latin typeface="Cambria"/>
                <a:ea typeface="ＭＳ 明朝"/>
                <a:cs typeface="Cambria"/>
              </a:rPr>
              <a:t>Beanie'n</a:t>
            </a:r>
            <a:r>
              <a:rPr lang="tr-TR" sz="2000" dirty="0" err="1">
                <a:latin typeface="Cambria"/>
                <a:ea typeface="ＭＳ 明朝"/>
                <a:cs typeface="Cambria"/>
              </a:rPr>
              <a:t>in</a:t>
            </a:r>
            <a:r>
              <a:rPr lang="tr-TR" sz="2000" dirty="0">
                <a:latin typeface="Cambria"/>
                <a:ea typeface="ＭＳ 明朝"/>
                <a:cs typeface="Cambria"/>
              </a:rPr>
              <a:t> tüketici fazlası ($75)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7005" y="2696505"/>
            <a:ext cx="3622510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 err="1">
                <a:effectLst/>
                <a:latin typeface="Cambria"/>
                <a:ea typeface="ＭＳ 明朝"/>
                <a:cs typeface="Cambria"/>
              </a:rPr>
              <a:t>Mitch'</a:t>
            </a:r>
            <a:r>
              <a:rPr lang="tr-TR" sz="2000" dirty="0" err="1">
                <a:latin typeface="Cambria"/>
                <a:ea typeface="ＭＳ 明朝"/>
                <a:cs typeface="Cambria"/>
              </a:rPr>
              <a:t>in</a:t>
            </a:r>
            <a:r>
              <a:rPr lang="tr-TR" sz="2000" dirty="0">
                <a:latin typeface="Cambria"/>
                <a:ea typeface="ＭＳ 明朝"/>
                <a:cs typeface="Cambria"/>
              </a:rPr>
              <a:t> tüketici fazlası ($25)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77561" y="6209718"/>
            <a:ext cx="2721645" cy="321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latin typeface="Cambria"/>
                <a:ea typeface="ＭＳ 明朝"/>
                <a:cs typeface="Cambria"/>
              </a:rPr>
              <a:t>Kitap Fiyatı: $125</a:t>
            </a:r>
            <a:endParaRPr lang="tr-TR" sz="2000" b="1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952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Üretici Fazlası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81200" y="4049714"/>
            <a:ext cx="8229600" cy="2714625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Satma istekliliğini belirleyenler: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Doğrudan maliyetler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Fırsat Maliyetleri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Soru: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Eğer özel dersin piyasa fiyatı $25 ise, hangi satıcı özel ders vermek ister?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76305"/>
              </p:ext>
            </p:extLst>
          </p:nvPr>
        </p:nvGraphicFramePr>
        <p:xfrm>
          <a:off x="4322545" y="1733550"/>
          <a:ext cx="5859463" cy="2144714"/>
        </p:xfrm>
        <a:graphic>
          <a:graphicData uri="http://schemas.openxmlformats.org/drawingml/2006/table">
            <a:tbl>
              <a:tblPr/>
              <a:tblGrid>
                <a:gridCol w="293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Satıcı</a:t>
                      </a:r>
                      <a:endParaRPr kumimoji="0" lang="tr-TR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MS PGothic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Özel Ders Satma İstekliliği</a:t>
                      </a:r>
                      <a:endParaRPr kumimoji="0" lang="tr-TR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MS PGothic" charset="0"/>
                      </a:endParaRPr>
                    </a:p>
                  </a:txBody>
                  <a:tcPr marL="68576" marR="6857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Beanie</a:t>
                      </a:r>
                      <a:endParaRPr kumimoji="0" lang="tr-TR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MS PGothic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$30 / saat</a:t>
                      </a:r>
                    </a:p>
                  </a:txBody>
                  <a:tcPr marL="68576" marR="6857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Mitch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$20 / saat</a:t>
                      </a:r>
                    </a:p>
                  </a:txBody>
                  <a:tcPr marL="68576" marR="6857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Frank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$10 / saat</a:t>
                      </a:r>
                    </a:p>
                  </a:txBody>
                  <a:tcPr marL="68576" marR="6857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713" name="Picture 19" descr="I:\DirkTextbookN\Jpegs(All)\VOLUME_1_MICRO_Class-test\05_PRINECO_CH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69" y="1562100"/>
            <a:ext cx="21621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057999" y="0"/>
            <a:ext cx="7692453" cy="723900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Üretici Fazlası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3022601"/>
            <a:ext cx="8229600" cy="3103563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Üretici fazlası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Üründen gerçekte kazanılan fiyat ile satma istekliliği arasındaki fark.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Fiyat = $25 iken</a:t>
            </a:r>
          </a:p>
          <a:p>
            <a:pPr lvl="1" eaLnBrk="1" hangingPunct="1"/>
            <a:r>
              <a:rPr lang="tr-TR" altLang="en-US" sz="2400" noProof="0" dirty="0" err="1">
                <a:latin typeface="Cambria"/>
                <a:cs typeface="Cambria"/>
              </a:rPr>
              <a:t>Mitch</a:t>
            </a:r>
            <a:r>
              <a:rPr lang="tr-TR" altLang="en-US" sz="2400" noProof="0" dirty="0">
                <a:latin typeface="Cambria"/>
                <a:cs typeface="Cambria"/>
              </a:rPr>
              <a:t> ve Frank özel ders vermeye karar verirler.</a:t>
            </a:r>
          </a:p>
          <a:p>
            <a:pPr lvl="2" eaLnBrk="1" hangingPunct="1"/>
            <a:r>
              <a:rPr lang="tr-TR" altLang="en-US" sz="2000" noProof="0" dirty="0">
                <a:latin typeface="Cambria"/>
                <a:cs typeface="Cambria"/>
              </a:rPr>
              <a:t>Frank $15'lık </a:t>
            </a:r>
            <a:r>
              <a:rPr lang="tr-TR" altLang="en-US" sz="2000" b="1" noProof="0" dirty="0">
                <a:latin typeface="Cambria"/>
                <a:cs typeface="Cambria"/>
              </a:rPr>
              <a:t>üretici fazlası</a:t>
            </a:r>
            <a:r>
              <a:rPr lang="tr-TR" altLang="en-US" sz="2000" noProof="0" dirty="0">
                <a:latin typeface="Cambria"/>
                <a:cs typeface="Cambria"/>
              </a:rPr>
              <a:t> alır.</a:t>
            </a:r>
          </a:p>
          <a:p>
            <a:pPr lvl="2" eaLnBrk="1" hangingPunct="1"/>
            <a:r>
              <a:rPr lang="tr-TR" altLang="en-US" sz="2000" noProof="0" dirty="0" err="1">
                <a:latin typeface="Cambria"/>
                <a:cs typeface="Cambria"/>
              </a:rPr>
              <a:t>Mitch</a:t>
            </a:r>
            <a:r>
              <a:rPr lang="tr-TR" altLang="en-US" sz="2000" noProof="0" dirty="0">
                <a:latin typeface="Cambria"/>
                <a:cs typeface="Cambria"/>
              </a:rPr>
              <a:t> $5'lık </a:t>
            </a:r>
            <a:r>
              <a:rPr lang="tr-TR" altLang="en-US" sz="2000" b="1" noProof="0" dirty="0">
                <a:latin typeface="Cambria"/>
                <a:cs typeface="Cambria"/>
              </a:rPr>
              <a:t>üretici fazlası</a:t>
            </a:r>
            <a:r>
              <a:rPr lang="tr-TR" altLang="en-US" sz="2000" noProof="0" dirty="0">
                <a:latin typeface="Cambria"/>
                <a:cs typeface="Cambria"/>
              </a:rPr>
              <a:t> alır.</a:t>
            </a:r>
          </a:p>
          <a:p>
            <a:pPr lvl="1" eaLnBrk="1" hangingPunct="1"/>
            <a:r>
              <a:rPr lang="tr-TR" altLang="ja-JP" sz="2400" noProof="0" dirty="0" err="1">
                <a:latin typeface="Cambria"/>
                <a:cs typeface="Cambria"/>
              </a:rPr>
              <a:t>Beanie</a:t>
            </a:r>
            <a:r>
              <a:rPr lang="tr-TR" altLang="ja-JP" sz="2400" noProof="0" dirty="0">
                <a:latin typeface="Cambria"/>
                <a:cs typeface="Cambria"/>
              </a:rPr>
              <a:t> neden özel ders vermez?</a:t>
            </a:r>
            <a:endParaRPr lang="tr-TR" altLang="en-US" sz="2400" noProof="0" dirty="0">
              <a:latin typeface="Cambria"/>
              <a:cs typeface="Cambri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102394"/>
              </p:ext>
            </p:extLst>
          </p:nvPr>
        </p:nvGraphicFramePr>
        <p:xfrm>
          <a:off x="3384492" y="899549"/>
          <a:ext cx="5859463" cy="2144714"/>
        </p:xfrm>
        <a:graphic>
          <a:graphicData uri="http://schemas.openxmlformats.org/drawingml/2006/table">
            <a:tbl>
              <a:tblPr/>
              <a:tblGrid>
                <a:gridCol w="293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Satıcı</a:t>
                      </a:r>
                      <a:endParaRPr kumimoji="0" lang="tr-TR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MS PGothic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Özel Ders Satma İstekliliği</a:t>
                      </a:r>
                      <a:endParaRPr kumimoji="0" lang="tr-TR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MS PGothic" charset="0"/>
                      </a:endParaRPr>
                    </a:p>
                  </a:txBody>
                  <a:tcPr marL="68576" marR="6857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Beanie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$30 / saat</a:t>
                      </a:r>
                    </a:p>
                  </a:txBody>
                  <a:tcPr marL="68576" marR="6857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Mitch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$20 / saat</a:t>
                      </a:r>
                    </a:p>
                  </a:txBody>
                  <a:tcPr marL="68576" marR="6857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Frank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MS PGothic" charset="0"/>
                        </a:rPr>
                        <a:t>$10 / saat</a:t>
                      </a:r>
                    </a:p>
                  </a:txBody>
                  <a:tcPr marL="68576" marR="6857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2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879601"/>
            <a:ext cx="58229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123950"/>
            <a:ext cx="58229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" descr="axes_label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4" y="1103313"/>
            <a:ext cx="66897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upply_deman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9" y="1439863"/>
            <a:ext cx="53117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e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16351"/>
            <a:ext cx="32893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eiling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787526"/>
            <a:ext cx="697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itle 50"/>
          <p:cNvSpPr>
            <a:spLocks noGrp="1"/>
          </p:cNvSpPr>
          <p:nvPr>
            <p:ph type="title" idx="4294967295"/>
          </p:nvPr>
        </p:nvSpPr>
        <p:spPr>
          <a:xfrm>
            <a:off x="48430" y="25825"/>
            <a:ext cx="12114191" cy="728663"/>
          </a:xfrm>
        </p:spPr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Bağlayıcı Olmayan Tavan Fiyat</a:t>
            </a:r>
          </a:p>
        </p:txBody>
      </p:sp>
      <p:sp>
        <p:nvSpPr>
          <p:cNvPr id="9" name="Rectangle 8"/>
          <p:cNvSpPr/>
          <p:nvPr/>
        </p:nvSpPr>
        <p:spPr>
          <a:xfrm>
            <a:off x="8615680" y="2130581"/>
            <a:ext cx="294640" cy="368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21867" y="5513015"/>
            <a:ext cx="328613" cy="308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55267" y="6008315"/>
            <a:ext cx="1602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07962" y="3790046"/>
            <a:ext cx="327945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8868" y="1791913"/>
            <a:ext cx="577532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err="1">
                <a:effectLst/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 err="1">
                <a:latin typeface="Cambria"/>
                <a:ea typeface="ＭＳ 明朝"/>
                <a:cs typeface="Cambria"/>
              </a:rPr>
              <a:t>Tavan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7801" y="1083733"/>
            <a:ext cx="872066" cy="48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20068" y="6084512"/>
            <a:ext cx="298132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7948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ni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2782889"/>
            <a:ext cx="76596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70439"/>
            <a:ext cx="6561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mitch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6" y="3768725"/>
            <a:ext cx="707707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uppl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679576"/>
            <a:ext cx="4008438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itle 22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Üretici Fazlası: Grafik</a:t>
            </a:r>
          </a:p>
        </p:txBody>
      </p:sp>
      <p:pic>
        <p:nvPicPr>
          <p:cNvPr id="33798" name="Picture 1" descr="axes_labels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627188"/>
            <a:ext cx="7497762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40644" y="1663313"/>
            <a:ext cx="1196994" cy="918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9" name="Rectangle 8"/>
          <p:cNvSpPr/>
          <p:nvPr/>
        </p:nvSpPr>
        <p:spPr>
          <a:xfrm>
            <a:off x="8010471" y="6018038"/>
            <a:ext cx="1752518" cy="759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90737" y="1709339"/>
            <a:ext cx="1196994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Arz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53663" y="3908834"/>
            <a:ext cx="3622510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 err="1">
                <a:effectLst/>
                <a:latin typeface="Cambria"/>
                <a:ea typeface="ＭＳ 明朝"/>
                <a:cs typeface="Cambria"/>
              </a:rPr>
              <a:t>Beanie'n</a:t>
            </a:r>
            <a:r>
              <a:rPr lang="tr-TR" sz="2000" dirty="0" err="1">
                <a:latin typeface="Cambria"/>
                <a:ea typeface="ＭＳ 明朝"/>
                <a:cs typeface="Cambria"/>
              </a:rPr>
              <a:t>in</a:t>
            </a:r>
            <a:r>
              <a:rPr lang="tr-TR" sz="2000" dirty="0">
                <a:latin typeface="Cambria"/>
                <a:ea typeface="ＭＳ 明朝"/>
                <a:cs typeface="Cambria"/>
              </a:rPr>
              <a:t> satma istekliliği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6795" y="4573007"/>
            <a:ext cx="3622510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 err="1">
                <a:effectLst/>
                <a:latin typeface="Cambria"/>
                <a:ea typeface="ＭＳ 明朝"/>
                <a:cs typeface="Cambria"/>
              </a:rPr>
              <a:t>Mitch'</a:t>
            </a:r>
            <a:r>
              <a:rPr lang="tr-TR" sz="2000" dirty="0" err="1">
                <a:latin typeface="Cambria"/>
                <a:ea typeface="ＭＳ 明朝"/>
                <a:cs typeface="Cambria"/>
              </a:rPr>
              <a:t>in</a:t>
            </a:r>
            <a:r>
              <a:rPr lang="tr-TR" sz="2000" dirty="0">
                <a:latin typeface="Cambria"/>
                <a:ea typeface="ＭＳ 明朝"/>
                <a:cs typeface="Cambria"/>
              </a:rPr>
              <a:t> satma istekliliği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7489" y="5284567"/>
            <a:ext cx="2993810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Frank'</a:t>
            </a:r>
            <a:r>
              <a:rPr lang="tr-TR" sz="2000" dirty="0">
                <a:latin typeface="Cambria"/>
                <a:ea typeface="ＭＳ 明朝"/>
                <a:cs typeface="Cambria"/>
              </a:rPr>
              <a:t>in satma istekliliği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96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uppl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089151"/>
            <a:ext cx="3344862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ran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9" y="4113213"/>
            <a:ext cx="45561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20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509838"/>
            <a:ext cx="3122612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itle 5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7088"/>
          </a:xfrm>
        </p:spPr>
        <p:txBody>
          <a:bodyPr/>
          <a:lstStyle/>
          <a:p>
            <a:pPr algn="ctr"/>
            <a:r>
              <a:rPr lang="tr-TR" altLang="en-US" sz="4000" noProof="0" dirty="0">
                <a:latin typeface="Cambria"/>
                <a:cs typeface="Cambria"/>
              </a:rPr>
              <a:t>Üretici Fazlası: Grafik</a:t>
            </a:r>
          </a:p>
        </p:txBody>
      </p:sp>
      <p:pic>
        <p:nvPicPr>
          <p:cNvPr id="35845" name="Picture 2" descr="axes_label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35088"/>
            <a:ext cx="57023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91760" y="4866039"/>
            <a:ext cx="3310789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Frank'</a:t>
            </a:r>
            <a:r>
              <a:rPr lang="tr-TR" sz="2000" dirty="0">
                <a:latin typeface="Cambria"/>
                <a:ea typeface="ＭＳ 明朝"/>
                <a:cs typeface="Cambria"/>
              </a:rPr>
              <a:t>in üretici fazlası ($5)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0851" y="6355985"/>
            <a:ext cx="2721645" cy="389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latin typeface="Cambria"/>
                <a:ea typeface="ＭＳ 明朝"/>
                <a:cs typeface="Cambria"/>
              </a:rPr>
              <a:t>$15/saat</a:t>
            </a:r>
            <a:endParaRPr lang="tr-TR" sz="20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7375" y="5714165"/>
            <a:ext cx="2721645" cy="5184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6002" y="1329773"/>
            <a:ext cx="1580073" cy="885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			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7008" y="2104083"/>
            <a:ext cx="801417" cy="454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Arz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19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uppl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4" y="1911351"/>
            <a:ext cx="34194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ran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6" y="2824164"/>
            <a:ext cx="550386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itch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4" y="2990851"/>
            <a:ext cx="44608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3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343150"/>
            <a:ext cx="3224212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itle 6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7088"/>
          </a:xfrm>
        </p:spPr>
        <p:txBody>
          <a:bodyPr/>
          <a:lstStyle/>
          <a:p>
            <a:pPr algn="ctr"/>
            <a:r>
              <a:rPr lang="tr-TR" altLang="en-US" sz="4000" noProof="0" dirty="0">
                <a:latin typeface="Cambria"/>
                <a:cs typeface="Cambria"/>
              </a:rPr>
              <a:t>Üretici Fazlası: Grafik</a:t>
            </a:r>
          </a:p>
        </p:txBody>
      </p:sp>
      <p:pic>
        <p:nvPicPr>
          <p:cNvPr id="37894" name="Picture 2" descr="axes_labels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1165226"/>
            <a:ext cx="58293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81901" y="1168658"/>
            <a:ext cx="1580073" cy="885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			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1342" y="1895582"/>
            <a:ext cx="801417" cy="454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Arz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5886" y="5631378"/>
            <a:ext cx="2721645" cy="5703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0411" y="6280169"/>
            <a:ext cx="2721645" cy="389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latin typeface="Cambria"/>
                <a:ea typeface="ＭＳ 明朝"/>
                <a:cs typeface="Cambria"/>
              </a:rPr>
              <a:t>$25/saat</a:t>
            </a:r>
            <a:endParaRPr lang="tr-TR" sz="20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4603" y="4761788"/>
            <a:ext cx="3310789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Frank'</a:t>
            </a:r>
            <a:r>
              <a:rPr lang="tr-TR" sz="2000" dirty="0">
                <a:latin typeface="Cambria"/>
                <a:ea typeface="ＭＳ 明朝"/>
                <a:cs typeface="Cambria"/>
              </a:rPr>
              <a:t>in üretici fazlası ($15)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17082" y="4222345"/>
            <a:ext cx="3310789" cy="3541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 err="1">
                <a:effectLst/>
                <a:latin typeface="Cambria"/>
                <a:ea typeface="ＭＳ 明朝"/>
                <a:cs typeface="Cambria"/>
              </a:rPr>
              <a:t>Mitch'</a:t>
            </a:r>
            <a:r>
              <a:rPr lang="tr-TR" sz="2000" dirty="0" err="1">
                <a:latin typeface="Cambria"/>
                <a:ea typeface="ＭＳ 明朝"/>
                <a:cs typeface="Cambria"/>
              </a:rPr>
              <a:t>in</a:t>
            </a:r>
            <a:r>
              <a:rPr lang="tr-TR" sz="2000" dirty="0">
                <a:latin typeface="Cambria"/>
                <a:ea typeface="ＭＳ 明朝"/>
                <a:cs typeface="Cambria"/>
              </a:rPr>
              <a:t> üretici fazlası ($5)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310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6920" y="1745383"/>
            <a:ext cx="2682373" cy="57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A51647-FEE2-2D47-B7BF-A55A6B774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2914"/>
            <a:ext cx="10972800" cy="2351087"/>
          </a:xfrm>
        </p:spPr>
        <p:txBody>
          <a:bodyPr/>
          <a:lstStyle/>
          <a:p>
            <a:r>
              <a:rPr lang="tr-TR" dirty="0">
                <a:ea typeface="MS PGothic" charset="0"/>
              </a:rPr>
              <a:t>"</a:t>
            </a:r>
            <a:r>
              <a:rPr lang="tr-TR" dirty="0" err="1">
                <a:ea typeface="MS PGothic" charset="0"/>
              </a:rPr>
              <a:t>Bourne</a:t>
            </a:r>
            <a:r>
              <a:rPr lang="tr-TR" dirty="0">
                <a:ea typeface="MS PGothic" charset="0"/>
              </a:rPr>
              <a:t> Identity"</a:t>
            </a:r>
          </a:p>
          <a:p>
            <a:pPr lvl="1"/>
            <a:r>
              <a:rPr lang="tr-TR" dirty="0">
                <a:ea typeface="MS PGothic" charset="0"/>
              </a:rPr>
              <a:t>Bir yabancıyı Paris'e götürmek için ne kadar para istersiniz?</a:t>
            </a:r>
          </a:p>
        </p:txBody>
      </p:sp>
      <p:pic>
        <p:nvPicPr>
          <p:cNvPr id="12" name="Picture 4" descr="Econ in Media.eps">
            <a:hlinkClick r:id="rId3"/>
            <a:extLst>
              <a:ext uri="{FF2B5EF4-FFF2-40B4-BE49-F238E27FC236}">
                <a16:creationId xmlns:a16="http://schemas.microsoft.com/office/drawing/2014/main" id="{08766390-3BAA-EF4E-A935-61C5D52AD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18303" r="22078" b="25455"/>
          <a:stretch>
            <a:fillRect/>
          </a:stretch>
        </p:blipFill>
        <p:spPr bwMode="auto">
          <a:xfrm>
            <a:off x="5063067" y="4718050"/>
            <a:ext cx="206586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A1EF425-04C0-7842-AD8D-3ACDC6AD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MS PGothic" charset="0"/>
              </a:rPr>
              <a:t>Ekonomi: </a:t>
            </a:r>
            <a:r>
              <a:rPr lang="tr-TR" i="1" dirty="0" err="1">
                <a:ea typeface="MS PGothic" charset="0"/>
              </a:rPr>
              <a:t>Bourne</a:t>
            </a:r>
            <a:r>
              <a:rPr lang="tr-TR" i="1" dirty="0">
                <a:ea typeface="MS PGothic" charset="0"/>
              </a:rPr>
              <a:t> Identity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9191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6920" y="1745383"/>
            <a:ext cx="2682373" cy="57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A51647-FEE2-2D47-B7BF-A55A6B774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2914"/>
            <a:ext cx="10972800" cy="2351087"/>
          </a:xfrm>
        </p:spPr>
        <p:txBody>
          <a:bodyPr/>
          <a:lstStyle/>
          <a:p>
            <a:r>
              <a:rPr lang="tr-TR" dirty="0">
                <a:ea typeface="MS PGothic" charset="0"/>
              </a:rPr>
              <a:t>"</a:t>
            </a:r>
            <a:r>
              <a:rPr lang="tr-TR" dirty="0" err="1">
                <a:ea typeface="MS PGothic" charset="0"/>
              </a:rPr>
              <a:t>Just</a:t>
            </a:r>
            <a:r>
              <a:rPr lang="tr-TR" dirty="0">
                <a:ea typeface="MS PGothic" charset="0"/>
              </a:rPr>
              <a:t> </a:t>
            </a:r>
            <a:r>
              <a:rPr lang="tr-TR" dirty="0" err="1">
                <a:ea typeface="MS PGothic" charset="0"/>
              </a:rPr>
              <a:t>Go</a:t>
            </a:r>
            <a:r>
              <a:rPr lang="tr-TR" dirty="0">
                <a:ea typeface="MS PGothic" charset="0"/>
              </a:rPr>
              <a:t> </a:t>
            </a:r>
            <a:r>
              <a:rPr lang="tr-TR" dirty="0" err="1">
                <a:ea typeface="MS PGothic" charset="0"/>
              </a:rPr>
              <a:t>With</a:t>
            </a:r>
            <a:r>
              <a:rPr lang="tr-TR" dirty="0">
                <a:ea typeface="MS PGothic" charset="0"/>
              </a:rPr>
              <a:t> </a:t>
            </a:r>
            <a:r>
              <a:rPr lang="tr-TR" dirty="0" err="1">
                <a:ea typeface="MS PGothic" charset="0"/>
              </a:rPr>
              <a:t>It</a:t>
            </a:r>
            <a:r>
              <a:rPr lang="tr-TR" dirty="0">
                <a:ea typeface="MS PGothic" charset="0"/>
              </a:rPr>
              <a:t>"</a:t>
            </a:r>
          </a:p>
          <a:p>
            <a:pPr lvl="1"/>
            <a:r>
              <a:rPr lang="tr-TR" dirty="0">
                <a:ea typeface="MS PGothic" charset="0"/>
              </a:rPr>
              <a:t>Bu klip satın alma istekliliği, satma istekliliği, tüketici fazlası, ve üretici fazlasını örneklendiriyor.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A1EF425-04C0-7842-AD8D-3ACDC6AD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MS PGothic" charset="0"/>
              </a:rPr>
              <a:t>Ekonomi: </a:t>
            </a:r>
            <a:r>
              <a:rPr lang="tr-TR" i="1" dirty="0" err="1">
                <a:ea typeface="MS PGothic" charset="0"/>
              </a:rPr>
              <a:t>Just</a:t>
            </a:r>
            <a:r>
              <a:rPr lang="tr-TR" i="1" dirty="0">
                <a:ea typeface="MS PGothic" charset="0"/>
              </a:rPr>
              <a:t> </a:t>
            </a:r>
            <a:r>
              <a:rPr lang="tr-TR" i="1" dirty="0" err="1">
                <a:ea typeface="MS PGothic" charset="0"/>
              </a:rPr>
              <a:t>Go</a:t>
            </a:r>
            <a:r>
              <a:rPr lang="tr-TR" i="1" dirty="0">
                <a:ea typeface="MS PGothic" charset="0"/>
              </a:rPr>
              <a:t> </a:t>
            </a:r>
            <a:r>
              <a:rPr lang="tr-TR" i="1" dirty="0" err="1">
                <a:ea typeface="MS PGothic" charset="0"/>
              </a:rPr>
              <a:t>With</a:t>
            </a:r>
            <a:r>
              <a:rPr lang="tr-TR" i="1" dirty="0">
                <a:ea typeface="MS PGothic" charset="0"/>
              </a:rPr>
              <a:t> </a:t>
            </a:r>
            <a:r>
              <a:rPr lang="tr-TR" i="1" dirty="0" err="1">
                <a:ea typeface="MS PGothic" charset="0"/>
              </a:rPr>
              <a:t>It</a:t>
            </a:r>
            <a:endParaRPr lang="tr-TR" dirty="0"/>
          </a:p>
        </p:txBody>
      </p:sp>
      <p:pic>
        <p:nvPicPr>
          <p:cNvPr id="6" name="Picture 4" descr="Econ in Media.eps">
            <a:hlinkClick r:id="rId3"/>
            <a:extLst>
              <a:ext uri="{FF2B5EF4-FFF2-40B4-BE49-F238E27FC236}">
                <a16:creationId xmlns:a16="http://schemas.microsoft.com/office/drawing/2014/main" id="{69010753-2837-F544-BB9B-D4D43029B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18303" r="22078" b="25455"/>
          <a:stretch>
            <a:fillRect/>
          </a:stretch>
        </p:blipFill>
        <p:spPr bwMode="auto">
          <a:xfrm>
            <a:off x="5063067" y="4718050"/>
            <a:ext cx="206586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611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Tüketici ve Üretici Fazlası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Tüketici Fazlası grafik olarak: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Talep eğrisinin yüksekliği ürünün o birimi için en yüksek ödeme istekliliğidir.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Tüketici fazlası satın alınan tüm ürünler için talep eğrisinin altındaki ve fiyatın üstündeki tüm alandır.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Önemli konsept: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Tüketiciler, tüketici fazlasını sadece gerçekten satın aldıkları ürünlerden alırlar!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Tüketici fazlası (TF) talep eğrisin altındaki tüm alan değildir.</a:t>
            </a:r>
          </a:p>
        </p:txBody>
      </p:sp>
    </p:spTree>
    <p:extLst>
      <p:ext uri="{BB962C8B-B14F-4D97-AF65-F5344CB8AC3E}">
        <p14:creationId xmlns:p14="http://schemas.microsoft.com/office/powerpoint/2010/main" val="13585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Tüketici ve Üretici Fazlası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Üretici fazlası grafik olarak: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Arz eğrisinin yüksekliği ürünün o birimi için en düşük satma istekliliğidir.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Üretici fazlası satılan tüm ürünler için arz eğrisinin üstündeki ve fiyatın altındaki tüm alandır.</a:t>
            </a:r>
            <a:endParaRPr lang="tr-TR" altLang="ja-JP" sz="2400" noProof="0" dirty="0">
              <a:latin typeface="Cambria"/>
              <a:cs typeface="Cambria"/>
            </a:endParaRP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Önemli konsept: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Firmalar üretici fazlasını sadece gerçekten sattıkları üründen alırlar!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Üretici fazlası (ÜF) arz eğrisin üstündeki tüm alan değildir.</a:t>
            </a:r>
          </a:p>
          <a:p>
            <a:pPr>
              <a:buFont typeface="Arial" panose="020B0604020202020204" pitchFamily="34" charset="0"/>
              <a:buNone/>
            </a:pPr>
            <a:endParaRPr lang="tr-TR" altLang="en-US" sz="28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264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Piyasa Etkinliği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solidFill>
                  <a:srgbClr val="FF0000"/>
                </a:solidFill>
                <a:latin typeface="Cambria"/>
                <a:cs typeface="Cambria"/>
              </a:rPr>
              <a:t>Toplam fazla (ya da toplum refahı)</a:t>
            </a:r>
            <a:r>
              <a:rPr lang="tr-TR" altLang="en-US" sz="2800" noProof="0" dirty="0">
                <a:latin typeface="Cambria"/>
                <a:cs typeface="Cambria"/>
              </a:rPr>
              <a:t> toplumun toplam refahını ölçer.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Toplam Fazla = TF + ÜF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Serbest piyasada gönüllü ticaret ile: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Tüketiciler, piyasa fiyatı satın alma istekliliklerine eşit olana kadar satın alırlar.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Üreticiler piyasa fiyatı satma istekliliklerine eşit olana kadar satmaya devam ederler.</a:t>
            </a:r>
          </a:p>
          <a:p>
            <a:pPr eaLnBrk="1" hangingPunct="1"/>
            <a:r>
              <a:rPr lang="tr-TR" altLang="en-US" sz="2800" noProof="0" dirty="0">
                <a:solidFill>
                  <a:srgbClr val="FF0000"/>
                </a:solidFill>
                <a:latin typeface="Cambria"/>
                <a:cs typeface="Cambria"/>
              </a:rPr>
              <a:t>Etkinlik</a:t>
            </a:r>
          </a:p>
          <a:p>
            <a:pPr lvl="1" eaLnBrk="1" hangingPunct="1"/>
            <a:r>
              <a:rPr lang="tr-TR" altLang="en-US" sz="2400" noProof="0" dirty="0">
                <a:solidFill>
                  <a:srgbClr val="FF0000"/>
                </a:solidFill>
                <a:latin typeface="Cambria"/>
                <a:cs typeface="Cambria"/>
              </a:rPr>
              <a:t>Piyasada toplam fazla maksimize edildiğinde gerçekleşir.</a:t>
            </a:r>
          </a:p>
        </p:txBody>
      </p:sp>
    </p:spTree>
    <p:extLst>
      <p:ext uri="{BB962C8B-B14F-4D97-AF65-F5344CB8AC3E}">
        <p14:creationId xmlns:p14="http://schemas.microsoft.com/office/powerpoint/2010/main" val="26676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ax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250951"/>
            <a:ext cx="7262812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ema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1462088"/>
            <a:ext cx="5656262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nsume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520826"/>
            <a:ext cx="25844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uppl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819275"/>
            <a:ext cx="5516562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urplus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9" y="3582989"/>
            <a:ext cx="26304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rices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763713"/>
            <a:ext cx="5588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itle 8"/>
          <p:cNvSpPr>
            <a:spLocks noGrp="1"/>
          </p:cNvSpPr>
          <p:nvPr>
            <p:ph type="title"/>
          </p:nvPr>
        </p:nvSpPr>
        <p:spPr>
          <a:xfrm>
            <a:off x="1981200" y="-177800"/>
            <a:ext cx="8229600" cy="1143000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Süt için TF ve ÜF</a:t>
            </a:r>
          </a:p>
        </p:txBody>
      </p:sp>
      <p:pic>
        <p:nvPicPr>
          <p:cNvPr id="48136" name="Picture 5" descr="I:\DirkTextbookN\Jpegs(All)\VOLUME_1_MICRO_Class-test\10_PRINECO_CH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6"/>
          <a:stretch>
            <a:fillRect/>
          </a:stretch>
        </p:blipFill>
        <p:spPr bwMode="auto">
          <a:xfrm>
            <a:off x="8476255" y="68553"/>
            <a:ext cx="5302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e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273425"/>
            <a:ext cx="381635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03754" y="1291863"/>
            <a:ext cx="1580073" cy="885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			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1810" y="6104256"/>
            <a:ext cx="3079116" cy="549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			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82067" y="1754946"/>
            <a:ext cx="626095" cy="405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Arz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92300" y="5290736"/>
            <a:ext cx="720118" cy="405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Talep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7891" y="3774302"/>
            <a:ext cx="720118" cy="54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Üretici Fazlası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39247" y="2770473"/>
            <a:ext cx="927118" cy="54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Tüketici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Fazlası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98617" y="6078811"/>
            <a:ext cx="414562" cy="2614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6921" y="3492276"/>
            <a:ext cx="414562" cy="2614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88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676400" y="2406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Vergi, Refah ve Kayıp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676400" y="1582738"/>
            <a:ext cx="5938838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Neden vergi öderiz?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Kamusal ürünler için, polis, yollar, okullar, vs. 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Vergi çeşitleri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Gelir, maaş, tüzel, satış, tüketim, mülk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Tüketim vergisi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Belli ürüne uygulanan vergi; alkol, tütün, benzin.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Vergi etkisi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Vergi yükünü çeken grubu (tüketici ya da üretici) belirtir.</a:t>
            </a:r>
          </a:p>
        </p:txBody>
      </p:sp>
      <p:pic>
        <p:nvPicPr>
          <p:cNvPr id="27652" name="Picture 7" descr="I:\DirkTextbookN\Jpegs(All)\VOLUME_1_MICRO_Class-test\08_PRINECO_CH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1" y="3792539"/>
            <a:ext cx="215741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G:\DirkTextbookN\Jpegs(All)\NewjpgsJuly\dreamstimesmall_56389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r="12672" b="19423"/>
          <a:stretch>
            <a:fillRect/>
          </a:stretch>
        </p:blipFill>
        <p:spPr bwMode="auto">
          <a:xfrm>
            <a:off x="7794626" y="1657350"/>
            <a:ext cx="21256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7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83163"/>
            <a:ext cx="57800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04889"/>
            <a:ext cx="5780088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 descr="axes_label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93776"/>
            <a:ext cx="6738938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upply_deman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9" y="1327151"/>
            <a:ext cx="4587875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1619250"/>
            <a:ext cx="33686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1" y="3841751"/>
            <a:ext cx="31591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ice_cieling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4881564"/>
            <a:ext cx="69961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hortage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4" y="4941889"/>
            <a:ext cx="19653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itle 9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728663"/>
          </a:xfrm>
        </p:spPr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Bağlayıcı Olan Tavan Fiyat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05230" y="6262312"/>
            <a:ext cx="360740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7734" y="6262312"/>
            <a:ext cx="298132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3200" y="6245378"/>
            <a:ext cx="298132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A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9666" y="4907645"/>
            <a:ext cx="577533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err="1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 err="1">
                <a:latin typeface="Cambria"/>
                <a:ea typeface="ＭＳ 明朝"/>
                <a:cs typeface="Cambria"/>
              </a:rPr>
              <a:t>Tavan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8932" y="3849312"/>
            <a:ext cx="577533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38333" y="6155267"/>
            <a:ext cx="1754400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5665" y="1016000"/>
            <a:ext cx="1424201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6332" y="1673378"/>
            <a:ext cx="1000868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err="1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 err="1">
                <a:latin typeface="Cambria"/>
                <a:ea typeface="ＭＳ 明朝"/>
                <a:cs typeface="Cambria"/>
              </a:rPr>
              <a:t>Karaborsa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50631" y="1584477"/>
            <a:ext cx="1000868" cy="273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latin typeface="Cambria"/>
                <a:ea typeface="ＭＳ 明朝"/>
                <a:cs typeface="Cambria"/>
              </a:rPr>
              <a:t>E</a:t>
            </a:r>
            <a:r>
              <a:rPr lang="tr-TR" sz="1600" b="1" baseline="-25000" dirty="0" err="1">
                <a:latin typeface="Cambria"/>
                <a:ea typeface="ＭＳ 明朝"/>
                <a:cs typeface="Cambria"/>
              </a:rPr>
              <a:t>Karaborsa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22998" y="1588712"/>
            <a:ext cx="398041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KD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79999" y="5525712"/>
            <a:ext cx="413282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KD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77633" y="5228167"/>
            <a:ext cx="1419967" cy="270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latin typeface="Cambria"/>
                <a:ea typeface="ＭＳ 明朝"/>
                <a:cs typeface="Cambria"/>
              </a:rPr>
              <a:t>Eksiklik</a:t>
            </a:r>
            <a:endParaRPr lang="tr-TR" sz="2000" b="1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912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ax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4" y="1193801"/>
            <a:ext cx="6427787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uppl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1751014"/>
            <a:ext cx="465455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666876"/>
            <a:ext cx="4506912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2663826"/>
            <a:ext cx="5541962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e1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1" y="3262314"/>
            <a:ext cx="41132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e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720975"/>
            <a:ext cx="386715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ax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797175"/>
            <a:ext cx="7635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itle 10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7088"/>
          </a:xfrm>
        </p:spPr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Tüketici Üzerindeki Vergi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999" y="1216044"/>
            <a:ext cx="1580073" cy="885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			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15364" y="6111379"/>
            <a:ext cx="1706532" cy="689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			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4913" y="1733303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6113" y="5126935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89167" y="5430972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65535" y="3146946"/>
            <a:ext cx="51743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Vergi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50892" y="2769969"/>
            <a:ext cx="1159026" cy="44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Alıcının Ödediği Fiyat: $4.50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15144" y="3292818"/>
            <a:ext cx="1220089" cy="3689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Vergisiz Fiyat: $4.00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71357" y="3767952"/>
            <a:ext cx="1109172" cy="405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tr-TR" sz="1200" b="1" dirty="0">
                <a:latin typeface="Cambria"/>
                <a:ea typeface="ＭＳ 明朝"/>
                <a:cs typeface="Cambria"/>
              </a:rPr>
              <a:t>Satıcının Aldığı Fiyat: $3.50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1666" y="3122226"/>
            <a:ext cx="1973520" cy="8203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Tüketici üzerindeki vergi yükü talep eğrisini vergi kadar ($1.00) aşağı kaydırır.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137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ax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01738"/>
            <a:ext cx="6475412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ema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1843088"/>
            <a:ext cx="446563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4" y="1768475"/>
            <a:ext cx="473868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9" y="3290889"/>
            <a:ext cx="41433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2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511301"/>
            <a:ext cx="5656262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ax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2854326"/>
            <a:ext cx="76835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e2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9" y="2744789"/>
            <a:ext cx="3621087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itle 9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7088"/>
          </a:xfrm>
        </p:spPr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Üretici Üzerindeki Vergi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69245" y="3114156"/>
            <a:ext cx="1831352" cy="8487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Üretici üzerindeki vergi yükü arz eğrisini vergi kadar ($1.00) sola kaydırır.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30038" y="6111379"/>
            <a:ext cx="1877185" cy="689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			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6995" y="1216044"/>
            <a:ext cx="1738080" cy="885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			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83580" y="1774665"/>
            <a:ext cx="321286" cy="405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17600" y="1516853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3205" y="3198734"/>
            <a:ext cx="51743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Vergi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26716" y="2769969"/>
            <a:ext cx="1198654" cy="44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Alıcının Ödediği Fiyat: $4.50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4139" y="3310937"/>
            <a:ext cx="1342098" cy="44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Vergisiz Fiyat: $4.00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09269" y="3815337"/>
            <a:ext cx="1109172" cy="405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Satıcının Aldığı Fiyat: $3.50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20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Sonuç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Eğer vergi üretici üzerine uygulanırsa: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Vergi yükünün bir kısmını tüketici üzerine yüklemek için, firmalar fiyatları arttıracak.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Eğer vergi tüketici üzerine yüklenirse: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Piyasa fiyatı düştüğü için, vergi yükünün bir kısmı üretici üzerine yüklenecek.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Sonuç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Vergi tüketici ya da üretici üzerine uygulandığında, son vergi etkisi aynıdır! </a:t>
            </a:r>
          </a:p>
        </p:txBody>
      </p:sp>
    </p:spTree>
    <p:extLst>
      <p:ext uri="{BB962C8B-B14F-4D97-AF65-F5344CB8AC3E}">
        <p14:creationId xmlns:p14="http://schemas.microsoft.com/office/powerpoint/2010/main" val="41011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Kayıp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81199" y="1712913"/>
            <a:ext cx="8708571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Önceki grafiklerde, verginin fiyat ve miktar etkisi vardır.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Fiyat arttı.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Piyasada işlem gören (ticarette kullanılan) miktar azaldı.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Kayıp: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Verginin ekonomik refah olarak topluma maliyetidir.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Ticaret miktarındaki azalmadan dolayı gerçekleşir.</a:t>
            </a:r>
          </a:p>
        </p:txBody>
      </p:sp>
    </p:spTree>
    <p:extLst>
      <p:ext uri="{BB962C8B-B14F-4D97-AF65-F5344CB8AC3E}">
        <p14:creationId xmlns:p14="http://schemas.microsoft.com/office/powerpoint/2010/main" val="35720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angl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2289175"/>
            <a:ext cx="12065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1" descr="graph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146176"/>
            <a:ext cx="7427912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7088"/>
          </a:xfrm>
        </p:spPr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Kayıp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9319" y="1178136"/>
            <a:ext cx="1738080" cy="885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			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3985" y="6074984"/>
            <a:ext cx="1738080" cy="6649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1049" y="1857271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9076" y="4985538"/>
            <a:ext cx="427633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114" y="5583370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6302" y="3118518"/>
            <a:ext cx="51743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Vergi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9562" y="2722583"/>
            <a:ext cx="1167615" cy="44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Alıcının Ödediği Fiyat: $4.50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6956" y="3254075"/>
            <a:ext cx="1220089" cy="44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Vergisiz Fiyat: $4.00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6667" y="3786906"/>
            <a:ext cx="1220089" cy="405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Satıcının Aldığı Fiyat: $3.50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6729" y="2306920"/>
            <a:ext cx="1109172" cy="405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Kayıp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7761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1834261" y="2099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Vergi ve Kayıp: İnelastik Talep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763713" y="1712913"/>
            <a:ext cx="7612062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Vergi kime (tüketici ya da üretici) uygulanırsa uygulansın vergi etkisi yani sonuç aynıdır.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Ama, talebin ve arzın </a:t>
            </a:r>
            <a:r>
              <a:rPr lang="tr-TR" altLang="en-US" sz="2400" u="sng" noProof="0" dirty="0">
                <a:latin typeface="Cambria"/>
                <a:cs typeface="Cambria"/>
              </a:rPr>
              <a:t>göreceli </a:t>
            </a:r>
            <a:r>
              <a:rPr lang="tr-TR" altLang="en-US" sz="2400" u="sng" dirty="0"/>
              <a:t>e</a:t>
            </a:r>
            <a:r>
              <a:rPr lang="tr-TR" altLang="en-US" sz="2400" u="sng" noProof="0" dirty="0" err="1">
                <a:latin typeface="Cambria"/>
                <a:cs typeface="Cambria"/>
              </a:rPr>
              <a:t>snekliği</a:t>
            </a:r>
            <a:r>
              <a:rPr lang="tr-TR" altLang="en-US" sz="2400" noProof="0" dirty="0">
                <a:latin typeface="Cambria"/>
                <a:cs typeface="Cambria"/>
              </a:rPr>
              <a:t> vergi etkisini değiştirebilir.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Hükümet neden </a:t>
            </a:r>
            <a:r>
              <a:rPr lang="tr-TR" altLang="en-US" sz="2800" noProof="0" dirty="0">
                <a:solidFill>
                  <a:srgbClr val="FF0000"/>
                </a:solidFill>
                <a:latin typeface="Cambria"/>
                <a:cs typeface="Cambria"/>
              </a:rPr>
              <a:t>talebi fazlasıyla inelastik</a:t>
            </a:r>
            <a:r>
              <a:rPr lang="tr-TR" altLang="en-US" sz="2800" noProof="0" dirty="0">
                <a:latin typeface="Cambria"/>
                <a:cs typeface="Cambria"/>
              </a:rPr>
              <a:t> olan ürünlere </a:t>
            </a:r>
            <a:r>
              <a:rPr lang="tr-TR" altLang="en-US" sz="2800" noProof="0" dirty="0">
                <a:solidFill>
                  <a:srgbClr val="FF0000"/>
                </a:solidFill>
                <a:latin typeface="Cambria"/>
                <a:cs typeface="Cambria"/>
              </a:rPr>
              <a:t>vergi</a:t>
            </a:r>
            <a:r>
              <a:rPr lang="tr-TR" altLang="en-US" sz="2800" noProof="0" dirty="0">
                <a:latin typeface="Cambria"/>
                <a:cs typeface="Cambria"/>
              </a:rPr>
              <a:t> uygulamak ister?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İkamesi yoktur (sabit vergi gelirini garanti eder).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Satın alınan miktar çok fazla değişmez (ya da hiç değişmez eğer tam inelastik ise)</a:t>
            </a:r>
          </a:p>
          <a:p>
            <a:pPr lvl="2" eaLnBrk="1" hangingPunct="1"/>
            <a:r>
              <a:rPr lang="tr-TR" altLang="en-US" sz="2000" noProof="0" dirty="0">
                <a:solidFill>
                  <a:srgbClr val="FF0000"/>
                </a:solidFill>
                <a:latin typeface="Cambria"/>
                <a:ea typeface="Cambria"/>
                <a:cs typeface="Cambria"/>
              </a:rPr>
              <a:t>Bu ya çok küçük ya da sıfır kayıp demektir!</a:t>
            </a:r>
          </a:p>
        </p:txBody>
      </p:sp>
      <p:pic>
        <p:nvPicPr>
          <p:cNvPr id="33796" name="Picture 7" descr="I:\DirkTextbookN\Jpegs(All)\VOLUME_1_MICRO_Class-test\08_PRINECO_CH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1" y="4557713"/>
            <a:ext cx="15335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9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2089151"/>
            <a:ext cx="109378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ax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4" y="3167064"/>
            <a:ext cx="18891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089151"/>
            <a:ext cx="109378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tl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9" y="5184775"/>
            <a:ext cx="60864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951039"/>
            <a:ext cx="3062288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2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1951039"/>
            <a:ext cx="25463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946275"/>
            <a:ext cx="3062288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1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3524251"/>
            <a:ext cx="17303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9" y="3071813"/>
            <a:ext cx="17303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203680" y="1"/>
            <a:ext cx="10340276" cy="15271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noProof="0" dirty="0">
                <a:latin typeface="Cambria"/>
                <a:cs typeface="Cambria"/>
              </a:rPr>
              <a:t>Tam İnelastik Talep ile Vergi ve Kayıp</a:t>
            </a:r>
          </a:p>
        </p:txBody>
      </p:sp>
      <p:pic>
        <p:nvPicPr>
          <p:cNvPr id="67595" name="Picture 4" descr="axes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041525"/>
            <a:ext cx="853281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72784" y="1936319"/>
            <a:ext cx="567892" cy="42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4169" y="1956037"/>
            <a:ext cx="666757" cy="42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75949" y="4845150"/>
            <a:ext cx="1217327" cy="465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06126" y="4845914"/>
            <a:ext cx="1217327" cy="465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0009" y="1885703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96529" y="1981239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66527" y="1906184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91080" y="2654131"/>
            <a:ext cx="51743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TF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96302" y="3696632"/>
            <a:ext cx="51743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ÜF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78123" y="2626462"/>
            <a:ext cx="51743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TF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89962" y="3799649"/>
            <a:ext cx="219442" cy="208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ÜF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74116" y="4505996"/>
            <a:ext cx="219442" cy="252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94814" y="4554146"/>
            <a:ext cx="219442" cy="252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79460" y="5185329"/>
            <a:ext cx="1147638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Vergiden Önce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85458" y="5167137"/>
            <a:ext cx="1147638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Vergiden Sonra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95828" y="3053612"/>
            <a:ext cx="241386" cy="2772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6058" y="3452414"/>
            <a:ext cx="241386" cy="2772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62824" y="3541885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99950" y="4922385"/>
            <a:ext cx="298206" cy="3001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01692" y="4904196"/>
            <a:ext cx="298206" cy="3001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41753" y="3251964"/>
            <a:ext cx="51743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Vergi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60132" y="3270918"/>
            <a:ext cx="635837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Vergi Geliri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30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6" y="3498850"/>
            <a:ext cx="239236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riblu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9" y="2828925"/>
            <a:ext cx="7461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4" descr="ax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208214"/>
            <a:ext cx="83248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254250"/>
            <a:ext cx="27940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tles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143500"/>
            <a:ext cx="58562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s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1" y="2828925"/>
            <a:ext cx="99536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1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3659189"/>
            <a:ext cx="157003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wl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333751"/>
            <a:ext cx="1263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2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208214"/>
            <a:ext cx="233521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d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235200"/>
            <a:ext cx="3043238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8338"/>
            <a:ext cx="11049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199" y="1"/>
            <a:ext cx="8586543" cy="15271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noProof="0" dirty="0">
                <a:latin typeface="Cambria"/>
                <a:cs typeface="Cambria"/>
              </a:rPr>
              <a:t>Elastik Talep ile Vergi ve Kayıp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71818" y="2154297"/>
            <a:ext cx="567892" cy="42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29963" y="2126629"/>
            <a:ext cx="624681" cy="42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45317" y="4885578"/>
            <a:ext cx="914595" cy="38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15685" y="4895819"/>
            <a:ext cx="914595" cy="38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70372" y="5137943"/>
            <a:ext cx="1147638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Vergiden Önce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05769" y="5138705"/>
            <a:ext cx="1147638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Vergiden Sonra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16674" y="4477565"/>
            <a:ext cx="219442" cy="252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28443" y="2132112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88017" y="2237127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76971" y="2105208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75774" y="4922385"/>
            <a:ext cx="298206" cy="3001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86237" y="4950818"/>
            <a:ext cx="298206" cy="3001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88925" y="4942105"/>
            <a:ext cx="298206" cy="3001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95204" y="4459374"/>
            <a:ext cx="219442" cy="252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90294" y="3617704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31856" y="3916577"/>
            <a:ext cx="246451" cy="294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3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70520" y="3651989"/>
            <a:ext cx="246451" cy="294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72996" y="3368447"/>
            <a:ext cx="224046" cy="294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69195" y="3402345"/>
            <a:ext cx="298206" cy="2998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TF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79428" y="3876972"/>
            <a:ext cx="298206" cy="2998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ÜF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00262" y="4095855"/>
            <a:ext cx="224046" cy="204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ÜF</a:t>
            </a:r>
            <a:endParaRPr lang="tr-TR" sz="14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77492" y="3281572"/>
            <a:ext cx="271096" cy="204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dirty="0">
                <a:latin typeface="Cambria"/>
                <a:ea typeface="ＭＳ 明朝"/>
                <a:cs typeface="Cambria"/>
              </a:rPr>
              <a:t>TF</a:t>
            </a:r>
            <a:endParaRPr lang="tr-TR" sz="14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74724" y="4398715"/>
            <a:ext cx="578034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Vergi Geliri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44145" y="3319069"/>
            <a:ext cx="578034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Kayıp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64964" y="3621579"/>
            <a:ext cx="51743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Vergi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58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yello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1" y="3498851"/>
            <a:ext cx="11287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937001"/>
            <a:ext cx="1344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3519488"/>
            <a:ext cx="9890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4" y="1995488"/>
            <a:ext cx="28479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1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6" y="3248026"/>
            <a:ext cx="134461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reen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4" y="2470151"/>
            <a:ext cx="59372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2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1860550"/>
            <a:ext cx="276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itles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9" y="4967289"/>
            <a:ext cx="61499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3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6" y="3213101"/>
            <a:ext cx="79216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Title 15"/>
          <p:cNvSpPr>
            <a:spLocks noGrp="1"/>
          </p:cNvSpPr>
          <p:nvPr>
            <p:ph type="title"/>
          </p:nvPr>
        </p:nvSpPr>
        <p:spPr>
          <a:xfrm>
            <a:off x="1981200" y="1"/>
            <a:ext cx="9619622" cy="1527175"/>
          </a:xfrm>
        </p:spPr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Tam Elastik Talep ile Vergi ve Kayıp</a:t>
            </a:r>
          </a:p>
        </p:txBody>
      </p:sp>
      <p:pic>
        <p:nvPicPr>
          <p:cNvPr id="10" name="Picture 9" descr="p1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868489"/>
            <a:ext cx="3341688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4" descr="axe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2060576"/>
            <a:ext cx="8621713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60523" y="2050047"/>
            <a:ext cx="567892" cy="42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5572" y="1964751"/>
            <a:ext cx="567892" cy="42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3592" y="4627868"/>
            <a:ext cx="755864" cy="42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2802" y="4628631"/>
            <a:ext cx="755864" cy="42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8809" y="1970998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17418" y="1886466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72717" y="1820889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45825" y="4654597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5302" y="4674316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17916" y="4656127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53349" y="3428159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2770" y="3835681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3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08628" y="3323908"/>
            <a:ext cx="581119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r>
              <a:rPr lang="tr-TR" sz="1600" dirty="0">
                <a:latin typeface="Cambria"/>
                <a:ea typeface="ＭＳ 明朝"/>
                <a:cs typeface="Cambria"/>
              </a:rPr>
              <a:t>=F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4077" y="3399726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54331" y="3381535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37883" y="4025991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ÜF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00316" y="3638186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ÜF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33075" y="3581322"/>
            <a:ext cx="528290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Kayıp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40682" y="2249260"/>
            <a:ext cx="581119" cy="5317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Vergi Geliri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21626" y="4948398"/>
            <a:ext cx="1147638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Vergiden Önce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31879" y="4939682"/>
            <a:ext cx="1147638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Vergiden Sonra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42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yello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267075"/>
            <a:ext cx="8509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r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4140201"/>
            <a:ext cx="200025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lu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4" y="2565400"/>
            <a:ext cx="19319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ree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221039"/>
            <a:ext cx="2000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2" descr="axes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100138"/>
            <a:ext cx="6646862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racket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232151"/>
            <a:ext cx="13795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2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1" y="1736726"/>
            <a:ext cx="5059363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d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1781176"/>
            <a:ext cx="5151438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1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3162301"/>
            <a:ext cx="32893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2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1" y="2933700"/>
            <a:ext cx="2436813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5$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9" y="4062414"/>
            <a:ext cx="2276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8" name="Title 1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7088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Gerçekçi Örnek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97451" y="1130750"/>
            <a:ext cx="1047466" cy="42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51683" y="6002837"/>
            <a:ext cx="1267434" cy="42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25359" y="2397476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6324" y="2028625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09482" y="3990423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8362" y="4654596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ÜF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08073" y="2835721"/>
            <a:ext cx="321286" cy="335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TF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47735" y="3679309"/>
            <a:ext cx="703154" cy="3631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Vergi Geliri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5156" y="3606749"/>
            <a:ext cx="436604" cy="225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Kayıp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0190" y="3547389"/>
            <a:ext cx="1245681" cy="3631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Vergi Artışı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763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981200" y="2"/>
            <a:ext cx="8229600" cy="772606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Tavan Fiyat: Ekmek Örneği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92148" y="1264016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2200" noProof="0" dirty="0">
                <a:latin typeface="Cambria"/>
                <a:cs typeface="Cambria"/>
              </a:rPr>
              <a:t>İstenmeyen Sonuçlar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Piyasada olması gerekenden daha az miktarda ekmek olur.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Ekmek boyutları küçülür.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Kaliteli ekmekler piyasadan kaybolur ve ekmek kalitesi genel olarak düşer.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Ekmek almanın fırsat maliyeti artar, uzun kuyruklar nedeniyle.</a:t>
            </a:r>
          </a:p>
          <a:p>
            <a:pPr lvl="1" eaLnBrk="1" hangingPunct="1"/>
            <a:r>
              <a:rPr lang="tr-TR" altLang="en-US" sz="2200" noProof="0" dirty="0">
                <a:latin typeface="Cambria"/>
                <a:cs typeface="Cambria"/>
              </a:rPr>
              <a:t>Karaborsa (Black Market) oluşur.</a:t>
            </a:r>
            <a:endParaRPr lang="tr-TR" altLang="en-US" sz="28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22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FIG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61" y="3011"/>
            <a:ext cx="9607163" cy="67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3899" y="12561"/>
            <a:ext cx="9621076" cy="3001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u="sng" dirty="0">
                <a:latin typeface="Cambria"/>
                <a:ea typeface="ＭＳ 明朝"/>
                <a:cs typeface="Cambria"/>
              </a:rPr>
              <a:t>Kayıp ve Vergi Geliri İncelemesi</a:t>
            </a:r>
            <a:endParaRPr lang="tr-TR" sz="2000" b="1" u="sng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490" y="287203"/>
            <a:ext cx="711948" cy="2719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Fiyat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56" y="2534083"/>
            <a:ext cx="711948" cy="2719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Fiyat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2433" y="4544031"/>
            <a:ext cx="711948" cy="2719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Fiyat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21877" y="2346064"/>
            <a:ext cx="711948" cy="2719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Fiyat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1877" y="327403"/>
            <a:ext cx="711948" cy="2719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Fiyat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7718" y="1887062"/>
            <a:ext cx="1146599" cy="204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Miktar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2651" y="4105510"/>
            <a:ext cx="1146599" cy="204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Miktar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8728" y="1868871"/>
            <a:ext cx="1146599" cy="204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Miktar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76117" y="4105510"/>
            <a:ext cx="1146599" cy="204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Miktar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7429" y="6351626"/>
            <a:ext cx="1146599" cy="204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Miktar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49206" y="2105803"/>
            <a:ext cx="1146599" cy="204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Vergi Yok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28632" y="2059180"/>
            <a:ext cx="1261259" cy="204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Küçük Vergi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76777" y="4306060"/>
            <a:ext cx="1261259" cy="204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Büyük Vergi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0108" y="6581372"/>
            <a:ext cx="1678736" cy="204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Ekstrem Vergi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9537" y="4336019"/>
            <a:ext cx="1846610" cy="204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latin typeface="Cambria"/>
                <a:ea typeface="ＭＳ 明朝"/>
                <a:cs typeface="Cambria"/>
              </a:rPr>
              <a:t>Orta Vergi</a:t>
            </a:r>
            <a:endParaRPr lang="tr-TR" sz="12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44077" y="3551358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97443" y="1457641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157409" y="1486837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66887" y="3723476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6109" y="5912728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36864" y="615690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80752" y="2786752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98351" y="2455047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3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28904" y="4664018"/>
            <a:ext cx="27109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5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244974" y="2787516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93304" y="2390234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4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86518" y="5053351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170662" y="656655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953428" y="344668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30623" y="1015263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18267" y="882581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00067" y="2674551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4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32134" y="2883815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3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51845" y="4836899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5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55890" y="6372982"/>
            <a:ext cx="298206" cy="330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5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20328" y="4087963"/>
            <a:ext cx="298206" cy="248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3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63034" y="4138088"/>
            <a:ext cx="298206" cy="272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4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639036" y="1859549"/>
            <a:ext cx="298206" cy="22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M</a:t>
            </a:r>
            <a:r>
              <a:rPr lang="tr-TR" sz="12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952558" y="1869790"/>
            <a:ext cx="298206" cy="22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M</a:t>
            </a:r>
            <a:r>
              <a:rPr lang="tr-TR" sz="12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00702" y="4126147"/>
            <a:ext cx="298206" cy="22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M</a:t>
            </a:r>
            <a:r>
              <a:rPr lang="tr-TR" sz="12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542248" y="1895995"/>
            <a:ext cx="305738" cy="2002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M</a:t>
            </a:r>
            <a:r>
              <a:rPr lang="tr-TR" sz="12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81881" y="4123920"/>
            <a:ext cx="305738" cy="2002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M</a:t>
            </a:r>
            <a:r>
              <a:rPr lang="tr-TR" sz="12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495615" y="6388991"/>
            <a:ext cx="305738" cy="2002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M</a:t>
            </a:r>
            <a:r>
              <a:rPr lang="tr-TR" sz="12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36848" y="5537063"/>
            <a:ext cx="795989" cy="215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Kayıp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94517" y="3225682"/>
            <a:ext cx="543671" cy="195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Kayıp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39735" y="3264354"/>
            <a:ext cx="795989" cy="195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Kayıp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749783" y="1028478"/>
            <a:ext cx="795989" cy="195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Kayıp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92291" y="1036755"/>
            <a:ext cx="963147" cy="1618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Vergi G.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065970" y="2705520"/>
            <a:ext cx="963147" cy="1618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Vergi G.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88005" y="3329772"/>
            <a:ext cx="723626" cy="2606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latin typeface="Cambria"/>
                <a:ea typeface="ＭＳ 明朝"/>
                <a:cs typeface="Cambria"/>
              </a:rPr>
              <a:t>Vergi G.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170920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Tüketim Vergisi: Özet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r-TR" altLang="en-US" sz="2800" noProof="0" dirty="0">
                <a:solidFill>
                  <a:srgbClr val="FF0000"/>
                </a:solidFill>
                <a:latin typeface="Cambria"/>
                <a:cs typeface="Cambria"/>
              </a:rPr>
              <a:t>İnelastik talep ya da arza sahip ürün üzerine uygulanan vergi en çok vergi gelirini yaratır.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r-TR" altLang="en-US" sz="2800" noProof="0" dirty="0">
                <a:solidFill>
                  <a:srgbClr val="FF0000"/>
                </a:solidFill>
                <a:latin typeface="Cambria"/>
                <a:cs typeface="Cambria"/>
              </a:rPr>
              <a:t>Arz ve talep daha elastik iken vergiden kaynaklanan kayıp daha fazladır.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r-TR" altLang="en-US" sz="2800" noProof="0" dirty="0">
                <a:solidFill>
                  <a:srgbClr val="FF0000"/>
                </a:solidFill>
                <a:latin typeface="Cambria"/>
                <a:cs typeface="Cambria"/>
              </a:rPr>
              <a:t>Vergi etkisi arz esnekliği ve talep esnekliği arasındaki göreceli esnekliğe göre belirlenir.</a:t>
            </a:r>
          </a:p>
        </p:txBody>
      </p:sp>
    </p:spTree>
    <p:extLst>
      <p:ext uri="{BB962C8B-B14F-4D97-AF65-F5344CB8AC3E}">
        <p14:creationId xmlns:p14="http://schemas.microsoft.com/office/powerpoint/2010/main" val="1544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Sonuç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1981200" y="1611313"/>
            <a:ext cx="8229600" cy="5021262"/>
          </a:xfrm>
        </p:spPr>
        <p:txBody>
          <a:bodyPr/>
          <a:lstStyle/>
          <a:p>
            <a:r>
              <a:rPr lang="tr-TR" altLang="en-US" sz="2800" noProof="0" dirty="0"/>
              <a:t>Ekonomik aktiviteyi ölçmek için Tüketici ve Üretici fazlası kullanılabilir.</a:t>
            </a:r>
          </a:p>
          <a:p>
            <a:r>
              <a:rPr lang="tr-TR" altLang="en-US" sz="2800" noProof="0" dirty="0"/>
              <a:t>Regüle edilmeyen piyasalar (serbest piyasa) en yüksek toplam fazlayı yaratır.</a:t>
            </a:r>
          </a:p>
          <a:p>
            <a:r>
              <a:rPr lang="tr-TR" altLang="en-US" sz="2800" noProof="0" dirty="0"/>
              <a:t>Vergi maliyetsiz bir uğraş değildir. Belli ürün ve hizmetlerin vergilendirilmesi "kayba" yol açar, bu da ekonomik aktivitede azalmaya neden olur.</a:t>
            </a:r>
          </a:p>
        </p:txBody>
      </p:sp>
    </p:spTree>
    <p:extLst>
      <p:ext uri="{BB962C8B-B14F-4D97-AF65-F5344CB8AC3E}">
        <p14:creationId xmlns:p14="http://schemas.microsoft.com/office/powerpoint/2010/main" val="11180965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Herhangi bir miktar için talep eğrisinin yüksekliği ________ belirtir.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satın alma istekliliğini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satma istekliliğini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tüketici fazlasını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üretici fazlasını</a:t>
            </a:r>
          </a:p>
        </p:txBody>
      </p:sp>
    </p:spTree>
    <p:extLst>
      <p:ext uri="{BB962C8B-B14F-4D97-AF65-F5344CB8AC3E}">
        <p14:creationId xmlns:p14="http://schemas.microsoft.com/office/powerpoint/2010/main" val="8342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Ürünün satılan fiyatı ve firmanın kabul ettiği minimum fiyatın farkına ne denir?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Satma istekliliği.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Ürün kar yüzdesi.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Üretici fazlası.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Fiyat-Maliyet marjı.</a:t>
            </a:r>
          </a:p>
        </p:txBody>
      </p:sp>
    </p:spTree>
    <p:extLst>
      <p:ext uri="{BB962C8B-B14F-4D97-AF65-F5344CB8AC3E}">
        <p14:creationId xmlns:p14="http://schemas.microsoft.com/office/powerpoint/2010/main" val="14085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/>
              <a:t>Üretici ve tüketicilerden transfer edilen "kayıp" fazla olarak görülebilir ve __________ aktarılır.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dirty="0"/>
              <a:t>h</a:t>
            </a:r>
            <a:r>
              <a:rPr lang="tr-TR" altLang="en-US" sz="2800" noProof="0" dirty="0" err="1"/>
              <a:t>ükümete</a:t>
            </a:r>
            <a:endParaRPr lang="tr-TR" altLang="en-US" sz="2800" noProof="0" dirty="0"/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dirty="0"/>
              <a:t>d</a:t>
            </a:r>
            <a:r>
              <a:rPr lang="tr-TR" altLang="en-US" sz="2800" noProof="0" dirty="0"/>
              <a:t>iğer piyasalardaki rakiplere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dirty="0"/>
              <a:t>v</a:t>
            </a:r>
            <a:r>
              <a:rPr lang="tr-TR" altLang="en-US" sz="2800" noProof="0" dirty="0"/>
              <a:t>ergi ödeyenlere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/>
              <a:t>kimseye</a:t>
            </a:r>
          </a:p>
        </p:txBody>
      </p:sp>
    </p:spTree>
    <p:extLst>
      <p:ext uri="{BB962C8B-B14F-4D97-AF65-F5344CB8AC3E}">
        <p14:creationId xmlns:p14="http://schemas.microsoft.com/office/powerpoint/2010/main" val="18156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Eğer hükümet kayıp vermeden vergi geliri elde etmek istiyorsa, nasıl bir ürüne vergi uygulamalıdır?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Tam elastik talebe sahip ürüne.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Elastik talebe sahip ürüne.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Tam inelastik talebe sahip ürüne.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LcPeriod"/>
            </a:pPr>
            <a:r>
              <a:rPr lang="tr-TR" altLang="en-US" sz="2800" noProof="0" dirty="0">
                <a:latin typeface="Cambria"/>
                <a:cs typeface="Cambria"/>
              </a:rPr>
              <a:t>İnelastik talebe sahip ürüne.</a:t>
            </a:r>
          </a:p>
        </p:txBody>
      </p:sp>
    </p:spTree>
    <p:extLst>
      <p:ext uri="{BB962C8B-B14F-4D97-AF65-F5344CB8AC3E}">
        <p14:creationId xmlns:p14="http://schemas.microsoft.com/office/powerpoint/2010/main" val="15452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Kaynaklar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/>
              <a:t>"</a:t>
            </a:r>
            <a:r>
              <a:rPr lang="tr-TR" noProof="0" dirty="0" err="1"/>
              <a:t>Principles</a:t>
            </a:r>
            <a:r>
              <a:rPr lang="tr-TR" noProof="0" dirty="0"/>
              <a:t> of </a:t>
            </a:r>
            <a:r>
              <a:rPr lang="tr-TR" noProof="0" dirty="0" err="1"/>
              <a:t>Economics</a:t>
            </a:r>
            <a:r>
              <a:rPr lang="tr-TR" noProof="0" dirty="0"/>
              <a:t> </a:t>
            </a:r>
            <a:r>
              <a:rPr lang="tr-TR" noProof="0" dirty="0" err="1"/>
              <a:t>with</a:t>
            </a:r>
            <a:r>
              <a:rPr lang="tr-TR" noProof="0" dirty="0"/>
              <a:t> </a:t>
            </a:r>
            <a:r>
              <a:rPr lang="tr-TR" noProof="0" dirty="0" err="1"/>
              <a:t>Smartwork</a:t>
            </a:r>
            <a:r>
              <a:rPr lang="tr-TR" noProof="0" dirty="0"/>
              <a:t> Access (ISBN: 978-0-26314-5), 1st Edition, 2013" </a:t>
            </a:r>
            <a:r>
              <a:rPr lang="tr-TR" noProof="0" dirty="0" err="1"/>
              <a:t>by</a:t>
            </a:r>
            <a:r>
              <a:rPr lang="tr-TR" noProof="0" dirty="0"/>
              <a:t> </a:t>
            </a:r>
            <a:r>
              <a:rPr lang="tr-TR" noProof="0" dirty="0" err="1"/>
              <a:t>Mateer</a:t>
            </a:r>
            <a:r>
              <a:rPr lang="tr-TR" noProof="0" dirty="0"/>
              <a:t> </a:t>
            </a:r>
            <a:r>
              <a:rPr lang="tr-TR" noProof="0" dirty="0" err="1"/>
              <a:t>and</a:t>
            </a:r>
            <a:r>
              <a:rPr lang="tr-TR" noProof="0" dirty="0"/>
              <a:t> </a:t>
            </a:r>
            <a:r>
              <a:rPr lang="tr-TR" noProof="0" dirty="0" err="1"/>
              <a:t>Coppock</a:t>
            </a:r>
            <a:endParaRPr lang="tr-TR" noProof="0" dirty="0"/>
          </a:p>
          <a:p>
            <a:r>
              <a:rPr lang="tr-TR" noProof="0" dirty="0"/>
              <a:t>"</a:t>
            </a:r>
            <a:r>
              <a:rPr lang="tr-TR" noProof="0" dirty="0" err="1"/>
              <a:t>Economics</a:t>
            </a:r>
            <a:r>
              <a:rPr lang="tr-TR" noProof="0" dirty="0"/>
              <a:t>: </a:t>
            </a:r>
            <a:r>
              <a:rPr lang="tr-TR" noProof="0" dirty="0" err="1"/>
              <a:t>Custom</a:t>
            </a:r>
            <a:r>
              <a:rPr lang="tr-TR" noProof="0" dirty="0"/>
              <a:t> Edition </a:t>
            </a:r>
            <a:r>
              <a:rPr lang="tr-TR" noProof="0" dirty="0" err="1"/>
              <a:t>for</a:t>
            </a:r>
            <a:r>
              <a:rPr lang="tr-TR" noProof="0" dirty="0"/>
              <a:t> NCSU (ISBN: 9781937435202" </a:t>
            </a:r>
            <a:r>
              <a:rPr lang="tr-TR" noProof="0" dirty="0" err="1"/>
              <a:t>by</a:t>
            </a:r>
            <a:r>
              <a:rPr lang="tr-TR" noProof="0" dirty="0"/>
              <a:t> David </a:t>
            </a:r>
            <a:r>
              <a:rPr lang="tr-TR" noProof="0" dirty="0" err="1"/>
              <a:t>Hyman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9862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4926014"/>
            <a:ext cx="57896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084263"/>
            <a:ext cx="5789612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axes_label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17" y="1073681"/>
            <a:ext cx="67818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upply_deman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1905000"/>
            <a:ext cx="4703762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eiling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6" y="4819650"/>
            <a:ext cx="6899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e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9" y="3802063"/>
            <a:ext cx="319087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2562226"/>
            <a:ext cx="30019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hortage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4887913"/>
            <a:ext cx="3189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itle 11"/>
          <p:cNvSpPr>
            <a:spLocks noGrp="1"/>
          </p:cNvSpPr>
          <p:nvPr>
            <p:ph type="title" idx="4294967295"/>
          </p:nvPr>
        </p:nvSpPr>
        <p:spPr>
          <a:xfrm>
            <a:off x="2438400" y="1"/>
            <a:ext cx="8229600" cy="728663"/>
          </a:xfrm>
        </p:spPr>
        <p:txBody>
          <a:bodyPr/>
          <a:lstStyle/>
          <a:p>
            <a:pPr algn="ctr" eaLnBrk="1" hangingPunct="1"/>
            <a:r>
              <a:rPr lang="tr-TR" altLang="en-US" sz="4000" noProof="0" dirty="0">
                <a:latin typeface="Cambria"/>
                <a:cs typeface="Cambria"/>
              </a:rPr>
              <a:t>Tavan Fiyat: Uzun Dönem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4833" y="6079067"/>
            <a:ext cx="2054967" cy="4106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Miktar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7633" y="5228167"/>
            <a:ext cx="2169267" cy="3725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latin typeface="Cambria"/>
                <a:ea typeface="ＭＳ 明朝"/>
                <a:cs typeface="Cambria"/>
              </a:rPr>
              <a:t>Eksiklik Arttı</a:t>
            </a:r>
            <a:endParaRPr lang="tr-TR" sz="20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40833" y="1075267"/>
            <a:ext cx="1343767" cy="4487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Fiyat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0281" y="2517927"/>
            <a:ext cx="1000868" cy="273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latin typeface="Cambria"/>
                <a:ea typeface="ＭＳ 明朝"/>
                <a:cs typeface="Cambria"/>
              </a:rPr>
              <a:t>E</a:t>
            </a:r>
            <a:r>
              <a:rPr lang="tr-TR" sz="1600" b="1" baseline="-25000" dirty="0" err="1">
                <a:latin typeface="Cambria"/>
                <a:ea typeface="ＭＳ 明朝"/>
                <a:cs typeface="Cambria"/>
              </a:rPr>
              <a:t>Karaborsa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5633" y="3798512"/>
            <a:ext cx="429368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41550" y="2617412"/>
            <a:ext cx="901700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err="1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 err="1">
                <a:latin typeface="Cambria"/>
                <a:ea typeface="ＭＳ 明朝"/>
                <a:cs typeface="Cambria"/>
              </a:rPr>
              <a:t>Karaborsa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0028" y="4808162"/>
            <a:ext cx="625974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err="1">
                <a:latin typeface="Cambria"/>
                <a:ea typeface="ＭＳ 明朝"/>
                <a:cs typeface="Cambria"/>
              </a:rPr>
              <a:t>F</a:t>
            </a:r>
            <a:r>
              <a:rPr lang="tr-TR" sz="1600" baseline="-25000" dirty="0" err="1">
                <a:latin typeface="Cambria"/>
                <a:ea typeface="ＭＳ 明朝"/>
                <a:cs typeface="Cambria"/>
              </a:rPr>
              <a:t>Tavan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4683" y="6141662"/>
            <a:ext cx="429368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A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9483" y="6138814"/>
            <a:ext cx="429368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E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2983" y="6157864"/>
            <a:ext cx="429368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M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62183" y="1906212"/>
            <a:ext cx="429368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UD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62743" y="5360612"/>
            <a:ext cx="429368" cy="257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UD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079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981200" y="13007"/>
            <a:ext cx="9130145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Tavan Fiyat: Örnek Olay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284480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Kira kontrolü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Apartman ve ev kiralarında tavan fiyat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Amaç: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Düşük gelirli kiracılara yaşamak için kiralayabilecekleri ev bulmak.</a:t>
            </a:r>
          </a:p>
        </p:txBody>
      </p:sp>
      <p:pic>
        <p:nvPicPr>
          <p:cNvPr id="15364" name="Picture 5" descr="G:\DirkTextbookN\Jpegs(All)\NewjpgsJuly\iStock_000018155003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21" y="4033611"/>
            <a:ext cx="3929062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0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668464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Kira Kontrolü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668464" y="1612901"/>
            <a:ext cx="7458075" cy="4951413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Kira kontrolünün istenmeyen sonuçları: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Eksiklik (M</a:t>
            </a:r>
            <a:r>
              <a:rPr lang="tr-TR" altLang="en-US" sz="2800" baseline="-25000" noProof="0" dirty="0">
                <a:latin typeface="Cambria"/>
                <a:cs typeface="Cambria"/>
              </a:rPr>
              <a:t>T</a:t>
            </a:r>
            <a:r>
              <a:rPr lang="tr-TR" altLang="en-US" sz="2800" noProof="0" dirty="0">
                <a:latin typeface="Cambria"/>
                <a:cs typeface="Cambria"/>
              </a:rPr>
              <a:t> &gt; M</a:t>
            </a:r>
            <a:r>
              <a:rPr lang="tr-TR" altLang="en-US" sz="2800" baseline="-25000" noProof="0" dirty="0">
                <a:latin typeface="Cambria"/>
                <a:cs typeface="Cambria"/>
              </a:rPr>
              <a:t>A</a:t>
            </a:r>
            <a:r>
              <a:rPr lang="tr-TR" altLang="en-US" sz="2800" noProof="0" dirty="0">
                <a:latin typeface="Cambria"/>
                <a:cs typeface="Cambria"/>
              </a:rPr>
              <a:t>)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Yeni daire yapımında kullanılan uzun dönemli yatırımlarda düşüş.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Apartmanların kalitesinde düşüş.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Karaborsada yüksek fiyatlar.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Kiracıların gelir arttırmak için istediği ek ücretlerdeki artış.</a:t>
            </a:r>
          </a:p>
        </p:txBody>
      </p:sp>
      <p:pic>
        <p:nvPicPr>
          <p:cNvPr id="16388" name="Picture 5" descr="G:\DirkTextbookN\Jpegs(All)\NewjpgsJuly\dreamstimesmall_22465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139" y="2247964"/>
            <a:ext cx="355482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2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3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7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9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21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_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"/>
      </a:majorFont>
      <a:minorFont>
        <a:latin typeface="Trebuchet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4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5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4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_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"/>
      </a:majorFont>
      <a:minorFont>
        <a:latin typeface="Trebuchet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2513</Words>
  <Application>Microsoft Macintosh PowerPoint</Application>
  <PresentationFormat>Widescreen</PresentationFormat>
  <Paragraphs>656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67</vt:i4>
      </vt:variant>
    </vt:vector>
  </HeadingPairs>
  <TitlesOfParts>
    <vt:vector size="98" baseType="lpstr">
      <vt:lpstr>Arial</vt:lpstr>
      <vt:lpstr>Calibri</vt:lpstr>
      <vt:lpstr>Cambria</vt:lpstr>
      <vt:lpstr>Helvetica Neue</vt:lpstr>
      <vt:lpstr>Trebuchet MS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21_Office Theme</vt:lpstr>
      <vt:lpstr>Office Theme</vt:lpstr>
      <vt:lpstr>1_Borealis</vt:lpstr>
      <vt:lpstr>24_Office Theme</vt:lpstr>
      <vt:lpstr>25_Office Theme</vt:lpstr>
      <vt:lpstr>26_Office Theme</vt:lpstr>
      <vt:lpstr>5_Borealis</vt:lpstr>
      <vt:lpstr>Ekonomi</vt:lpstr>
      <vt:lpstr>Hafta #5 Konu Başlıkları</vt:lpstr>
      <vt:lpstr>Fiyat Kontrolü Nedir?</vt:lpstr>
      <vt:lpstr>Bağlayıcı Olmayan Tavan Fiyat</vt:lpstr>
      <vt:lpstr>Bağlayıcı Olan Tavan Fiyat</vt:lpstr>
      <vt:lpstr>Tavan Fiyat: Ekmek Örneği</vt:lpstr>
      <vt:lpstr>Tavan Fiyat: Uzun Dönem</vt:lpstr>
      <vt:lpstr>Tavan Fiyat: Örnek Olay</vt:lpstr>
      <vt:lpstr>Kira Kontrolü</vt:lpstr>
      <vt:lpstr>Kira Kontrolü</vt:lpstr>
      <vt:lpstr>Kira Kontrolü:  Kısa Dönem ve Uzun Dönem</vt:lpstr>
      <vt:lpstr>Kira Kontrolü ve Zenginler</vt:lpstr>
      <vt:lpstr>Taban Fiyat</vt:lpstr>
      <vt:lpstr>Bağlayıcı Olmayan Taban Fiyat</vt:lpstr>
      <vt:lpstr>Bağlayıcı Taban Fiyat: Kısa Dönem</vt:lpstr>
      <vt:lpstr>Taban Fiyat: Süt Örneği</vt:lpstr>
      <vt:lpstr>Bağlayıcı Taban Fiyat: Uzun Dönem</vt:lpstr>
      <vt:lpstr>Asgari Ücret</vt:lpstr>
      <vt:lpstr>İşgücü Piyasası</vt:lpstr>
      <vt:lpstr>İşgücü Piyasası</vt:lpstr>
      <vt:lpstr>Bağlayıcı Olmayan Asgari Ücret</vt:lpstr>
      <vt:lpstr>PowerPoint Presentation</vt:lpstr>
      <vt:lpstr>Asgari Ücret</vt:lpstr>
      <vt:lpstr>Politika ve Asgari Ücret</vt:lpstr>
      <vt:lpstr>Asgari Ücret: Her Zaman Aynı mı?</vt:lpstr>
      <vt:lpstr>Fiyat Kontrollerini Hatırlama</vt:lpstr>
      <vt:lpstr>Örnek Sorular</vt:lpstr>
      <vt:lpstr>Örnek Sorular</vt:lpstr>
      <vt:lpstr>Örnek Sorular</vt:lpstr>
      <vt:lpstr>Örnek Sorular</vt:lpstr>
      <vt:lpstr>Örnek Sorular</vt:lpstr>
      <vt:lpstr>Tüketici ve Üretici Fazlası</vt:lpstr>
      <vt:lpstr>Tüketici Fazlası</vt:lpstr>
      <vt:lpstr>Tüketici Fazlası</vt:lpstr>
      <vt:lpstr>PowerPoint Presentation</vt:lpstr>
      <vt:lpstr>Tüketici Fazlası: Grafik</vt:lpstr>
      <vt:lpstr>Tüketici Fazlası: Grafik</vt:lpstr>
      <vt:lpstr>Üretici Fazlası</vt:lpstr>
      <vt:lpstr>Üretici Fazlası</vt:lpstr>
      <vt:lpstr>Üretici Fazlası: Grafik</vt:lpstr>
      <vt:lpstr>Üretici Fazlası: Grafik</vt:lpstr>
      <vt:lpstr>Üretici Fazlası: Grafik</vt:lpstr>
      <vt:lpstr>Ekonomi: Bourne Identity</vt:lpstr>
      <vt:lpstr>Ekonomi: Just Go With It</vt:lpstr>
      <vt:lpstr>Tüketici ve Üretici Fazlası</vt:lpstr>
      <vt:lpstr>Tüketici ve Üretici Fazlası</vt:lpstr>
      <vt:lpstr>Piyasa Etkinliği</vt:lpstr>
      <vt:lpstr>Süt için TF ve ÜF</vt:lpstr>
      <vt:lpstr>Vergi, Refah ve Kayıp</vt:lpstr>
      <vt:lpstr>Tüketici Üzerindeki Vergi</vt:lpstr>
      <vt:lpstr>Üretici Üzerindeki Vergi</vt:lpstr>
      <vt:lpstr>Sonuç</vt:lpstr>
      <vt:lpstr>Kayıp</vt:lpstr>
      <vt:lpstr>Kayıp</vt:lpstr>
      <vt:lpstr>Vergi ve Kayıp: İnelastik Talep</vt:lpstr>
      <vt:lpstr>Tam İnelastik Talep ile Vergi ve Kayıp</vt:lpstr>
      <vt:lpstr>Elastik Talep ile Vergi ve Kayıp</vt:lpstr>
      <vt:lpstr>Tam Elastik Talep ile Vergi ve Kayıp</vt:lpstr>
      <vt:lpstr>Gerçekçi Örnek</vt:lpstr>
      <vt:lpstr>PowerPoint Presentation</vt:lpstr>
      <vt:lpstr>Tüketim Vergisi: Özet</vt:lpstr>
      <vt:lpstr>Sonuç</vt:lpstr>
      <vt:lpstr>Örnek Sorular</vt:lpstr>
      <vt:lpstr>Örnek Sorular</vt:lpstr>
      <vt:lpstr>Örnek Sorular</vt:lpstr>
      <vt:lpstr>Örnek Sorular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and Producer Surplus</dc:title>
  <dc:creator>Omer Kara</dc:creator>
  <cp:lastModifiedBy>Omer Kara</cp:lastModifiedBy>
  <cp:revision>415</cp:revision>
  <cp:lastPrinted>2019-11-04T11:59:08Z</cp:lastPrinted>
  <dcterms:created xsi:type="dcterms:W3CDTF">2014-08-10T01:34:19Z</dcterms:created>
  <dcterms:modified xsi:type="dcterms:W3CDTF">2021-11-10T09:44:55Z</dcterms:modified>
</cp:coreProperties>
</file>