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63"/>
  </p:notesMasterIdLst>
  <p:sldIdLst>
    <p:sldId id="328" r:id="rId3"/>
    <p:sldId id="257" r:id="rId4"/>
    <p:sldId id="279" r:id="rId5"/>
    <p:sldId id="278" r:id="rId6"/>
    <p:sldId id="261" r:id="rId7"/>
    <p:sldId id="262" r:id="rId8"/>
    <p:sldId id="263" r:id="rId9"/>
    <p:sldId id="280" r:id="rId10"/>
    <p:sldId id="264" r:id="rId11"/>
    <p:sldId id="265" r:id="rId12"/>
    <p:sldId id="266" r:id="rId13"/>
    <p:sldId id="267" r:id="rId14"/>
    <p:sldId id="274" r:id="rId15"/>
    <p:sldId id="275" r:id="rId16"/>
    <p:sldId id="276" r:id="rId17"/>
    <p:sldId id="284" r:id="rId18"/>
    <p:sldId id="281" r:id="rId19"/>
    <p:sldId id="716" r:id="rId20"/>
    <p:sldId id="717" r:id="rId21"/>
    <p:sldId id="282" r:id="rId22"/>
    <p:sldId id="283" r:id="rId23"/>
    <p:sldId id="327" r:id="rId24"/>
    <p:sldId id="295" r:id="rId25"/>
    <p:sldId id="286" r:id="rId26"/>
    <p:sldId id="296" r:id="rId27"/>
    <p:sldId id="287" r:id="rId28"/>
    <p:sldId id="268" r:id="rId29"/>
    <p:sldId id="272" r:id="rId30"/>
    <p:sldId id="271" r:id="rId31"/>
    <p:sldId id="270" r:id="rId32"/>
    <p:sldId id="269" r:id="rId33"/>
    <p:sldId id="294" r:id="rId34"/>
    <p:sldId id="297" r:id="rId35"/>
    <p:sldId id="298" r:id="rId36"/>
    <p:sldId id="299" r:id="rId37"/>
    <p:sldId id="289" r:id="rId38"/>
    <p:sldId id="300" r:id="rId39"/>
    <p:sldId id="301" r:id="rId40"/>
    <p:sldId id="325" r:id="rId41"/>
    <p:sldId id="305" r:id="rId42"/>
    <p:sldId id="303" r:id="rId43"/>
    <p:sldId id="291" r:id="rId44"/>
    <p:sldId id="304" r:id="rId45"/>
    <p:sldId id="292" r:id="rId46"/>
    <p:sldId id="306" r:id="rId47"/>
    <p:sldId id="293" r:id="rId48"/>
    <p:sldId id="307" r:id="rId49"/>
    <p:sldId id="308" r:id="rId50"/>
    <p:sldId id="309" r:id="rId51"/>
    <p:sldId id="310" r:id="rId52"/>
    <p:sldId id="311" r:id="rId53"/>
    <p:sldId id="312" r:id="rId54"/>
    <p:sldId id="313" r:id="rId55"/>
    <p:sldId id="314" r:id="rId56"/>
    <p:sldId id="320" r:id="rId57"/>
    <p:sldId id="321" r:id="rId58"/>
    <p:sldId id="322" r:id="rId59"/>
    <p:sldId id="323" r:id="rId60"/>
    <p:sldId id="324" r:id="rId61"/>
    <p:sldId id="258"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88" autoAdjust="0"/>
    <p:restoredTop sz="80888" autoAdjust="0"/>
  </p:normalViewPr>
  <p:slideViewPr>
    <p:cSldViewPr snapToGrid="0">
      <p:cViewPr varScale="1">
        <p:scale>
          <a:sx n="120" d="100"/>
          <a:sy n="120" d="100"/>
        </p:scale>
        <p:origin x="2328" y="192"/>
      </p:cViewPr>
      <p:guideLst>
        <p:guide orient="horz" pos="2160"/>
        <p:guide pos="3840"/>
      </p:guideLst>
    </p:cSldViewPr>
  </p:slideViewPr>
  <p:outlineViewPr>
    <p:cViewPr>
      <p:scale>
        <a:sx n="33" d="100"/>
        <a:sy n="33" d="100"/>
      </p:scale>
      <p:origin x="8" y="174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image" Target="../media/image67.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image" Target="../media/image71.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image" Target="../media/image7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mbria"/>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mbria"/>
              </a:defRPr>
            </a:lvl1pPr>
          </a:lstStyle>
          <a:p>
            <a:fld id="{6A76DC9D-C34C-4127-8112-CA35BCCCD542}" type="datetimeFigureOut">
              <a:rPr lang="en-US" smtClean="0"/>
              <a:pPr/>
              <a:t>7/31/20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mbria"/>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mbria"/>
              </a:defRPr>
            </a:lvl1pPr>
          </a:lstStyle>
          <a:p>
            <a:fld id="{AE54227A-E1E0-41DF-805D-CD0BD5C453C7}" type="slidenum">
              <a:rPr lang="en-US" smtClean="0"/>
              <a:pPr/>
              <a:t>‹#›</a:t>
            </a:fld>
            <a:endParaRPr lang="en-US" dirty="0"/>
          </a:p>
        </p:txBody>
      </p:sp>
    </p:spTree>
    <p:extLst>
      <p:ext uri="{BB962C8B-B14F-4D97-AF65-F5344CB8AC3E}">
        <p14:creationId xmlns:p14="http://schemas.microsoft.com/office/powerpoint/2010/main" val="2590783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mbria"/>
        <a:ea typeface="+mn-ea"/>
        <a:cs typeface="+mn-cs"/>
      </a:defRPr>
    </a:lvl1pPr>
    <a:lvl2pPr marL="457200" algn="l" defTabSz="914400" rtl="0" eaLnBrk="1" latinLnBrk="0" hangingPunct="1">
      <a:defRPr sz="1200" kern="1200">
        <a:solidFill>
          <a:schemeClr val="tx1"/>
        </a:solidFill>
        <a:latin typeface="Cambria"/>
        <a:ea typeface="+mn-ea"/>
        <a:cs typeface="+mn-cs"/>
      </a:defRPr>
    </a:lvl2pPr>
    <a:lvl3pPr marL="914400" algn="l" defTabSz="914400" rtl="0" eaLnBrk="1" latinLnBrk="0" hangingPunct="1">
      <a:defRPr sz="1200" kern="1200">
        <a:solidFill>
          <a:schemeClr val="tx1"/>
        </a:solidFill>
        <a:latin typeface="Cambria"/>
        <a:ea typeface="+mn-ea"/>
        <a:cs typeface="+mn-cs"/>
      </a:defRPr>
    </a:lvl3pPr>
    <a:lvl4pPr marL="1371600" algn="l" defTabSz="914400" rtl="0" eaLnBrk="1" latinLnBrk="0" hangingPunct="1">
      <a:defRPr sz="1200" kern="1200">
        <a:solidFill>
          <a:schemeClr val="tx1"/>
        </a:solidFill>
        <a:latin typeface="Cambria"/>
        <a:ea typeface="+mn-ea"/>
        <a:cs typeface="+mn-cs"/>
      </a:defRPr>
    </a:lvl4pPr>
    <a:lvl5pPr marL="1828800" algn="l" defTabSz="914400" rtl="0" eaLnBrk="1" latinLnBrk="0" hangingPunct="1">
      <a:defRPr sz="1200" kern="1200">
        <a:solidFill>
          <a:schemeClr val="tx1"/>
        </a:solidFill>
        <a:latin typeface="Cambria"/>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A700DC84-A8E2-4F52-99EB-7C4467EDF3C9}" type="slidenum">
              <a:rPr lang="tr-TR" smtClean="0"/>
              <a:t>1</a:t>
            </a:fld>
            <a:endParaRPr lang="tr-TR" dirty="0"/>
          </a:p>
        </p:txBody>
      </p:sp>
    </p:spTree>
    <p:extLst>
      <p:ext uri="{BB962C8B-B14F-4D97-AF65-F5344CB8AC3E}">
        <p14:creationId xmlns:p14="http://schemas.microsoft.com/office/powerpoint/2010/main" val="3487418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1501852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eaLnBrk="1" hangingPunct="1">
              <a:spcBef>
                <a:spcPct val="0"/>
              </a:spcBef>
            </a:pPr>
            <a:endParaRPr lang="tr-TR" altLang="en-US" dirty="0"/>
          </a:p>
        </p:txBody>
      </p:sp>
    </p:spTree>
    <p:extLst>
      <p:ext uri="{BB962C8B-B14F-4D97-AF65-F5344CB8AC3E}">
        <p14:creationId xmlns:p14="http://schemas.microsoft.com/office/powerpoint/2010/main" val="3098315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eaLnBrk="1" hangingPunct="1">
              <a:spcBef>
                <a:spcPct val="0"/>
              </a:spcBef>
            </a:pPr>
            <a:endParaRPr lang="tr-TR" altLang="en-US" dirty="0"/>
          </a:p>
        </p:txBody>
      </p:sp>
    </p:spTree>
    <p:extLst>
      <p:ext uri="{BB962C8B-B14F-4D97-AF65-F5344CB8AC3E}">
        <p14:creationId xmlns:p14="http://schemas.microsoft.com/office/powerpoint/2010/main" val="3626303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tr-TR" dirty="0"/>
          </a:p>
        </p:txBody>
      </p:sp>
      <p:sp>
        <p:nvSpPr>
          <p:cNvPr id="4" name="Slide Number Placeholder 3"/>
          <p:cNvSpPr>
            <a:spLocks noGrp="1"/>
          </p:cNvSpPr>
          <p:nvPr>
            <p:ph type="sldNum" sz="quarter" idx="10"/>
          </p:nvPr>
        </p:nvSpPr>
        <p:spPr/>
        <p:txBody>
          <a:bodyPr/>
          <a:lstStyle/>
          <a:p>
            <a:fld id="{C10B49A4-A972-1A4E-910F-C97CA42B539C}" type="slidenum">
              <a:rPr lang="tr-TR" smtClean="0">
                <a:solidFill>
                  <a:prstClr val="black"/>
                </a:solidFill>
              </a:rPr>
              <a:pPr/>
              <a:t>13</a:t>
            </a:fld>
            <a:endParaRPr lang="tr-TR" dirty="0">
              <a:solidFill>
                <a:prstClr val="black"/>
              </a:solidFill>
            </a:endParaRPr>
          </a:p>
        </p:txBody>
      </p:sp>
    </p:spTree>
    <p:extLst>
      <p:ext uri="{BB962C8B-B14F-4D97-AF65-F5344CB8AC3E}">
        <p14:creationId xmlns:p14="http://schemas.microsoft.com/office/powerpoint/2010/main" val="3118653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tr-TR" dirty="0"/>
          </a:p>
        </p:txBody>
      </p:sp>
      <p:sp>
        <p:nvSpPr>
          <p:cNvPr id="4" name="Slide Number Placeholder 3"/>
          <p:cNvSpPr>
            <a:spLocks noGrp="1"/>
          </p:cNvSpPr>
          <p:nvPr>
            <p:ph type="sldNum" sz="quarter" idx="10"/>
          </p:nvPr>
        </p:nvSpPr>
        <p:spPr/>
        <p:txBody>
          <a:bodyPr/>
          <a:lstStyle/>
          <a:p>
            <a:fld id="{C10B49A4-A972-1A4E-910F-C97CA42B539C}" type="slidenum">
              <a:rPr lang="tr-TR" smtClean="0">
                <a:solidFill>
                  <a:prstClr val="black"/>
                </a:solidFill>
              </a:rPr>
              <a:pPr/>
              <a:t>14</a:t>
            </a:fld>
            <a:endParaRPr lang="tr-TR" dirty="0">
              <a:solidFill>
                <a:prstClr val="black"/>
              </a:solidFill>
            </a:endParaRPr>
          </a:p>
        </p:txBody>
      </p:sp>
    </p:spTree>
    <p:extLst>
      <p:ext uri="{BB962C8B-B14F-4D97-AF65-F5344CB8AC3E}">
        <p14:creationId xmlns:p14="http://schemas.microsoft.com/office/powerpoint/2010/main" val="1359841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tr-TR" dirty="0"/>
          </a:p>
        </p:txBody>
      </p:sp>
      <p:sp>
        <p:nvSpPr>
          <p:cNvPr id="4" name="Slide Number Placeholder 3"/>
          <p:cNvSpPr>
            <a:spLocks noGrp="1"/>
          </p:cNvSpPr>
          <p:nvPr>
            <p:ph type="sldNum" sz="quarter" idx="10"/>
          </p:nvPr>
        </p:nvSpPr>
        <p:spPr/>
        <p:txBody>
          <a:bodyPr/>
          <a:lstStyle/>
          <a:p>
            <a:fld id="{C10B49A4-A972-1A4E-910F-C97CA42B539C}" type="slidenum">
              <a:rPr lang="tr-TR" smtClean="0">
                <a:solidFill>
                  <a:prstClr val="black"/>
                </a:solidFill>
              </a:rPr>
              <a:pPr/>
              <a:t>15</a:t>
            </a:fld>
            <a:endParaRPr lang="tr-TR" dirty="0">
              <a:solidFill>
                <a:prstClr val="black"/>
              </a:solidFill>
            </a:endParaRPr>
          </a:p>
        </p:txBody>
      </p:sp>
    </p:spTree>
    <p:extLst>
      <p:ext uri="{BB962C8B-B14F-4D97-AF65-F5344CB8AC3E}">
        <p14:creationId xmlns:p14="http://schemas.microsoft.com/office/powerpoint/2010/main" val="2593197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ヒラギノ角ゴ Pro W3" charset="-128"/>
              </a:defRPr>
            </a:lvl1pPr>
            <a:lvl2pPr marL="37931725" indent="-37474525">
              <a:defRPr sz="2400">
                <a:solidFill>
                  <a:schemeClr val="tx1"/>
                </a:solidFill>
                <a:latin typeface="Times" panose="02020603050405020304" pitchFamily="18" charset="0"/>
                <a:ea typeface="ヒラギノ角ゴ Pro W3" charset="-128"/>
              </a:defRPr>
            </a:lvl2pPr>
            <a:lvl3pPr>
              <a:defRPr sz="2400">
                <a:solidFill>
                  <a:schemeClr val="tx1"/>
                </a:solidFill>
                <a:latin typeface="Times" panose="02020603050405020304" pitchFamily="18" charset="0"/>
                <a:ea typeface="ヒラギノ角ゴ Pro W3" charset="-128"/>
              </a:defRPr>
            </a:lvl3pPr>
            <a:lvl4pPr>
              <a:defRPr sz="2400">
                <a:solidFill>
                  <a:schemeClr val="tx1"/>
                </a:solidFill>
                <a:latin typeface="Times" panose="02020603050405020304" pitchFamily="18" charset="0"/>
                <a:ea typeface="ヒラギノ角ゴ Pro W3" charset="-128"/>
              </a:defRPr>
            </a:lvl4pPr>
            <a:lvl5pPr>
              <a:defRPr sz="2400">
                <a:solidFill>
                  <a:schemeClr val="tx1"/>
                </a:solidFill>
                <a:latin typeface="Times" panose="02020603050405020304" pitchFamily="18" charset="0"/>
                <a:ea typeface="ヒラギノ角ゴ Pro W3"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ヒラギノ角ゴ Pro W3"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ヒラギノ角ゴ Pro W3"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ヒラギノ角ゴ Pro W3"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ヒラギノ角ゴ Pro W3" charset="-128"/>
              </a:defRPr>
            </a:lvl9pPr>
          </a:lstStyle>
          <a:p>
            <a:fld id="{30118FDB-05DF-4CB0-8F3B-F682875E3D99}" type="slidenum">
              <a:rPr lang="tr-TR" altLang="en-US" sz="1200" smtClean="0">
                <a:latin typeface="Cambria"/>
              </a:rPr>
              <a:pPr/>
              <a:t>16</a:t>
            </a:fld>
            <a:endParaRPr lang="tr-TR" altLang="en-US" sz="1200" dirty="0">
              <a:latin typeface="Cambria"/>
            </a:endParaRPr>
          </a:p>
        </p:txBody>
      </p:sp>
      <p:sp>
        <p:nvSpPr>
          <p:cNvPr id="56323" name="Rectangle 2"/>
          <p:cNvSpPr>
            <a:spLocks noGrp="1" noRot="1" noChangeAspect="1" noChangeArrowheads="1" noTextEdit="1"/>
          </p:cNvSpPr>
          <p:nvPr>
            <p:ph type="sldImg"/>
          </p:nvPr>
        </p:nvSpPr>
        <p:spPr>
          <a:xfrm>
            <a:off x="685800" y="1143000"/>
            <a:ext cx="5486400" cy="3086100"/>
          </a:xfrm>
          <a:ln/>
        </p:spPr>
      </p:sp>
      <p:sp>
        <p:nvSpPr>
          <p:cNvPr id="563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tr-TR" altLang="en-US" dirty="0"/>
          </a:p>
        </p:txBody>
      </p:sp>
    </p:spTree>
    <p:extLst>
      <p:ext uri="{BB962C8B-B14F-4D97-AF65-F5344CB8AC3E}">
        <p14:creationId xmlns:p14="http://schemas.microsoft.com/office/powerpoint/2010/main" val="938449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2519754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pPr marL="0" lvl="1"/>
            <a:endParaRPr lang="tr-TR" dirty="0"/>
          </a:p>
        </p:txBody>
      </p:sp>
    </p:spTree>
    <p:extLst>
      <p:ext uri="{BB962C8B-B14F-4D97-AF65-F5344CB8AC3E}">
        <p14:creationId xmlns:p14="http://schemas.microsoft.com/office/powerpoint/2010/main" val="1605153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pPr marL="0" lvl="1"/>
            <a:endParaRPr lang="tr-TR" dirty="0">
              <a:latin typeface="Cambria" panose="02040503050406030204" pitchFamily="18" charset="0"/>
            </a:endParaRPr>
          </a:p>
        </p:txBody>
      </p:sp>
    </p:spTree>
    <p:extLst>
      <p:ext uri="{BB962C8B-B14F-4D97-AF65-F5344CB8AC3E}">
        <p14:creationId xmlns:p14="http://schemas.microsoft.com/office/powerpoint/2010/main" val="1005388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1815327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567732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1276818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dirty="0">
              <a:ea typeface="MS PGothic" charset="0"/>
              <a:cs typeface="MS PGothic" charset="0"/>
            </a:endParaRPr>
          </a:p>
        </p:txBody>
      </p:sp>
    </p:spTree>
    <p:extLst>
      <p:ext uri="{BB962C8B-B14F-4D97-AF65-F5344CB8AC3E}">
        <p14:creationId xmlns:p14="http://schemas.microsoft.com/office/powerpoint/2010/main" val="3168871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928734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ヒラギノ角ゴ Pro W3" charset="-128"/>
              </a:defRPr>
            </a:lvl1pPr>
            <a:lvl2pPr marL="37931725" indent="-37474525">
              <a:defRPr sz="2400">
                <a:solidFill>
                  <a:schemeClr val="tx1"/>
                </a:solidFill>
                <a:latin typeface="Times" panose="02020603050405020304" pitchFamily="18" charset="0"/>
                <a:ea typeface="ヒラギノ角ゴ Pro W3" charset="-128"/>
              </a:defRPr>
            </a:lvl2pPr>
            <a:lvl3pPr>
              <a:defRPr sz="2400">
                <a:solidFill>
                  <a:schemeClr val="tx1"/>
                </a:solidFill>
                <a:latin typeface="Times" panose="02020603050405020304" pitchFamily="18" charset="0"/>
                <a:ea typeface="ヒラギノ角ゴ Pro W3" charset="-128"/>
              </a:defRPr>
            </a:lvl3pPr>
            <a:lvl4pPr>
              <a:defRPr sz="2400">
                <a:solidFill>
                  <a:schemeClr val="tx1"/>
                </a:solidFill>
                <a:latin typeface="Times" panose="02020603050405020304" pitchFamily="18" charset="0"/>
                <a:ea typeface="ヒラギノ角ゴ Pro W3" charset="-128"/>
              </a:defRPr>
            </a:lvl4pPr>
            <a:lvl5pPr>
              <a:defRPr sz="2400">
                <a:solidFill>
                  <a:schemeClr val="tx1"/>
                </a:solidFill>
                <a:latin typeface="Times" panose="02020603050405020304" pitchFamily="18" charset="0"/>
                <a:ea typeface="ヒラギノ角ゴ Pro W3"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ヒラギノ角ゴ Pro W3"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ヒラギノ角ゴ Pro W3"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ヒラギノ角ゴ Pro W3"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ヒラギノ角ゴ Pro W3" charset="-128"/>
              </a:defRPr>
            </a:lvl9pPr>
          </a:lstStyle>
          <a:p>
            <a:fld id="{30FADB2A-60C6-43B4-9695-098D54DB7D28}" type="slidenum">
              <a:rPr lang="tr-TR" altLang="en-US" sz="1200" smtClean="0">
                <a:latin typeface="Cambria"/>
              </a:rPr>
              <a:pPr/>
              <a:t>24</a:t>
            </a:fld>
            <a:endParaRPr lang="tr-TR" altLang="en-US" sz="1200" dirty="0">
              <a:latin typeface="Cambria"/>
            </a:endParaRPr>
          </a:p>
        </p:txBody>
      </p:sp>
      <p:sp>
        <p:nvSpPr>
          <p:cNvPr id="60419" name="Rectangle 2"/>
          <p:cNvSpPr>
            <a:spLocks noGrp="1" noRot="1" noChangeAspect="1" noChangeArrowheads="1" noTextEdit="1"/>
          </p:cNvSpPr>
          <p:nvPr>
            <p:ph type="sldImg"/>
          </p:nvPr>
        </p:nvSpPr>
        <p:spPr>
          <a:xfrm>
            <a:off x="685800" y="1143000"/>
            <a:ext cx="5486400" cy="3086100"/>
          </a:xfrm>
          <a:ln/>
        </p:spPr>
      </p:sp>
      <p:sp>
        <p:nvSpPr>
          <p:cNvPr id="604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tr-TR" altLang="en-US" dirty="0"/>
          </a:p>
        </p:txBody>
      </p:sp>
    </p:spTree>
    <p:extLst>
      <p:ext uri="{BB962C8B-B14F-4D97-AF65-F5344CB8AC3E}">
        <p14:creationId xmlns:p14="http://schemas.microsoft.com/office/powerpoint/2010/main" val="6468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endParaRPr lang="tr-TR" altLang="ja-JP" dirty="0"/>
          </a:p>
        </p:txBody>
      </p:sp>
    </p:spTree>
    <p:extLst>
      <p:ext uri="{BB962C8B-B14F-4D97-AF65-F5344CB8AC3E}">
        <p14:creationId xmlns:p14="http://schemas.microsoft.com/office/powerpoint/2010/main" val="2674899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ヒラギノ角ゴ Pro W3" charset="-128"/>
              </a:defRPr>
            </a:lvl1pPr>
            <a:lvl2pPr marL="37931725" indent="-37474525">
              <a:defRPr sz="2400">
                <a:solidFill>
                  <a:schemeClr val="tx1"/>
                </a:solidFill>
                <a:latin typeface="Times" panose="02020603050405020304" pitchFamily="18" charset="0"/>
                <a:ea typeface="ヒラギノ角ゴ Pro W3" charset="-128"/>
              </a:defRPr>
            </a:lvl2pPr>
            <a:lvl3pPr>
              <a:defRPr sz="2400">
                <a:solidFill>
                  <a:schemeClr val="tx1"/>
                </a:solidFill>
                <a:latin typeface="Times" panose="02020603050405020304" pitchFamily="18" charset="0"/>
                <a:ea typeface="ヒラギノ角ゴ Pro W3" charset="-128"/>
              </a:defRPr>
            </a:lvl3pPr>
            <a:lvl4pPr>
              <a:defRPr sz="2400">
                <a:solidFill>
                  <a:schemeClr val="tx1"/>
                </a:solidFill>
                <a:latin typeface="Times" panose="02020603050405020304" pitchFamily="18" charset="0"/>
                <a:ea typeface="ヒラギノ角ゴ Pro W3" charset="-128"/>
              </a:defRPr>
            </a:lvl4pPr>
            <a:lvl5pPr>
              <a:defRPr sz="2400">
                <a:solidFill>
                  <a:schemeClr val="tx1"/>
                </a:solidFill>
                <a:latin typeface="Times" panose="02020603050405020304" pitchFamily="18" charset="0"/>
                <a:ea typeface="ヒラギノ角ゴ Pro W3"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ヒラギノ角ゴ Pro W3"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ヒラギノ角ゴ Pro W3"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ヒラギノ角ゴ Pro W3"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ヒラギノ角ゴ Pro W3" charset="-128"/>
              </a:defRPr>
            </a:lvl9pPr>
          </a:lstStyle>
          <a:p>
            <a:fld id="{6FD4ADFF-AEB2-4893-8297-6716DBFC81EE}" type="slidenum">
              <a:rPr lang="tr-TR" altLang="en-US" sz="1200" smtClean="0">
                <a:latin typeface="Cambria"/>
              </a:rPr>
              <a:pPr/>
              <a:t>26</a:t>
            </a:fld>
            <a:endParaRPr lang="tr-TR" altLang="en-US" sz="1200" dirty="0">
              <a:latin typeface="Cambria"/>
            </a:endParaRPr>
          </a:p>
        </p:txBody>
      </p:sp>
      <p:sp>
        <p:nvSpPr>
          <p:cNvPr id="64515" name="Rectangle 2"/>
          <p:cNvSpPr>
            <a:spLocks noGrp="1" noRot="1" noChangeAspect="1" noChangeArrowheads="1" noTextEdit="1"/>
          </p:cNvSpPr>
          <p:nvPr>
            <p:ph type="sldImg"/>
          </p:nvPr>
        </p:nvSpPr>
        <p:spPr>
          <a:xfrm>
            <a:off x="685800" y="1143000"/>
            <a:ext cx="5486400" cy="3086100"/>
          </a:xfrm>
          <a:ln/>
        </p:spPr>
      </p:sp>
      <p:sp>
        <p:nvSpPr>
          <p:cNvPr id="645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tr-TR" altLang="en-US" dirty="0"/>
          </a:p>
        </p:txBody>
      </p:sp>
    </p:spTree>
    <p:extLst>
      <p:ext uri="{BB962C8B-B14F-4D97-AF65-F5344CB8AC3E}">
        <p14:creationId xmlns:p14="http://schemas.microsoft.com/office/powerpoint/2010/main" val="4051866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222644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530847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1453507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33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en-US" dirty="0"/>
          </a:p>
          <a:p>
            <a:endParaRPr lang="tr-TR" altLang="en-US" dirty="0"/>
          </a:p>
        </p:txBody>
      </p:sp>
    </p:spTree>
    <p:extLst>
      <p:ext uri="{BB962C8B-B14F-4D97-AF65-F5344CB8AC3E}">
        <p14:creationId xmlns:p14="http://schemas.microsoft.com/office/powerpoint/2010/main" val="8221653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813925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2126052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653953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60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endParaRPr lang="tr-TR" altLang="en-US" dirty="0"/>
          </a:p>
        </p:txBody>
      </p:sp>
    </p:spTree>
    <p:extLst>
      <p:ext uri="{BB962C8B-B14F-4D97-AF65-F5344CB8AC3E}">
        <p14:creationId xmlns:p14="http://schemas.microsoft.com/office/powerpoint/2010/main" val="29624711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80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4068482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01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138838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ヒラギノ角ゴ Pro W3" charset="-128"/>
              </a:defRPr>
            </a:lvl1pPr>
            <a:lvl2pPr marL="37931725" indent="-37474525">
              <a:defRPr sz="2400">
                <a:solidFill>
                  <a:schemeClr val="tx1"/>
                </a:solidFill>
                <a:latin typeface="Times" panose="02020603050405020304" pitchFamily="18" charset="0"/>
                <a:ea typeface="ヒラギノ角ゴ Pro W3" charset="-128"/>
              </a:defRPr>
            </a:lvl2pPr>
            <a:lvl3pPr>
              <a:defRPr sz="2400">
                <a:solidFill>
                  <a:schemeClr val="tx1"/>
                </a:solidFill>
                <a:latin typeface="Times" panose="02020603050405020304" pitchFamily="18" charset="0"/>
                <a:ea typeface="ヒラギノ角ゴ Pro W3" charset="-128"/>
              </a:defRPr>
            </a:lvl3pPr>
            <a:lvl4pPr>
              <a:defRPr sz="2400">
                <a:solidFill>
                  <a:schemeClr val="tx1"/>
                </a:solidFill>
                <a:latin typeface="Times" panose="02020603050405020304" pitchFamily="18" charset="0"/>
                <a:ea typeface="ヒラギノ角ゴ Pro W3" charset="-128"/>
              </a:defRPr>
            </a:lvl4pPr>
            <a:lvl5pPr>
              <a:defRPr sz="2400">
                <a:solidFill>
                  <a:schemeClr val="tx1"/>
                </a:solidFill>
                <a:latin typeface="Times" panose="02020603050405020304" pitchFamily="18" charset="0"/>
                <a:ea typeface="ヒラギノ角ゴ Pro W3"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ヒラギノ角ゴ Pro W3"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ヒラギノ角ゴ Pro W3"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ヒラギノ角ゴ Pro W3"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ヒラギノ角ゴ Pro W3" charset="-128"/>
              </a:defRPr>
            </a:lvl9pPr>
          </a:lstStyle>
          <a:p>
            <a:fld id="{EA529C47-5373-4AB0-8FA0-96E020F51DB9}" type="slidenum">
              <a:rPr lang="tr-TR" altLang="en-US" sz="1200" smtClean="0">
                <a:latin typeface="Cambria"/>
              </a:rPr>
              <a:pPr/>
              <a:t>36</a:t>
            </a:fld>
            <a:endParaRPr lang="tr-TR" altLang="en-US" sz="1200" dirty="0">
              <a:latin typeface="Cambria"/>
            </a:endParaRPr>
          </a:p>
        </p:txBody>
      </p:sp>
      <p:sp>
        <p:nvSpPr>
          <p:cNvPr id="84995" name="Rectangle 2"/>
          <p:cNvSpPr>
            <a:spLocks noGrp="1" noRot="1" noChangeAspect="1" noChangeArrowheads="1" noTextEdit="1"/>
          </p:cNvSpPr>
          <p:nvPr>
            <p:ph type="sldImg"/>
          </p:nvPr>
        </p:nvSpPr>
        <p:spPr>
          <a:xfrm>
            <a:off x="685800" y="1143000"/>
            <a:ext cx="5486400" cy="3086100"/>
          </a:xfrm>
          <a:ln/>
        </p:spPr>
      </p:sp>
      <p:sp>
        <p:nvSpPr>
          <p:cNvPr id="8499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tr-TR" altLang="en-US" dirty="0"/>
          </a:p>
        </p:txBody>
      </p:sp>
    </p:spTree>
    <p:extLst>
      <p:ext uri="{BB962C8B-B14F-4D97-AF65-F5344CB8AC3E}">
        <p14:creationId xmlns:p14="http://schemas.microsoft.com/office/powerpoint/2010/main" val="41355619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625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23183566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83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18420594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ヒラギノ角ゴ Pro W3" charset="-128"/>
              </a:defRPr>
            </a:lvl1pPr>
            <a:lvl2pPr marL="37931725" indent="-37474525">
              <a:defRPr sz="2400">
                <a:solidFill>
                  <a:schemeClr val="tx1"/>
                </a:solidFill>
                <a:latin typeface="Times" panose="02020603050405020304" pitchFamily="18" charset="0"/>
                <a:ea typeface="ヒラギノ角ゴ Pro W3" charset="-128"/>
              </a:defRPr>
            </a:lvl2pPr>
            <a:lvl3pPr>
              <a:defRPr sz="2400">
                <a:solidFill>
                  <a:schemeClr val="tx1"/>
                </a:solidFill>
                <a:latin typeface="Times" panose="02020603050405020304" pitchFamily="18" charset="0"/>
                <a:ea typeface="ヒラギノ角ゴ Pro W3" charset="-128"/>
              </a:defRPr>
            </a:lvl3pPr>
            <a:lvl4pPr>
              <a:defRPr sz="2400">
                <a:solidFill>
                  <a:schemeClr val="tx1"/>
                </a:solidFill>
                <a:latin typeface="Times" panose="02020603050405020304" pitchFamily="18" charset="0"/>
                <a:ea typeface="ヒラギノ角ゴ Pro W3" charset="-128"/>
              </a:defRPr>
            </a:lvl4pPr>
            <a:lvl5pPr>
              <a:defRPr sz="2400">
                <a:solidFill>
                  <a:schemeClr val="tx1"/>
                </a:solidFill>
                <a:latin typeface="Times" panose="02020603050405020304" pitchFamily="18" charset="0"/>
                <a:ea typeface="ヒラギノ角ゴ Pro W3"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ヒラギノ角ゴ Pro W3"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ヒラギノ角ゴ Pro W3"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ヒラギノ角ゴ Pro W3"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ヒラギノ角ゴ Pro W3" charset="-128"/>
              </a:defRPr>
            </a:lvl9pPr>
          </a:lstStyle>
          <a:p>
            <a:fld id="{FC96D8E2-CC3C-44E2-93A3-F51FCD5EA0FB}" type="slidenum">
              <a:rPr lang="tr-TR" altLang="en-US" sz="1200" smtClean="0">
                <a:latin typeface="Cambria"/>
              </a:rPr>
              <a:pPr/>
              <a:t>39</a:t>
            </a:fld>
            <a:endParaRPr lang="tr-TR" altLang="en-US" sz="1200" dirty="0">
              <a:latin typeface="Cambria"/>
            </a:endParaRPr>
          </a:p>
        </p:txBody>
      </p:sp>
      <p:sp>
        <p:nvSpPr>
          <p:cNvPr id="89091" name="Rectangle 2"/>
          <p:cNvSpPr>
            <a:spLocks noGrp="1" noRot="1" noChangeAspect="1" noChangeArrowheads="1" noTextEdit="1"/>
          </p:cNvSpPr>
          <p:nvPr>
            <p:ph type="sldImg"/>
          </p:nvPr>
        </p:nvSpPr>
        <p:spPr>
          <a:xfrm>
            <a:off x="685800" y="1143000"/>
            <a:ext cx="5486400" cy="3086100"/>
          </a:xfrm>
          <a:ln/>
        </p:spPr>
      </p:sp>
      <p:sp>
        <p:nvSpPr>
          <p:cNvPr id="890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tr-TR" altLang="en-US" dirty="0"/>
          </a:p>
        </p:txBody>
      </p:sp>
    </p:spTree>
    <p:extLst>
      <p:ext uri="{BB962C8B-B14F-4D97-AF65-F5344CB8AC3E}">
        <p14:creationId xmlns:p14="http://schemas.microsoft.com/office/powerpoint/2010/main" val="254754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endParaRPr lang="tr-TR" altLang="en-US" dirty="0"/>
          </a:p>
        </p:txBody>
      </p:sp>
    </p:spTree>
    <p:extLst>
      <p:ext uri="{BB962C8B-B14F-4D97-AF65-F5344CB8AC3E}">
        <p14:creationId xmlns:p14="http://schemas.microsoft.com/office/powerpoint/2010/main" val="31756121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059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5183106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445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6553186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ヒラギノ角ゴ Pro W3" charset="-128"/>
              </a:defRPr>
            </a:lvl1pPr>
            <a:lvl2pPr marL="37931725" indent="-37474525">
              <a:defRPr sz="2400">
                <a:solidFill>
                  <a:schemeClr val="tx1"/>
                </a:solidFill>
                <a:latin typeface="Times" panose="02020603050405020304" pitchFamily="18" charset="0"/>
                <a:ea typeface="ヒラギノ角ゴ Pro W3" charset="-128"/>
              </a:defRPr>
            </a:lvl2pPr>
            <a:lvl3pPr>
              <a:defRPr sz="2400">
                <a:solidFill>
                  <a:schemeClr val="tx1"/>
                </a:solidFill>
                <a:latin typeface="Times" panose="02020603050405020304" pitchFamily="18" charset="0"/>
                <a:ea typeface="ヒラギノ角ゴ Pro W3" charset="-128"/>
              </a:defRPr>
            </a:lvl3pPr>
            <a:lvl4pPr>
              <a:defRPr sz="2400">
                <a:solidFill>
                  <a:schemeClr val="tx1"/>
                </a:solidFill>
                <a:latin typeface="Times" panose="02020603050405020304" pitchFamily="18" charset="0"/>
                <a:ea typeface="ヒラギノ角ゴ Pro W3" charset="-128"/>
              </a:defRPr>
            </a:lvl4pPr>
            <a:lvl5pPr>
              <a:defRPr sz="2400">
                <a:solidFill>
                  <a:schemeClr val="tx1"/>
                </a:solidFill>
                <a:latin typeface="Times" panose="02020603050405020304" pitchFamily="18" charset="0"/>
                <a:ea typeface="ヒラギノ角ゴ Pro W3"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ヒラギノ角ゴ Pro W3"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ヒラギノ角ゴ Pro W3"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ヒラギノ角ゴ Pro W3"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ヒラギノ角ゴ Pro W3" charset="-128"/>
              </a:defRPr>
            </a:lvl9pPr>
          </a:lstStyle>
          <a:p>
            <a:fld id="{6EB5206B-BE66-4CAD-A653-F4FD1A9C96BC}" type="slidenum">
              <a:rPr lang="tr-TR" altLang="en-US" sz="1200" smtClean="0">
                <a:latin typeface="Cambria"/>
              </a:rPr>
              <a:pPr/>
              <a:t>42</a:t>
            </a:fld>
            <a:endParaRPr lang="tr-TR" altLang="en-US" sz="1200" dirty="0">
              <a:latin typeface="Cambria"/>
            </a:endParaRPr>
          </a:p>
        </p:txBody>
      </p:sp>
      <p:sp>
        <p:nvSpPr>
          <p:cNvPr id="101379" name="Rectangle 2"/>
          <p:cNvSpPr>
            <a:spLocks noGrp="1" noRot="1" noChangeAspect="1" noChangeArrowheads="1" noTextEdit="1"/>
          </p:cNvSpPr>
          <p:nvPr>
            <p:ph type="sldImg"/>
          </p:nvPr>
        </p:nvSpPr>
        <p:spPr>
          <a:xfrm>
            <a:off x="685800" y="1143000"/>
            <a:ext cx="5486400" cy="3086100"/>
          </a:xfrm>
          <a:ln/>
        </p:spPr>
      </p:sp>
      <p:sp>
        <p:nvSpPr>
          <p:cNvPr id="1013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tr-TR" altLang="en-US" dirty="0"/>
          </a:p>
        </p:txBody>
      </p:sp>
    </p:spTree>
    <p:extLst>
      <p:ext uri="{BB962C8B-B14F-4D97-AF65-F5344CB8AC3E}">
        <p14:creationId xmlns:p14="http://schemas.microsoft.com/office/powerpoint/2010/main" val="18957467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64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2713424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ヒラギノ角ゴ Pro W3" charset="-128"/>
              </a:defRPr>
            </a:lvl1pPr>
            <a:lvl2pPr marL="37931725" indent="-37474525">
              <a:defRPr sz="2400">
                <a:solidFill>
                  <a:schemeClr val="tx1"/>
                </a:solidFill>
                <a:latin typeface="Times" panose="02020603050405020304" pitchFamily="18" charset="0"/>
                <a:ea typeface="ヒラギノ角ゴ Pro W3" charset="-128"/>
              </a:defRPr>
            </a:lvl2pPr>
            <a:lvl3pPr>
              <a:defRPr sz="2400">
                <a:solidFill>
                  <a:schemeClr val="tx1"/>
                </a:solidFill>
                <a:latin typeface="Times" panose="02020603050405020304" pitchFamily="18" charset="0"/>
                <a:ea typeface="ヒラギノ角ゴ Pro W3" charset="-128"/>
              </a:defRPr>
            </a:lvl3pPr>
            <a:lvl4pPr>
              <a:defRPr sz="2400">
                <a:solidFill>
                  <a:schemeClr val="tx1"/>
                </a:solidFill>
                <a:latin typeface="Times" panose="02020603050405020304" pitchFamily="18" charset="0"/>
                <a:ea typeface="ヒラギノ角ゴ Pro W3" charset="-128"/>
              </a:defRPr>
            </a:lvl4pPr>
            <a:lvl5pPr>
              <a:defRPr sz="2400">
                <a:solidFill>
                  <a:schemeClr val="tx1"/>
                </a:solidFill>
                <a:latin typeface="Times" panose="02020603050405020304" pitchFamily="18" charset="0"/>
                <a:ea typeface="ヒラギノ角ゴ Pro W3"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ヒラギノ角ゴ Pro W3"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ヒラギノ角ゴ Pro W3"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ヒラギノ角ゴ Pro W3"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ヒラギノ角ゴ Pro W3" charset="-128"/>
              </a:defRPr>
            </a:lvl9pPr>
          </a:lstStyle>
          <a:p>
            <a:fld id="{441EC7B6-8C39-445A-80EC-FA4FF6B38767}" type="slidenum">
              <a:rPr lang="tr-TR" altLang="en-US" sz="1200" smtClean="0">
                <a:latin typeface="Cambria"/>
              </a:rPr>
              <a:pPr/>
              <a:t>44</a:t>
            </a:fld>
            <a:endParaRPr lang="tr-TR" altLang="en-US" sz="1200" dirty="0">
              <a:latin typeface="Cambria"/>
            </a:endParaRPr>
          </a:p>
        </p:txBody>
      </p:sp>
      <p:sp>
        <p:nvSpPr>
          <p:cNvPr id="107523" name="Rectangle 2"/>
          <p:cNvSpPr>
            <a:spLocks noGrp="1" noRot="1" noChangeAspect="1" noChangeArrowheads="1" noTextEdit="1"/>
          </p:cNvSpPr>
          <p:nvPr>
            <p:ph type="sldImg"/>
          </p:nvPr>
        </p:nvSpPr>
        <p:spPr>
          <a:xfrm>
            <a:off x="685800" y="1143000"/>
            <a:ext cx="5486400" cy="3086100"/>
          </a:xfrm>
          <a:ln/>
        </p:spPr>
      </p:sp>
      <p:sp>
        <p:nvSpPr>
          <p:cNvPr id="1075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tr-TR" altLang="en-US" dirty="0"/>
          </a:p>
        </p:txBody>
      </p:sp>
    </p:spTree>
    <p:extLst>
      <p:ext uri="{BB962C8B-B14F-4D97-AF65-F5344CB8AC3E}">
        <p14:creationId xmlns:p14="http://schemas.microsoft.com/office/powerpoint/2010/main" val="18797734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469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endParaRPr lang="tr-TR" altLang="en-US" dirty="0"/>
          </a:p>
        </p:txBody>
      </p:sp>
    </p:spTree>
    <p:extLst>
      <p:ext uri="{BB962C8B-B14F-4D97-AF65-F5344CB8AC3E}">
        <p14:creationId xmlns:p14="http://schemas.microsoft.com/office/powerpoint/2010/main" val="18216450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ヒラギノ角ゴ Pro W3" charset="-128"/>
              </a:defRPr>
            </a:lvl1pPr>
            <a:lvl2pPr marL="37931725" indent="-37474525">
              <a:defRPr sz="2400">
                <a:solidFill>
                  <a:schemeClr val="tx1"/>
                </a:solidFill>
                <a:latin typeface="Times" panose="02020603050405020304" pitchFamily="18" charset="0"/>
                <a:ea typeface="ヒラギノ角ゴ Pro W3" charset="-128"/>
              </a:defRPr>
            </a:lvl2pPr>
            <a:lvl3pPr>
              <a:defRPr sz="2400">
                <a:solidFill>
                  <a:schemeClr val="tx1"/>
                </a:solidFill>
                <a:latin typeface="Times" panose="02020603050405020304" pitchFamily="18" charset="0"/>
                <a:ea typeface="ヒラギノ角ゴ Pro W3" charset="-128"/>
              </a:defRPr>
            </a:lvl3pPr>
            <a:lvl4pPr>
              <a:defRPr sz="2400">
                <a:solidFill>
                  <a:schemeClr val="tx1"/>
                </a:solidFill>
                <a:latin typeface="Times" panose="02020603050405020304" pitchFamily="18" charset="0"/>
                <a:ea typeface="ヒラギノ角ゴ Pro W3" charset="-128"/>
              </a:defRPr>
            </a:lvl4pPr>
            <a:lvl5pPr>
              <a:defRPr sz="2400">
                <a:solidFill>
                  <a:schemeClr val="tx1"/>
                </a:solidFill>
                <a:latin typeface="Times" panose="02020603050405020304" pitchFamily="18" charset="0"/>
                <a:ea typeface="ヒラギノ角ゴ Pro W3"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ヒラギノ角ゴ Pro W3"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ヒラギノ角ゴ Pro W3"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ヒラギノ角ゴ Pro W3"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ヒラギノ角ゴ Pro W3" charset="-128"/>
              </a:defRPr>
            </a:lvl9pPr>
          </a:lstStyle>
          <a:p>
            <a:fld id="{81CD2AAA-C48C-4482-B9AF-D882504DBC0F}" type="slidenum">
              <a:rPr lang="tr-TR" altLang="en-US" sz="1200" smtClean="0">
                <a:latin typeface="Cambria"/>
              </a:rPr>
              <a:pPr/>
              <a:t>46</a:t>
            </a:fld>
            <a:endParaRPr lang="tr-TR" altLang="en-US" sz="1200" dirty="0">
              <a:latin typeface="Cambria"/>
            </a:endParaRPr>
          </a:p>
        </p:txBody>
      </p:sp>
      <p:sp>
        <p:nvSpPr>
          <p:cNvPr id="111619" name="Rectangle 2"/>
          <p:cNvSpPr>
            <a:spLocks noGrp="1" noRot="1" noChangeAspect="1" noChangeArrowheads="1" noTextEdit="1"/>
          </p:cNvSpPr>
          <p:nvPr>
            <p:ph type="sldImg"/>
          </p:nvPr>
        </p:nvSpPr>
        <p:spPr>
          <a:xfrm>
            <a:off x="685800" y="1143000"/>
            <a:ext cx="5486400" cy="3086100"/>
          </a:xfrm>
          <a:ln/>
        </p:spPr>
      </p:sp>
      <p:sp>
        <p:nvSpPr>
          <p:cNvPr id="1116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tr-TR" altLang="en-US" dirty="0"/>
          </a:p>
        </p:txBody>
      </p:sp>
    </p:spTree>
    <p:extLst>
      <p:ext uri="{BB962C8B-B14F-4D97-AF65-F5344CB8AC3E}">
        <p14:creationId xmlns:p14="http://schemas.microsoft.com/office/powerpoint/2010/main" val="39892439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878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en-US" b="1" dirty="0"/>
          </a:p>
        </p:txBody>
      </p:sp>
    </p:spTree>
    <p:extLst>
      <p:ext uri="{BB962C8B-B14F-4D97-AF65-F5344CB8AC3E}">
        <p14:creationId xmlns:p14="http://schemas.microsoft.com/office/powerpoint/2010/main" val="40017938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08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12549451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88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648363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endParaRPr lang="tr-TR" altLang="en-US" dirty="0"/>
          </a:p>
        </p:txBody>
      </p:sp>
    </p:spTree>
    <p:extLst>
      <p:ext uri="{BB962C8B-B14F-4D97-AF65-F5344CB8AC3E}">
        <p14:creationId xmlns:p14="http://schemas.microsoft.com/office/powerpoint/2010/main" val="42244336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493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677844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697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176916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902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7049208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10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42032481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13547746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54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en-US" dirty="0"/>
              <a:t>Cevap: C</a:t>
            </a:r>
          </a:p>
        </p:txBody>
      </p:sp>
    </p:spTree>
    <p:extLst>
      <p:ext uri="{BB962C8B-B14F-4D97-AF65-F5344CB8AC3E}">
        <p14:creationId xmlns:p14="http://schemas.microsoft.com/office/powerpoint/2010/main" val="10300851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745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en-US" dirty="0"/>
              <a:t>Cevap: D</a:t>
            </a:r>
          </a:p>
        </p:txBody>
      </p:sp>
    </p:spTree>
    <p:extLst>
      <p:ext uri="{BB962C8B-B14F-4D97-AF65-F5344CB8AC3E}">
        <p14:creationId xmlns:p14="http://schemas.microsoft.com/office/powerpoint/2010/main" val="36397066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950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en-US" dirty="0"/>
              <a:t>Cevap: A</a:t>
            </a:r>
          </a:p>
        </p:txBody>
      </p:sp>
    </p:spTree>
    <p:extLst>
      <p:ext uri="{BB962C8B-B14F-4D97-AF65-F5344CB8AC3E}">
        <p14:creationId xmlns:p14="http://schemas.microsoft.com/office/powerpoint/2010/main" val="39509667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155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en-US" dirty="0"/>
              <a:t>Cevap: B</a:t>
            </a:r>
          </a:p>
        </p:txBody>
      </p:sp>
    </p:spTree>
    <p:extLst>
      <p:ext uri="{BB962C8B-B14F-4D97-AF65-F5344CB8AC3E}">
        <p14:creationId xmlns:p14="http://schemas.microsoft.com/office/powerpoint/2010/main" val="40840313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0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tr-TR" altLang="en-US" dirty="0"/>
              <a:t>Cevap: D</a:t>
            </a:r>
          </a:p>
        </p:txBody>
      </p:sp>
    </p:spTree>
    <p:extLst>
      <p:ext uri="{BB962C8B-B14F-4D97-AF65-F5344CB8AC3E}">
        <p14:creationId xmlns:p14="http://schemas.microsoft.com/office/powerpoint/2010/main" val="1936454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en-US" dirty="0"/>
          </a:p>
        </p:txBody>
      </p:sp>
    </p:spTree>
    <p:extLst>
      <p:ext uri="{BB962C8B-B14F-4D97-AF65-F5344CB8AC3E}">
        <p14:creationId xmlns:p14="http://schemas.microsoft.com/office/powerpoint/2010/main" val="28703295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AE54227A-E1E0-41DF-805D-CD0BD5C453C7}" type="slidenum">
              <a:rPr lang="tr-TR" smtClean="0"/>
              <a:pPr/>
              <a:t>60</a:t>
            </a:fld>
            <a:endParaRPr lang="tr-TR" dirty="0"/>
          </a:p>
        </p:txBody>
      </p:sp>
    </p:spTree>
    <p:extLst>
      <p:ext uri="{BB962C8B-B14F-4D97-AF65-F5344CB8AC3E}">
        <p14:creationId xmlns:p14="http://schemas.microsoft.com/office/powerpoint/2010/main" val="3197684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1979466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2578040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1773593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3" y="1350965"/>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1" dirty="0">
              <a:solidFill>
                <a:srgbClr val="FF2807"/>
              </a:solidFill>
              <a:latin typeface="Cambria"/>
              <a:cs typeface="Cambria"/>
            </a:endParaRPr>
          </a:p>
        </p:txBody>
      </p:sp>
      <p:cxnSp>
        <p:nvCxnSpPr>
          <p:cNvPr id="5" name="Straight Connector 4"/>
          <p:cNvCxnSpPr/>
          <p:nvPr userDrawn="1"/>
        </p:nvCxnSpPr>
        <p:spPr>
          <a:xfrm>
            <a:off x="4766733" y="1350965"/>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37" y="1350817"/>
            <a:ext cx="6810217" cy="4179455"/>
          </a:xfrm>
        </p:spPr>
        <p:txBody>
          <a:bodyPr>
            <a:normAutofit fontScale="90000"/>
          </a:bodyPr>
          <a:lstStyle>
            <a:lvl1pPr algn="l">
              <a:defRPr cap="all" baseline="0">
                <a:solidFill>
                  <a:srgbClr val="669900"/>
                </a:solidFill>
                <a:latin typeface="Cambria" panose="02040503050406030204" pitchFamily="18" charset="0"/>
              </a:defRPr>
            </a:lvl1pPr>
          </a:lstStyle>
          <a:p>
            <a:r>
              <a:rPr lang="en-US" dirty="0"/>
              <a:t>Click to edit Master title style</a:t>
            </a:r>
          </a:p>
        </p:txBody>
      </p:sp>
      <p:sp>
        <p:nvSpPr>
          <p:cNvPr id="12" name="Text Placeholder 11"/>
          <p:cNvSpPr>
            <a:spLocks noGrp="1"/>
          </p:cNvSpPr>
          <p:nvPr>
            <p:ph type="body" sz="quarter" idx="10"/>
          </p:nvPr>
        </p:nvSpPr>
        <p:spPr>
          <a:xfrm>
            <a:off x="431035" y="1350817"/>
            <a:ext cx="4156364" cy="4179455"/>
          </a:xfrm>
        </p:spPr>
        <p:txBody>
          <a:bodyPr anchor="ctr">
            <a:noAutofit/>
          </a:bodyPr>
          <a:lstStyle>
            <a:lvl1pPr marL="0" indent="0" algn="r">
              <a:buNone/>
              <a:defRPr sz="20000" b="0" i="0">
                <a:solidFill>
                  <a:srgbClr val="669900"/>
                </a:solidFill>
                <a:latin typeface="Cambria" panose="02040503050406030204" pitchFamily="18" charset="0"/>
                <a:cs typeface="Cambria" panose="02040503050406030204" pitchFamily="18" charset="0"/>
              </a:defRPr>
            </a:lvl1pPr>
          </a:lstStyle>
          <a:p>
            <a:pPr lvl="0"/>
            <a:r>
              <a:rPr lang="en-US" dirty="0"/>
              <a:t>Click to edit Master text styles</a:t>
            </a:r>
          </a:p>
        </p:txBody>
      </p:sp>
    </p:spTree>
    <p:extLst>
      <p:ext uri="{BB962C8B-B14F-4D97-AF65-F5344CB8AC3E}">
        <p14:creationId xmlns:p14="http://schemas.microsoft.com/office/powerpoint/2010/main" val="2949511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757693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54755" y="-16933"/>
            <a:ext cx="10972800" cy="76809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98209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a:ln/>
        </p:spPr>
        <p:txBody>
          <a:bodyPr/>
          <a:lstStyle>
            <a:lvl1pPr>
              <a:defRPr>
                <a:latin typeface="Cambria"/>
              </a:defRPr>
            </a:lvl1pPr>
          </a:lstStyle>
          <a:p>
            <a:pPr>
              <a:defRPr/>
            </a:pPr>
            <a:endParaRPr lang="en-US" dirty="0"/>
          </a:p>
        </p:txBody>
      </p:sp>
      <p:sp>
        <p:nvSpPr>
          <p:cNvPr id="3" name="Rectangle 5"/>
          <p:cNvSpPr>
            <a:spLocks noGrp="1" noChangeArrowheads="1"/>
          </p:cNvSpPr>
          <p:nvPr>
            <p:ph type="ftr" sz="quarter" idx="11"/>
          </p:nvPr>
        </p:nvSpPr>
        <p:spPr>
          <a:xfrm>
            <a:off x="4165600" y="6248400"/>
            <a:ext cx="3860800" cy="457200"/>
          </a:xfrm>
          <a:prstGeom prst="rect">
            <a:avLst/>
          </a:prstGeom>
          <a:ln/>
        </p:spPr>
        <p:txBody>
          <a:bodyPr/>
          <a:lstStyle>
            <a:lvl1pPr>
              <a:defRPr>
                <a:latin typeface="Cambria"/>
              </a:defRPr>
            </a:lvl1pPr>
          </a:lstStyle>
          <a:p>
            <a:pPr>
              <a:defRPr/>
            </a:pPr>
            <a:endParaRPr lang="en-US" dirty="0"/>
          </a:p>
        </p:txBody>
      </p:sp>
      <p:sp>
        <p:nvSpPr>
          <p:cNvPr id="4" name="Rectangle 6"/>
          <p:cNvSpPr>
            <a:spLocks noGrp="1" noChangeArrowheads="1"/>
          </p:cNvSpPr>
          <p:nvPr>
            <p:ph type="sldNum" sz="quarter" idx="12"/>
          </p:nvPr>
        </p:nvSpPr>
        <p:spPr>
          <a:xfrm>
            <a:off x="8737600" y="6248400"/>
            <a:ext cx="2540000" cy="457200"/>
          </a:xfrm>
          <a:prstGeom prst="rect">
            <a:avLst/>
          </a:prstGeom>
          <a:ln/>
        </p:spPr>
        <p:txBody>
          <a:bodyPr/>
          <a:lstStyle>
            <a:lvl1pPr>
              <a:defRPr>
                <a:latin typeface="Cambria"/>
              </a:defRPr>
            </a:lvl1pPr>
          </a:lstStyle>
          <a:p>
            <a:fld id="{075DADBF-8C14-42A8-B538-03422893AF4C}" type="slidenum">
              <a:rPr lang="en-US" altLang="en-US" smtClean="0"/>
              <a:pPr/>
              <a:t>‹#›</a:t>
            </a:fld>
            <a:endParaRPr lang="en-US" altLang="en-US" dirty="0"/>
          </a:p>
        </p:txBody>
      </p:sp>
    </p:spTree>
    <p:extLst>
      <p:ext uri="{BB962C8B-B14F-4D97-AF65-F5344CB8AC3E}">
        <p14:creationId xmlns:p14="http://schemas.microsoft.com/office/powerpoint/2010/main" val="499121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Rectangle 2"/>
          <p:cNvSpPr/>
          <p:nvPr userDrawn="1"/>
        </p:nvSpPr>
        <p:spPr>
          <a:xfrm>
            <a:off x="237069" y="169868"/>
            <a:ext cx="11728451"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atin typeface="Cambria"/>
            </a:endParaRPr>
          </a:p>
        </p:txBody>
      </p: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211227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Slide Number Placeholder 5"/>
          <p:cNvSpPr>
            <a:spLocks noGrp="1"/>
          </p:cNvSpPr>
          <p:nvPr>
            <p:ph type="sldNum" sz="quarter" idx="12"/>
          </p:nvPr>
        </p:nvSpPr>
        <p:spPr/>
        <p:txBody>
          <a:bodyPr/>
          <a:lstStyle>
            <a:lvl1pPr>
              <a:defRPr/>
            </a:lvl1pPr>
          </a:lstStyle>
          <a:p>
            <a:fld id="{DCFC6667-E91D-AA4B-9ACC-834CDC0CCE32}" type="slidenum">
              <a:rPr lang="en-US">
                <a:solidFill>
                  <a:prstClr val="white"/>
                </a:solidFill>
              </a:rPr>
              <a:pPr/>
              <a:t>‹#›</a:t>
            </a:fld>
            <a:endParaRPr lang="en-US" dirty="0">
              <a:solidFill>
                <a:prstClr val="white"/>
              </a:solidFill>
            </a:endParaRPr>
          </a:p>
        </p:txBody>
      </p:sp>
      <p:cxnSp>
        <p:nvCxnSpPr>
          <p:cNvPr id="6" name="Straight Connector 5"/>
          <p:cNvCxnSpPr/>
          <p:nvPr userDrawn="1"/>
        </p:nvCxnSpPr>
        <p:spPr>
          <a:xfrm>
            <a:off x="462855" y="1159921"/>
            <a:ext cx="11288889"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 name="Picture 2" descr="MICRO_ch04_snapshot.png"/>
          <p:cNvPicPr>
            <a:picLocks noChangeAspect="1"/>
          </p:cNvPicPr>
          <p:nvPr userDrawn="1"/>
        </p:nvPicPr>
        <p:blipFill rotWithShape="1">
          <a:blip r:embed="rId2">
            <a:extLst>
              <a:ext uri="{28A0092B-C50C-407E-A947-70E740481C1C}">
                <a14:useLocalDpi xmlns:a14="http://schemas.microsoft.com/office/drawing/2010/main" val="0"/>
              </a:ext>
            </a:extLst>
          </a:blip>
          <a:srcRect l="5280" r="73229" b="90864"/>
          <a:stretch/>
        </p:blipFill>
        <p:spPr>
          <a:xfrm>
            <a:off x="31" y="47"/>
            <a:ext cx="2619023" cy="626533"/>
          </a:xfrm>
          <a:prstGeom prst="rect">
            <a:avLst/>
          </a:prstGeom>
        </p:spPr>
      </p:pic>
    </p:spTree>
    <p:extLst>
      <p:ext uri="{BB962C8B-B14F-4D97-AF65-F5344CB8AC3E}">
        <p14:creationId xmlns:p14="http://schemas.microsoft.com/office/powerpoint/2010/main" val="1684027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defRPr/>
            </a:lvl1pPr>
          </a:lstStyle>
          <a:p>
            <a:fld id="{DCFC6667-E91D-AA4B-9ACC-834CDC0CCE32}" type="slidenum">
              <a:rPr lang="en-US">
                <a:solidFill>
                  <a:prstClr val="white"/>
                </a:solidFill>
              </a:rPr>
              <a:pPr/>
              <a:t>‹#›</a:t>
            </a:fld>
            <a:endParaRPr lang="en-US" dirty="0">
              <a:solidFill>
                <a:prstClr val="white"/>
              </a:solidFill>
            </a:endParaRPr>
          </a:p>
        </p:txBody>
      </p:sp>
      <p:pic>
        <p:nvPicPr>
          <p:cNvPr id="4" name="Picture 3" descr="MICRO_ch04_titlebar.png"/>
          <p:cNvPicPr>
            <a:picLocks noChangeAspect="1"/>
          </p:cNvPicPr>
          <p:nvPr userDrawn="1"/>
        </p:nvPicPr>
        <p:blipFill rotWithShape="1">
          <a:blip r:embed="rId2">
            <a:extLst>
              <a:ext uri="{28A0092B-C50C-407E-A947-70E740481C1C}">
                <a14:useLocalDpi xmlns:a14="http://schemas.microsoft.com/office/drawing/2010/main" val="0"/>
              </a:ext>
            </a:extLst>
          </a:blip>
          <a:srcRect r="2364" b="83704"/>
          <a:stretch/>
        </p:blipFill>
        <p:spPr>
          <a:xfrm>
            <a:off x="0" y="0"/>
            <a:ext cx="11898488" cy="1117600"/>
          </a:xfrm>
          <a:prstGeom prst="rect">
            <a:avLst/>
          </a:prstGeom>
        </p:spPr>
      </p:pic>
      <p:sp>
        <p:nvSpPr>
          <p:cNvPr id="2" name="Title 1"/>
          <p:cNvSpPr>
            <a:spLocks noGrp="1"/>
          </p:cNvSpPr>
          <p:nvPr>
            <p:ph type="title" hasCustomPrompt="1"/>
          </p:nvPr>
        </p:nvSpPr>
        <p:spPr>
          <a:xfrm>
            <a:off x="462855" y="262498"/>
            <a:ext cx="11288889" cy="592673"/>
          </a:xfrm>
        </p:spPr>
        <p:txBody>
          <a:bodyPr/>
          <a:lstStyle>
            <a:lvl1pPr>
              <a:defRPr>
                <a:solidFill>
                  <a:srgbClr val="0A5B74"/>
                </a:solidFill>
              </a:defRPr>
            </a:lvl1pPr>
          </a:lstStyle>
          <a:p>
            <a:r>
              <a:rPr lang="en-US" dirty="0"/>
              <a:t>Click To Edit Master Title Style</a:t>
            </a:r>
          </a:p>
        </p:txBody>
      </p:sp>
    </p:spTree>
    <p:extLst>
      <p:ext uri="{BB962C8B-B14F-4D97-AF65-F5344CB8AC3E}">
        <p14:creationId xmlns:p14="http://schemas.microsoft.com/office/powerpoint/2010/main" val="666099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lvl1pPr>
              <a:defRPr/>
            </a:lvl1pPr>
          </a:lstStyle>
          <a:p>
            <a:fld id="{DCFC6667-E91D-AA4B-9ACC-834CDC0CCE32}" type="slidenum">
              <a:rPr lang="en-US">
                <a:solidFill>
                  <a:prstClr val="white"/>
                </a:solidFill>
              </a:rPr>
              <a:pPr/>
              <a:t>‹#›</a:t>
            </a:fld>
            <a:endParaRPr lang="en-US" dirty="0">
              <a:solidFill>
                <a:prstClr val="white"/>
              </a:solidFill>
            </a:endParaRPr>
          </a:p>
        </p:txBody>
      </p:sp>
      <p:sp>
        <p:nvSpPr>
          <p:cNvPr id="6" name="Text Placeholder 5"/>
          <p:cNvSpPr>
            <a:spLocks noGrp="1"/>
          </p:cNvSpPr>
          <p:nvPr>
            <p:ph type="body" sz="quarter" idx="13" hasCustomPrompt="1"/>
          </p:nvPr>
        </p:nvSpPr>
        <p:spPr>
          <a:xfrm>
            <a:off x="373236" y="6048904"/>
            <a:ext cx="11367208" cy="482600"/>
          </a:xfrm>
          <a:prstGeom prst="rect">
            <a:avLst/>
          </a:prstGeom>
        </p:spPr>
        <p:txBody>
          <a:bodyPr vert="horz"/>
          <a:lstStyle>
            <a:lvl1pPr marL="0" indent="0">
              <a:buFontTx/>
              <a:buNone/>
              <a:defRPr sz="2000" b="1" spc="110">
                <a:latin typeface="Cambria"/>
                <a:cs typeface="Cambria"/>
              </a:defRPr>
            </a:lvl1pPr>
            <a:lvl2pPr marL="457200" indent="0">
              <a:buFontTx/>
              <a:buNone/>
              <a:defRPr sz="2000" b="1" spc="110">
                <a:latin typeface="Cambria"/>
                <a:cs typeface="Cambria"/>
              </a:defRPr>
            </a:lvl2pPr>
            <a:lvl3pPr marL="914400" indent="0">
              <a:buFontTx/>
              <a:buNone/>
              <a:defRPr sz="2000" b="1" spc="110">
                <a:latin typeface="Cambria"/>
                <a:cs typeface="Cambria"/>
              </a:defRPr>
            </a:lvl3pPr>
            <a:lvl4pPr marL="1371600" indent="0">
              <a:buFontTx/>
              <a:buNone/>
              <a:defRPr sz="2000" b="1" spc="110">
                <a:latin typeface="Cambria"/>
                <a:cs typeface="Cambria"/>
              </a:defRPr>
            </a:lvl4pPr>
            <a:lvl5pPr marL="1828800" indent="0">
              <a:buFontTx/>
              <a:buNone/>
              <a:defRPr sz="2000" b="1" spc="110">
                <a:latin typeface="Cambria"/>
                <a:cs typeface="Cambr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MICRO_ch04_titlebar.png"/>
          <p:cNvPicPr>
            <a:picLocks noChangeAspect="1"/>
          </p:cNvPicPr>
          <p:nvPr userDrawn="1"/>
        </p:nvPicPr>
        <p:blipFill rotWithShape="1">
          <a:blip r:embed="rId2">
            <a:extLst>
              <a:ext uri="{28A0092B-C50C-407E-A947-70E740481C1C}">
                <a14:useLocalDpi xmlns:a14="http://schemas.microsoft.com/office/drawing/2010/main" val="0"/>
              </a:ext>
            </a:extLst>
          </a:blip>
          <a:srcRect l="34479" r="2364" b="83704"/>
          <a:stretch/>
        </p:blipFill>
        <p:spPr>
          <a:xfrm>
            <a:off x="32" y="2573888"/>
            <a:ext cx="12011377" cy="1744137"/>
          </a:xfrm>
          <a:prstGeom prst="rect">
            <a:avLst/>
          </a:prstGeom>
        </p:spPr>
      </p:pic>
      <p:sp>
        <p:nvSpPr>
          <p:cNvPr id="2" name="Title 1"/>
          <p:cNvSpPr>
            <a:spLocks noGrp="1"/>
          </p:cNvSpPr>
          <p:nvPr>
            <p:ph type="title" hasCustomPrompt="1"/>
          </p:nvPr>
        </p:nvSpPr>
        <p:spPr>
          <a:xfrm>
            <a:off x="463582" y="2921020"/>
            <a:ext cx="10870495" cy="939800"/>
          </a:xfrm>
        </p:spPr>
        <p:txBody>
          <a:bodyPr anchor="ctr" anchorCtr="0"/>
          <a:lstStyle>
            <a:lvl1pPr>
              <a:defRPr sz="4100">
                <a:solidFill>
                  <a:srgbClr val="0A5B74"/>
                </a:solidFill>
              </a:defRPr>
            </a:lvl1pPr>
          </a:lstStyle>
          <a:p>
            <a:r>
              <a:rPr lang="en-US" dirty="0"/>
              <a:t>Click To Edit Master Title Style</a:t>
            </a:r>
          </a:p>
        </p:txBody>
      </p:sp>
    </p:spTree>
    <p:extLst>
      <p:ext uri="{BB962C8B-B14F-4D97-AF65-F5344CB8AC3E}">
        <p14:creationId xmlns:p14="http://schemas.microsoft.com/office/powerpoint/2010/main" val="1730717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fld id="{8C223900-0738-5846-973D-3AF914A96077}" type="slidenum">
              <a:rPr lang="en-US">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949672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787484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9" r:id="rId4"/>
    <p:sldLayoutId id="2147483670" r:id="rId5"/>
  </p:sldLayoutIdLst>
  <p:txStyles>
    <p:titleStyle>
      <a:lvl1pPr algn="l" defTabSz="457200" rtl="0" eaLnBrk="0" fontAlgn="base" hangingPunct="0">
        <a:spcBef>
          <a:spcPct val="0"/>
        </a:spcBef>
        <a:spcAft>
          <a:spcPct val="0"/>
        </a:spcAft>
        <a:defRPr sz="4400" b="1" kern="1200">
          <a:solidFill>
            <a:schemeClr val="tx1"/>
          </a:solidFill>
          <a:latin typeface="Cambria" panose="02040503050406030204" pitchFamily="18" charset="0"/>
          <a:ea typeface="MS PGothic" pitchFamily="34" charset="-128"/>
          <a:cs typeface="Cambria"/>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blipFill rotWithShape="1">
            <a:blip r:embed="rId6"/>
            <a:stretch>
              <a:fillRect/>
            </a:stretch>
          </a:blipFill>
          <a:ln w="19050">
            <a:solidFill>
              <a:srgbClr val="0A5B7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1800" dirty="0">
              <a:solidFill>
                <a:prstClr val="white"/>
              </a:solidFill>
              <a:latin typeface="Cambria"/>
            </a:endParaRPr>
          </a:p>
        </p:txBody>
      </p:sp>
      <p:sp>
        <p:nvSpPr>
          <p:cNvPr id="2" name="Title Placeholder 1"/>
          <p:cNvSpPr>
            <a:spLocks noGrp="1"/>
          </p:cNvSpPr>
          <p:nvPr>
            <p:ph type="title"/>
          </p:nvPr>
        </p:nvSpPr>
        <p:spPr>
          <a:xfrm>
            <a:off x="462855" y="592656"/>
            <a:ext cx="11288889" cy="592673"/>
          </a:xfrm>
          <a:prstGeom prst="rect">
            <a:avLst/>
          </a:prstGeom>
        </p:spPr>
        <p:txBody>
          <a:bodyPr vert="horz" lIns="0" tIns="0" rIns="0" bIns="0" rtlCol="0" anchor="t" anchorCtr="0">
            <a:noAutofit/>
          </a:bodyPr>
          <a:lstStyle/>
          <a:p>
            <a:r>
              <a:rPr lang="en-US" dirty="0"/>
              <a:t>Click To Edit Master Title Style</a:t>
            </a:r>
          </a:p>
        </p:txBody>
      </p:sp>
      <p:sp>
        <p:nvSpPr>
          <p:cNvPr id="6" name="Slide Number Placeholder 5"/>
          <p:cNvSpPr>
            <a:spLocks noGrp="1"/>
          </p:cNvSpPr>
          <p:nvPr>
            <p:ph type="sldNum" sz="quarter" idx="4"/>
          </p:nvPr>
        </p:nvSpPr>
        <p:spPr>
          <a:xfrm>
            <a:off x="8737630" y="6632092"/>
            <a:ext cx="3160889" cy="225955"/>
          </a:xfrm>
          <a:prstGeom prst="rect">
            <a:avLst/>
          </a:prstGeom>
        </p:spPr>
        <p:txBody>
          <a:bodyPr vert="horz" wrap="square" lIns="91440" tIns="45720" rIns="91440" bIns="45720" numCol="1" anchor="ctr" anchorCtr="0" compatLnSpc="1">
            <a:prstTxWarp prst="textNoShape">
              <a:avLst/>
            </a:prstTxWarp>
          </a:bodyPr>
          <a:lstStyle>
            <a:lvl1pPr algn="r">
              <a:defRPr sz="1000" b="1">
                <a:solidFill>
                  <a:schemeClr val="bg1"/>
                </a:solidFill>
                <a:latin typeface="Cambria"/>
                <a:cs typeface="Cambria"/>
              </a:defRPr>
            </a:lvl1pPr>
          </a:lstStyle>
          <a:p>
            <a:pPr defTabSz="457200" fontAlgn="base">
              <a:spcBef>
                <a:spcPct val="0"/>
              </a:spcBef>
              <a:spcAft>
                <a:spcPct val="0"/>
              </a:spcAft>
            </a:pPr>
            <a:fld id="{C22D4794-4183-DC44-9F89-F8E20243ACC7}" type="slidenum">
              <a:rPr lang="en-US" smtClean="0">
                <a:solidFill>
                  <a:prstClr val="white"/>
                </a:solidFill>
                <a:ea typeface="ＭＳ Ｐゴシック" charset="0"/>
              </a:rPr>
              <a:pPr defTabSz="457200" fontAlgn="base">
                <a:spcBef>
                  <a:spcPct val="0"/>
                </a:spcBef>
                <a:spcAft>
                  <a:spcPct val="0"/>
                </a:spcAft>
              </a:pPr>
              <a:t>‹#›</a:t>
            </a:fld>
            <a:endParaRPr lang="en-US" dirty="0">
              <a:solidFill>
                <a:prstClr val="white"/>
              </a:solidFill>
              <a:ea typeface="ＭＳ Ｐゴシック" charset="0"/>
            </a:endParaRPr>
          </a:p>
        </p:txBody>
      </p:sp>
    </p:spTree>
    <p:extLst>
      <p:ext uri="{BB962C8B-B14F-4D97-AF65-F5344CB8AC3E}">
        <p14:creationId xmlns:p14="http://schemas.microsoft.com/office/powerpoint/2010/main" val="88270343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p:txStyles>
    <p:titleStyle>
      <a:lvl1pPr algn="l" defTabSz="457200" rtl="0" eaLnBrk="0" fontAlgn="base" hangingPunct="0">
        <a:spcBef>
          <a:spcPct val="0"/>
        </a:spcBef>
        <a:spcAft>
          <a:spcPct val="0"/>
        </a:spcAft>
        <a:defRPr sz="3200" b="0" i="0" kern="1200" spc="130">
          <a:solidFill>
            <a:schemeClr val="bg1"/>
          </a:solidFill>
          <a:latin typeface="Cambria" panose="02040503050406030204" pitchFamily="18" charset="0"/>
          <a:ea typeface="ＭＳ Ｐゴシック" charset="-128"/>
          <a:cs typeface="Cambria" panose="02040503050406030204" pitchFamily="18" charset="0"/>
        </a:defRPr>
      </a:lvl1pPr>
      <a:lvl2pPr algn="l" defTabSz="457200" rtl="0" eaLnBrk="0" fontAlgn="base" hangingPunct="0">
        <a:spcBef>
          <a:spcPct val="0"/>
        </a:spcBef>
        <a:spcAft>
          <a:spcPct val="0"/>
        </a:spcAft>
        <a:defRPr sz="2000">
          <a:solidFill>
            <a:schemeClr val="bg1"/>
          </a:solidFill>
          <a:latin typeface="Arial" charset="0"/>
          <a:ea typeface="ＭＳ Ｐゴシック" charset="-128"/>
        </a:defRPr>
      </a:lvl2pPr>
      <a:lvl3pPr algn="l" defTabSz="457200" rtl="0" eaLnBrk="0" fontAlgn="base" hangingPunct="0">
        <a:spcBef>
          <a:spcPct val="0"/>
        </a:spcBef>
        <a:spcAft>
          <a:spcPct val="0"/>
        </a:spcAft>
        <a:defRPr sz="2000">
          <a:solidFill>
            <a:schemeClr val="bg1"/>
          </a:solidFill>
          <a:latin typeface="Arial" charset="0"/>
          <a:ea typeface="ＭＳ Ｐゴシック" charset="-128"/>
        </a:defRPr>
      </a:lvl3pPr>
      <a:lvl4pPr algn="l" defTabSz="457200" rtl="0" eaLnBrk="0" fontAlgn="base" hangingPunct="0">
        <a:spcBef>
          <a:spcPct val="0"/>
        </a:spcBef>
        <a:spcAft>
          <a:spcPct val="0"/>
        </a:spcAft>
        <a:defRPr sz="2000">
          <a:solidFill>
            <a:schemeClr val="bg1"/>
          </a:solidFill>
          <a:latin typeface="Arial" charset="0"/>
          <a:ea typeface="ＭＳ Ｐゴシック" charset="-128"/>
        </a:defRPr>
      </a:lvl4pPr>
      <a:lvl5pPr algn="l" defTabSz="457200" rtl="0" eaLnBrk="0" fontAlgn="base" hangingPunct="0">
        <a:spcBef>
          <a:spcPct val="0"/>
        </a:spcBef>
        <a:spcAft>
          <a:spcPct val="0"/>
        </a:spcAft>
        <a:defRPr sz="2000">
          <a:solidFill>
            <a:schemeClr val="bg1"/>
          </a:solidFill>
          <a:latin typeface="Arial" charset="0"/>
          <a:ea typeface="ＭＳ Ｐゴシック" charset="-128"/>
        </a:defRPr>
      </a:lvl5pPr>
      <a:lvl6pPr marL="457200" algn="l" defTabSz="457200" rtl="0" fontAlgn="base">
        <a:spcBef>
          <a:spcPct val="0"/>
        </a:spcBef>
        <a:spcAft>
          <a:spcPct val="0"/>
        </a:spcAft>
        <a:defRPr sz="2000">
          <a:solidFill>
            <a:schemeClr val="bg1"/>
          </a:solidFill>
          <a:latin typeface="Arial" charset="0"/>
          <a:ea typeface="ＭＳ Ｐゴシック" charset="-128"/>
        </a:defRPr>
      </a:lvl6pPr>
      <a:lvl7pPr marL="914400" algn="l" defTabSz="457200" rtl="0" fontAlgn="base">
        <a:spcBef>
          <a:spcPct val="0"/>
        </a:spcBef>
        <a:spcAft>
          <a:spcPct val="0"/>
        </a:spcAft>
        <a:defRPr sz="2000">
          <a:solidFill>
            <a:schemeClr val="bg1"/>
          </a:solidFill>
          <a:latin typeface="Arial" charset="0"/>
          <a:ea typeface="ＭＳ Ｐゴシック" charset="-128"/>
        </a:defRPr>
      </a:lvl7pPr>
      <a:lvl8pPr marL="1371600" algn="l" defTabSz="457200" rtl="0" fontAlgn="base">
        <a:spcBef>
          <a:spcPct val="0"/>
        </a:spcBef>
        <a:spcAft>
          <a:spcPct val="0"/>
        </a:spcAft>
        <a:defRPr sz="2000">
          <a:solidFill>
            <a:schemeClr val="bg1"/>
          </a:solidFill>
          <a:latin typeface="Arial" charset="0"/>
          <a:ea typeface="ＭＳ Ｐゴシック" charset="-128"/>
        </a:defRPr>
      </a:lvl8pPr>
      <a:lvl9pPr marL="1828800" algn="l" defTabSz="457200" rtl="0" fontAlgn="base">
        <a:spcBef>
          <a:spcPct val="0"/>
        </a:spcBef>
        <a:spcAft>
          <a:spcPct val="0"/>
        </a:spcAft>
        <a:defRPr sz="2000">
          <a:solidFill>
            <a:schemeClr val="bg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1600" kern="1200">
          <a:solidFill>
            <a:schemeClr val="bg1"/>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1400" kern="1200">
          <a:solidFill>
            <a:schemeClr val="bg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1200" kern="1200">
          <a:solidFill>
            <a:schemeClr val="bg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1100" kern="1200">
          <a:solidFill>
            <a:schemeClr val="bg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1100" kern="1200">
          <a:solidFill>
            <a:schemeClr val="bg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1.e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2.xml"/><Relationship Id="rId7"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13.emf"/><Relationship Id="rId4" Type="http://schemas.openxmlformats.org/officeDocument/2006/relationships/oleObject" Target="../embeddings/oleObject8.bin"/><Relationship Id="rId9"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YTcFsdIJ_Xo"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notesSlide" Target="../notesSlides/notesSlide28.xml"/><Relationship Id="rId7" Type="http://schemas.openxmlformats.org/officeDocument/2006/relationships/image" Target="../media/image36.emf"/><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image" Target="../media/image35.emf"/><Relationship Id="rId5" Type="http://schemas.openxmlformats.org/officeDocument/2006/relationships/image" Target="../media/image34.emf"/><Relationship Id="rId10" Type="http://schemas.openxmlformats.org/officeDocument/2006/relationships/image" Target="../media/image32.emf"/><Relationship Id="rId4" Type="http://schemas.openxmlformats.org/officeDocument/2006/relationships/image" Target="../media/image33.emf"/><Relationship Id="rId9" Type="http://schemas.openxmlformats.org/officeDocument/2006/relationships/oleObject" Target="../embeddings/oleObject11.bin"/></Relationships>
</file>

<file path=ppt/slides/_rels/slide29.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notesSlide" Target="../notesSlides/notesSlide29.xml"/><Relationship Id="rId7" Type="http://schemas.openxmlformats.org/officeDocument/2006/relationships/image" Target="../media/image42.emf"/><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image" Target="../media/image41.emf"/><Relationship Id="rId11" Type="http://schemas.openxmlformats.org/officeDocument/2006/relationships/image" Target="../media/image38.emf"/><Relationship Id="rId5" Type="http://schemas.openxmlformats.org/officeDocument/2006/relationships/image" Target="../media/image40.emf"/><Relationship Id="rId10" Type="http://schemas.openxmlformats.org/officeDocument/2006/relationships/oleObject" Target="../embeddings/oleObject12.bin"/><Relationship Id="rId4" Type="http://schemas.openxmlformats.org/officeDocument/2006/relationships/image" Target="../media/image39.emf"/><Relationship Id="rId9" Type="http://schemas.openxmlformats.org/officeDocument/2006/relationships/image" Target="../media/image44.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notesSlide" Target="../notesSlides/notesSlide30.xml"/><Relationship Id="rId7" Type="http://schemas.openxmlformats.org/officeDocument/2006/relationships/image" Target="../media/image49.emf"/><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image" Target="../media/image48.emf"/><Relationship Id="rId11" Type="http://schemas.openxmlformats.org/officeDocument/2006/relationships/image" Target="../media/image45.emf"/><Relationship Id="rId5" Type="http://schemas.openxmlformats.org/officeDocument/2006/relationships/image" Target="../media/image47.emf"/><Relationship Id="rId10" Type="http://schemas.openxmlformats.org/officeDocument/2006/relationships/oleObject" Target="../embeddings/oleObject13.bin"/><Relationship Id="rId4" Type="http://schemas.openxmlformats.org/officeDocument/2006/relationships/image" Target="../media/image46.emf"/><Relationship Id="rId9" Type="http://schemas.openxmlformats.org/officeDocument/2006/relationships/image" Target="../media/image51.emf"/></Relationships>
</file>

<file path=ppt/slides/_rels/slide31.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notesSlide" Target="../notesSlides/notesSlide31.xml"/><Relationship Id="rId7" Type="http://schemas.openxmlformats.org/officeDocument/2006/relationships/image" Target="../media/image56.emf"/><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image" Target="../media/image55.emf"/><Relationship Id="rId5" Type="http://schemas.openxmlformats.org/officeDocument/2006/relationships/image" Target="../media/image54.emf"/><Relationship Id="rId10" Type="http://schemas.openxmlformats.org/officeDocument/2006/relationships/image" Target="../media/image52.emf"/><Relationship Id="rId4" Type="http://schemas.openxmlformats.org/officeDocument/2006/relationships/image" Target="../media/image53.emf"/><Relationship Id="rId9" Type="http://schemas.openxmlformats.org/officeDocument/2006/relationships/oleObject" Target="../embeddings/oleObject14.bin"/></Relationships>
</file>

<file path=ppt/slides/_rels/slide32.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image" Target="../media/image58.emf"/><Relationship Id="rId7" Type="http://schemas.openxmlformats.org/officeDocument/2006/relationships/image" Target="../media/image62.emf"/><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61.emf"/><Relationship Id="rId11" Type="http://schemas.openxmlformats.org/officeDocument/2006/relationships/image" Target="../media/image66.emf"/><Relationship Id="rId5" Type="http://schemas.openxmlformats.org/officeDocument/2006/relationships/image" Target="../media/image60.emf"/><Relationship Id="rId10" Type="http://schemas.openxmlformats.org/officeDocument/2006/relationships/image" Target="../media/image65.emf"/><Relationship Id="rId4" Type="http://schemas.openxmlformats.org/officeDocument/2006/relationships/image" Target="../media/image59.emf"/><Relationship Id="rId9" Type="http://schemas.openxmlformats.org/officeDocument/2006/relationships/image" Target="../media/image64.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68.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6.bin"/><Relationship Id="rId5" Type="http://schemas.openxmlformats.org/officeDocument/2006/relationships/image" Target="../media/image67.emf"/><Relationship Id="rId4" Type="http://schemas.openxmlformats.org/officeDocument/2006/relationships/oleObject" Target="../embeddings/oleObject15.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72.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8.bin"/><Relationship Id="rId5" Type="http://schemas.openxmlformats.org/officeDocument/2006/relationships/image" Target="../media/image71.emf"/><Relationship Id="rId4" Type="http://schemas.openxmlformats.org/officeDocument/2006/relationships/oleObject" Target="../embeddings/oleObject17.bin"/></Relationships>
</file>

<file path=ppt/slides/_rels/slide3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75.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0.bin"/><Relationship Id="rId5" Type="http://schemas.openxmlformats.org/officeDocument/2006/relationships/image" Target="../media/image74.emf"/><Relationship Id="rId4" Type="http://schemas.openxmlformats.org/officeDocument/2006/relationships/oleObject" Target="../embeddings/oleObject19.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7.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a:xfrm>
            <a:off x="5253040" y="1350965"/>
            <a:ext cx="5106987" cy="4179887"/>
          </a:xfrm>
        </p:spPr>
        <p:txBody>
          <a:bodyPr>
            <a:normAutofit/>
          </a:bodyPr>
          <a:lstStyle/>
          <a:p>
            <a:pPr algn="ctr" eaLnBrk="1" hangingPunct="1">
              <a:defRPr/>
            </a:pPr>
            <a:r>
              <a:rPr lang="tr-TR" sz="6600" cap="none">
                <a:latin typeface="Cambria"/>
                <a:ea typeface="MS PGothic" charset="0"/>
              </a:rPr>
              <a:t>Ekonomi</a:t>
            </a:r>
            <a:endParaRPr lang="tr-TR" sz="4000" cap="none" noProof="0" dirty="0">
              <a:latin typeface="Cambria" panose="02040503050406030204" pitchFamily="18" charset="0"/>
              <a:ea typeface="MS PGothic" charset="0"/>
            </a:endParaRPr>
          </a:p>
        </p:txBody>
      </p:sp>
      <p:sp>
        <p:nvSpPr>
          <p:cNvPr id="7170" name="Text Placeholder 2"/>
          <p:cNvSpPr>
            <a:spLocks noGrp="1"/>
          </p:cNvSpPr>
          <p:nvPr>
            <p:ph type="body" sz="quarter" idx="10"/>
          </p:nvPr>
        </p:nvSpPr>
        <p:spPr>
          <a:xfrm>
            <a:off x="1041401" y="1350965"/>
            <a:ext cx="3619499" cy="4179887"/>
          </a:xfrm>
        </p:spPr>
        <p:txBody>
          <a:bodyPr/>
          <a:lstStyle/>
          <a:p>
            <a:pPr eaLnBrk="1" hangingPunct="1"/>
            <a:r>
              <a:rPr lang="tr-TR" altLang="en-US" sz="6600" noProof="0" dirty="0">
                <a:latin typeface="Cambria"/>
                <a:cs typeface="Cambria"/>
              </a:rPr>
              <a:t>Hafta</a:t>
            </a:r>
            <a:r>
              <a:rPr lang="tr-TR" altLang="en-US" sz="6600" noProof="0" dirty="0">
                <a:latin typeface="Cambria" panose="02040503050406030204" pitchFamily="18" charset="0"/>
              </a:rPr>
              <a:t> #4</a:t>
            </a:r>
          </a:p>
        </p:txBody>
      </p:sp>
    </p:spTree>
    <p:extLst>
      <p:ext uri="{BB962C8B-B14F-4D97-AF65-F5344CB8AC3E}">
        <p14:creationId xmlns:p14="http://schemas.microsoft.com/office/powerpoint/2010/main" val="3050492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1655836" y="0"/>
            <a:ext cx="8229600" cy="1527175"/>
          </a:xfrm>
        </p:spPr>
        <p:txBody>
          <a:bodyPr/>
          <a:lstStyle/>
          <a:p>
            <a:r>
              <a:rPr lang="tr-TR" altLang="en-US" noProof="0" dirty="0">
                <a:latin typeface="Cambria"/>
              </a:rPr>
              <a:t>Orta Nokta Metodu</a:t>
            </a:r>
          </a:p>
        </p:txBody>
      </p:sp>
      <p:sp>
        <p:nvSpPr>
          <p:cNvPr id="34819" name="Content Placeholder 2"/>
          <p:cNvSpPr>
            <a:spLocks noGrp="1"/>
          </p:cNvSpPr>
          <p:nvPr>
            <p:ph idx="1"/>
          </p:nvPr>
        </p:nvSpPr>
        <p:spPr>
          <a:xfrm>
            <a:off x="1603375" y="1712913"/>
            <a:ext cx="8229600" cy="4895850"/>
          </a:xfrm>
        </p:spPr>
        <p:txBody>
          <a:bodyPr/>
          <a:lstStyle/>
          <a:p>
            <a:pPr eaLnBrk="1" hangingPunct="1"/>
            <a:r>
              <a:rPr lang="tr-TR" altLang="en-US" sz="3200" noProof="0" dirty="0"/>
              <a:t>Yüzdesel değişim formülünü </a:t>
            </a:r>
            <a:r>
              <a:rPr lang="tr-TR" altLang="en-US" sz="3200" noProof="0"/>
              <a:t>kullanmadaki problem</a:t>
            </a:r>
            <a:endParaRPr lang="tr-TR" altLang="en-US" sz="3200" noProof="0" dirty="0"/>
          </a:p>
          <a:p>
            <a:pPr lvl="1" eaLnBrk="1" hangingPunct="1"/>
            <a:r>
              <a:rPr lang="tr-TR" altLang="en-US" sz="2800" noProof="0" dirty="0"/>
              <a:t>Fiyat $100'den $80'e düşerse</a:t>
            </a:r>
          </a:p>
          <a:p>
            <a:pPr lvl="2" eaLnBrk="1" hangingPunct="1"/>
            <a:r>
              <a:rPr lang="tr-TR" altLang="en-US" sz="2000" noProof="0" dirty="0">
                <a:latin typeface="Cambria"/>
                <a:ea typeface="Cambria"/>
                <a:cs typeface="Cambria"/>
              </a:rPr>
              <a:t>%20'lik değişim!</a:t>
            </a:r>
          </a:p>
          <a:p>
            <a:pPr lvl="1" eaLnBrk="1" hangingPunct="1"/>
            <a:r>
              <a:rPr lang="tr-TR" altLang="en-US" sz="2800" noProof="0" dirty="0"/>
              <a:t>Fiyat $80'den $100'e çıkarsa</a:t>
            </a:r>
          </a:p>
          <a:p>
            <a:pPr lvl="2" eaLnBrk="1" hangingPunct="1"/>
            <a:r>
              <a:rPr lang="tr-TR" altLang="en-US" sz="2000" noProof="0" dirty="0">
                <a:latin typeface="Cambria"/>
                <a:ea typeface="Cambria"/>
                <a:cs typeface="Cambria"/>
              </a:rPr>
              <a:t>%25'lik değişim!</a:t>
            </a:r>
          </a:p>
          <a:p>
            <a:pPr eaLnBrk="1" hangingPunct="1"/>
            <a:r>
              <a:rPr lang="tr-TR" altLang="en-US" sz="3200" noProof="0" dirty="0"/>
              <a:t>Bu nedenle, değişimlerdeki "yön" önemlidir ve bu durum esneklik hesaplamasını değiştirir.</a:t>
            </a:r>
            <a:r>
              <a:rPr lang="tr-TR" altLang="ja-JP" sz="3200" noProof="0" dirty="0"/>
              <a:t> Bu durumu nasıl düzeltebiliriz?</a:t>
            </a:r>
            <a:endParaRPr lang="tr-TR" altLang="en-US" sz="3200" noProof="0" dirty="0"/>
          </a:p>
        </p:txBody>
      </p:sp>
      <p:pic>
        <p:nvPicPr>
          <p:cNvPr id="35843" name="Picture 4" descr="I:\DirkTextbookN\Jpegs(All)\VOLUME_1_MICRO_Class-test\15_PRINECO_CH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1775" y="2330450"/>
            <a:ext cx="2808288" cy="2357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2483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animEffect transition="in" filter="barn(inVertical)">
                                      <p:cBhvr>
                                        <p:cTn id="7" dur="500"/>
                                        <p:tgtEl>
                                          <p:spTgt spid="34819">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4819">
                                            <p:txEl>
                                              <p:pRg st="2" end="2"/>
                                            </p:txEl>
                                          </p:spTgt>
                                        </p:tgtEl>
                                        <p:attrNameLst>
                                          <p:attrName>style.visibility</p:attrName>
                                        </p:attrNameLst>
                                      </p:cBhvr>
                                      <p:to>
                                        <p:strVal val="visible"/>
                                      </p:to>
                                    </p:set>
                                    <p:animEffect transition="in" filter="barn(inVertical)">
                                      <p:cBhvr>
                                        <p:cTn id="10" dur="500"/>
                                        <p:tgtEl>
                                          <p:spTgt spid="34819">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animEffect transition="in" filter="barn(inVertical)">
                                      <p:cBhvr>
                                        <p:cTn id="15" dur="500"/>
                                        <p:tgtEl>
                                          <p:spTgt spid="34819">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4819">
                                            <p:txEl>
                                              <p:pRg st="4" end="4"/>
                                            </p:txEl>
                                          </p:spTgt>
                                        </p:tgtEl>
                                        <p:attrNameLst>
                                          <p:attrName>style.visibility</p:attrName>
                                        </p:attrNameLst>
                                      </p:cBhvr>
                                      <p:to>
                                        <p:strVal val="visible"/>
                                      </p:to>
                                    </p:set>
                                    <p:animEffect transition="in" filter="barn(inVertical)">
                                      <p:cBhvr>
                                        <p:cTn id="18" dur="500"/>
                                        <p:tgtEl>
                                          <p:spTgt spid="34819">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34819">
                                            <p:txEl>
                                              <p:pRg st="5" end="5"/>
                                            </p:txEl>
                                          </p:spTgt>
                                        </p:tgtEl>
                                        <p:attrNameLst>
                                          <p:attrName>style.visibility</p:attrName>
                                        </p:attrNameLst>
                                      </p:cBhvr>
                                      <p:to>
                                        <p:strVal val="visible"/>
                                      </p:to>
                                    </p:set>
                                    <p:animEffect transition="in" filter="barn(inVertical)">
                                      <p:cBhvr>
                                        <p:cTn id="23" dur="500"/>
                                        <p:tgtEl>
                                          <p:spTgt spid="34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981200" y="47"/>
            <a:ext cx="8229600" cy="1527175"/>
          </a:xfrm>
        </p:spPr>
        <p:txBody>
          <a:bodyPr/>
          <a:lstStyle/>
          <a:p>
            <a:r>
              <a:rPr lang="tr-TR" altLang="en-US" noProof="0" dirty="0">
                <a:latin typeface="Cambria"/>
              </a:rPr>
              <a:t>Orta Nokta Metodu</a:t>
            </a:r>
          </a:p>
        </p:txBody>
      </p:sp>
      <p:sp>
        <p:nvSpPr>
          <p:cNvPr id="37890" name="Content Placeholder 2"/>
          <p:cNvSpPr>
            <a:spLocks noGrp="1"/>
          </p:cNvSpPr>
          <p:nvPr>
            <p:ph idx="1"/>
          </p:nvPr>
        </p:nvSpPr>
        <p:spPr>
          <a:xfrm>
            <a:off x="1997484" y="1623961"/>
            <a:ext cx="8229600" cy="1082675"/>
          </a:xfrm>
        </p:spPr>
        <p:txBody>
          <a:bodyPr/>
          <a:lstStyle/>
          <a:p>
            <a:r>
              <a:rPr lang="tr-TR" altLang="en-US" sz="2800" noProof="0" dirty="0"/>
              <a:t>Orta nokta metodu esneklik hesaplamasında alternatif bir yöntemdir. Formülü biraz daha karışıktır.</a:t>
            </a:r>
          </a:p>
        </p:txBody>
      </p:sp>
      <p:graphicFrame>
        <p:nvGraphicFramePr>
          <p:cNvPr id="4" name="Object 4"/>
          <p:cNvGraphicFramePr>
            <a:graphicFrameLocks noChangeAspect="1"/>
          </p:cNvGraphicFramePr>
          <p:nvPr>
            <p:extLst>
              <p:ext uri="{D42A27DB-BD31-4B8C-83A1-F6EECF244321}">
                <p14:modId xmlns:p14="http://schemas.microsoft.com/office/powerpoint/2010/main" val="2837928969"/>
              </p:ext>
            </p:extLst>
          </p:nvPr>
        </p:nvGraphicFramePr>
        <p:xfrm>
          <a:off x="3316288" y="2841625"/>
          <a:ext cx="5408612" cy="1620838"/>
        </p:xfrm>
        <a:graphic>
          <a:graphicData uri="http://schemas.openxmlformats.org/presentationml/2006/ole">
            <mc:AlternateContent xmlns:mc="http://schemas.openxmlformats.org/markup-compatibility/2006">
              <mc:Choice xmlns:v="urn:schemas-microsoft-com:vml" Requires="v">
                <p:oleObj spid="_x0000_s23281" name="Equation" r:id="rId4" imgW="1816100" imgH="520700" progId="Equation.DSMT4">
                  <p:embed/>
                </p:oleObj>
              </mc:Choice>
              <mc:Fallback>
                <p:oleObj name="Equation" r:id="rId4" imgW="1816100" imgH="520700" progId="Equation.DSMT4">
                  <p:embed/>
                  <p:pic>
                    <p:nvPicPr>
                      <p:cNvPr id="0" name=""/>
                      <p:cNvPicPr>
                        <a:picLocks noChangeAspect="1" noChangeArrowheads="1"/>
                      </p:cNvPicPr>
                      <p:nvPr/>
                    </p:nvPicPr>
                    <p:blipFill>
                      <a:blip r:embed="rId5"/>
                      <a:srcRect/>
                      <a:stretch>
                        <a:fillRect/>
                      </a:stretch>
                    </p:blipFill>
                    <p:spPr bwMode="auto">
                      <a:xfrm>
                        <a:off x="3316288" y="2841625"/>
                        <a:ext cx="5408612" cy="16208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 name="Object 5"/>
          <p:cNvGraphicFramePr>
            <a:graphicFrameLocks noChangeAspect="1"/>
          </p:cNvGraphicFramePr>
          <p:nvPr>
            <p:extLst>
              <p:ext uri="{D42A27DB-BD31-4B8C-83A1-F6EECF244321}">
                <p14:modId xmlns:p14="http://schemas.microsoft.com/office/powerpoint/2010/main" val="2756180342"/>
              </p:ext>
            </p:extLst>
          </p:nvPr>
        </p:nvGraphicFramePr>
        <p:xfrm>
          <a:off x="2538413" y="4640263"/>
          <a:ext cx="6867525" cy="1739900"/>
        </p:xfrm>
        <a:graphic>
          <a:graphicData uri="http://schemas.openxmlformats.org/presentationml/2006/ole">
            <mc:AlternateContent xmlns:mc="http://schemas.openxmlformats.org/markup-compatibility/2006">
              <mc:Choice xmlns:v="urn:schemas-microsoft-com:vml" Requires="v">
                <p:oleObj spid="_x0000_s23282" name="Equation" r:id="rId6" imgW="2044700" imgH="558800" progId="Equation.DSMT4">
                  <p:embed/>
                </p:oleObj>
              </mc:Choice>
              <mc:Fallback>
                <p:oleObj name="Equation" r:id="rId6" imgW="2044700" imgH="558800" progId="Equation.DSMT4">
                  <p:embed/>
                  <p:pic>
                    <p:nvPicPr>
                      <p:cNvPr id="0" name=""/>
                      <p:cNvPicPr>
                        <a:picLocks noChangeAspect="1" noChangeArrowheads="1"/>
                      </p:cNvPicPr>
                      <p:nvPr/>
                    </p:nvPicPr>
                    <p:blipFill>
                      <a:blip r:embed="rId7"/>
                      <a:srcRect/>
                      <a:stretch>
                        <a:fillRect/>
                      </a:stretch>
                    </p:blipFill>
                    <p:spPr bwMode="auto">
                      <a:xfrm>
                        <a:off x="2538413" y="4640263"/>
                        <a:ext cx="6867525" cy="1739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 name="Rectangle 5"/>
          <p:cNvSpPr/>
          <p:nvPr/>
        </p:nvSpPr>
        <p:spPr>
          <a:xfrm>
            <a:off x="4291031" y="2919018"/>
            <a:ext cx="1219200" cy="6858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latin typeface="Cambria"/>
            </a:endParaRPr>
          </a:p>
        </p:txBody>
      </p:sp>
      <p:sp>
        <p:nvSpPr>
          <p:cNvPr id="7" name="Rectangle 6"/>
          <p:cNvSpPr/>
          <p:nvPr/>
        </p:nvSpPr>
        <p:spPr>
          <a:xfrm>
            <a:off x="5715000" y="2932113"/>
            <a:ext cx="2895600" cy="68580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latin typeface="Cambria"/>
            </a:endParaRPr>
          </a:p>
        </p:txBody>
      </p:sp>
      <p:sp>
        <p:nvSpPr>
          <p:cNvPr id="8" name="Rectangle 7"/>
          <p:cNvSpPr/>
          <p:nvPr/>
        </p:nvSpPr>
        <p:spPr>
          <a:xfrm>
            <a:off x="4495800" y="3694113"/>
            <a:ext cx="990600" cy="5334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latin typeface="Cambria"/>
            </a:endParaRPr>
          </a:p>
        </p:txBody>
      </p:sp>
      <p:sp>
        <p:nvSpPr>
          <p:cNvPr id="9" name="Rectangle 8"/>
          <p:cNvSpPr/>
          <p:nvPr/>
        </p:nvSpPr>
        <p:spPr>
          <a:xfrm>
            <a:off x="5715000" y="3694113"/>
            <a:ext cx="2667000" cy="5334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latin typeface="Cambria"/>
            </a:endParaRPr>
          </a:p>
        </p:txBody>
      </p:sp>
      <p:sp>
        <p:nvSpPr>
          <p:cNvPr id="10" name="Rectangle 9"/>
          <p:cNvSpPr/>
          <p:nvPr/>
        </p:nvSpPr>
        <p:spPr>
          <a:xfrm>
            <a:off x="3678875" y="4760913"/>
            <a:ext cx="2340925" cy="68580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latin typeface="Cambria"/>
            </a:endParaRPr>
          </a:p>
        </p:txBody>
      </p:sp>
      <p:sp>
        <p:nvSpPr>
          <p:cNvPr id="11" name="Rectangle 10"/>
          <p:cNvSpPr/>
          <p:nvPr/>
        </p:nvSpPr>
        <p:spPr>
          <a:xfrm>
            <a:off x="6172200" y="4760913"/>
            <a:ext cx="3214822" cy="68580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latin typeface="Cambria"/>
            </a:endParaRPr>
          </a:p>
        </p:txBody>
      </p:sp>
      <p:sp>
        <p:nvSpPr>
          <p:cNvPr id="12" name="Rectangle 11"/>
          <p:cNvSpPr/>
          <p:nvPr/>
        </p:nvSpPr>
        <p:spPr>
          <a:xfrm>
            <a:off x="4071637" y="5522913"/>
            <a:ext cx="1948163" cy="60960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latin typeface="Cambria"/>
            </a:endParaRPr>
          </a:p>
        </p:txBody>
      </p:sp>
      <p:sp>
        <p:nvSpPr>
          <p:cNvPr id="13" name="Rectangle 12"/>
          <p:cNvSpPr/>
          <p:nvPr/>
        </p:nvSpPr>
        <p:spPr>
          <a:xfrm>
            <a:off x="6248399" y="5522913"/>
            <a:ext cx="2745859" cy="6096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latin typeface="Cambria"/>
            </a:endParaRPr>
          </a:p>
        </p:txBody>
      </p:sp>
    </p:spTree>
    <p:extLst>
      <p:ext uri="{BB962C8B-B14F-4D97-AF65-F5344CB8AC3E}">
        <p14:creationId xmlns:p14="http://schemas.microsoft.com/office/powerpoint/2010/main" val="3413110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across)">
                                      <p:cBhvr>
                                        <p:cTn id="28" dur="500"/>
                                        <p:tgtEl>
                                          <p:spTgt spid="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heckerboard(across)">
                                      <p:cBhvr>
                                        <p:cTn id="33" dur="500"/>
                                        <p:tgtEl>
                                          <p:spTgt spid="8"/>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heckerboard(across)">
                                      <p:cBhvr>
                                        <p:cTn id="36" dur="500"/>
                                        <p:tgtEl>
                                          <p:spTgt spid="1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heckerboard(across)">
                                      <p:cBhvr>
                                        <p:cTn id="41" dur="500"/>
                                        <p:tgtEl>
                                          <p:spTgt spid="9"/>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heckerboard(across)">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1981200" y="47"/>
            <a:ext cx="8229600" cy="1527175"/>
          </a:xfrm>
        </p:spPr>
        <p:txBody>
          <a:bodyPr/>
          <a:lstStyle/>
          <a:p>
            <a:r>
              <a:rPr lang="tr-TR" altLang="en-US" dirty="0">
                <a:latin typeface="Cambria"/>
              </a:rPr>
              <a:t>Orta Nokta Metodu</a:t>
            </a:r>
          </a:p>
        </p:txBody>
      </p:sp>
      <p:sp>
        <p:nvSpPr>
          <p:cNvPr id="39938" name="Content Placeholder 2"/>
          <p:cNvSpPr>
            <a:spLocks noGrp="1"/>
          </p:cNvSpPr>
          <p:nvPr>
            <p:ph idx="1"/>
          </p:nvPr>
        </p:nvSpPr>
        <p:spPr>
          <a:xfrm>
            <a:off x="1981200" y="1566863"/>
            <a:ext cx="8229600" cy="1547812"/>
          </a:xfrm>
        </p:spPr>
        <p:txBody>
          <a:bodyPr/>
          <a:lstStyle/>
          <a:p>
            <a:pPr eaLnBrk="1" hangingPunct="1"/>
            <a:r>
              <a:rPr lang="tr-TR" altLang="en-US" sz="2800" dirty="0"/>
              <a:t>Örnek:</a:t>
            </a:r>
          </a:p>
          <a:p>
            <a:pPr lvl="1" eaLnBrk="1" hangingPunct="1"/>
            <a:r>
              <a:rPr lang="tr-TR" altLang="ja-JP" sz="2400" dirty="0"/>
              <a:t>"Eski" fiyat. F</a:t>
            </a:r>
            <a:r>
              <a:rPr lang="tr-TR" altLang="ja-JP" sz="2400" baseline="-25000" dirty="0"/>
              <a:t>1</a:t>
            </a:r>
            <a:r>
              <a:rPr lang="tr-TR" altLang="ja-JP" sz="2400" dirty="0"/>
              <a:t> = $6 için in M</a:t>
            </a:r>
            <a:r>
              <a:rPr lang="tr-TR" altLang="ja-JP" sz="2400" baseline="-25000" dirty="0"/>
              <a:t>1</a:t>
            </a:r>
            <a:r>
              <a:rPr lang="tr-TR" altLang="ja-JP" sz="2400" dirty="0"/>
              <a:t> = 15</a:t>
            </a:r>
          </a:p>
          <a:p>
            <a:pPr lvl="1" eaLnBrk="1" hangingPunct="1"/>
            <a:r>
              <a:rPr lang="tr-TR" altLang="ja-JP" sz="2400" dirty="0"/>
              <a:t>"Yeni" fiyat. F</a:t>
            </a:r>
            <a:r>
              <a:rPr lang="tr-TR" altLang="ja-JP" sz="2400" baseline="-25000" dirty="0"/>
              <a:t>2</a:t>
            </a:r>
            <a:r>
              <a:rPr lang="tr-TR" altLang="ja-JP" sz="2400" dirty="0"/>
              <a:t> = $4 için in M</a:t>
            </a:r>
            <a:r>
              <a:rPr lang="tr-TR" altLang="ja-JP" sz="2400" baseline="-25000" dirty="0"/>
              <a:t>2</a:t>
            </a:r>
            <a:r>
              <a:rPr lang="tr-TR" altLang="ja-JP" sz="2400" dirty="0"/>
              <a:t> = 25</a:t>
            </a:r>
            <a:endParaRPr lang="tr-TR" alt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1222365643"/>
              </p:ext>
            </p:extLst>
          </p:nvPr>
        </p:nvGraphicFramePr>
        <p:xfrm>
          <a:off x="3994150" y="2962275"/>
          <a:ext cx="4889500" cy="1238250"/>
        </p:xfrm>
        <a:graphic>
          <a:graphicData uri="http://schemas.openxmlformats.org/presentationml/2006/ole">
            <mc:AlternateContent xmlns:mc="http://schemas.openxmlformats.org/markup-compatibility/2006">
              <mc:Choice xmlns:v="urn:schemas-microsoft-com:vml" Requires="v">
                <p:oleObj spid="_x0000_s34908" name="Equation" r:id="rId4" imgW="2044700" imgH="558800" progId="Equation.DSMT4">
                  <p:embed/>
                </p:oleObj>
              </mc:Choice>
              <mc:Fallback>
                <p:oleObj name="Equation" r:id="rId4" imgW="2044700" imgH="558800" progId="Equation.DSMT4">
                  <p:embed/>
                  <p:pic>
                    <p:nvPicPr>
                      <p:cNvPr id="0" name=""/>
                      <p:cNvPicPr>
                        <a:picLocks noChangeAspect="1" noChangeArrowheads="1"/>
                      </p:cNvPicPr>
                      <p:nvPr/>
                    </p:nvPicPr>
                    <p:blipFill>
                      <a:blip r:embed="rId5"/>
                      <a:srcRect/>
                      <a:stretch>
                        <a:fillRect/>
                      </a:stretch>
                    </p:blipFill>
                    <p:spPr bwMode="auto">
                      <a:xfrm>
                        <a:off x="3994150" y="2962275"/>
                        <a:ext cx="4889500" cy="12382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23386677"/>
              </p:ext>
            </p:extLst>
          </p:nvPr>
        </p:nvGraphicFramePr>
        <p:xfrm>
          <a:off x="4246563" y="4210050"/>
          <a:ext cx="4605337" cy="1333500"/>
        </p:xfrm>
        <a:graphic>
          <a:graphicData uri="http://schemas.openxmlformats.org/presentationml/2006/ole">
            <mc:AlternateContent xmlns:mc="http://schemas.openxmlformats.org/markup-compatibility/2006">
              <mc:Choice xmlns:v="urn:schemas-microsoft-com:vml" Requires="v">
                <p:oleObj spid="_x0000_s34909" name="Equation" r:id="rId6" imgW="1790700" imgH="558800" progId="Equation.DSMT4">
                  <p:embed/>
                </p:oleObj>
              </mc:Choice>
              <mc:Fallback>
                <p:oleObj name="Equation" r:id="rId6" imgW="1790700" imgH="558800" progId="Equation.DSMT4">
                  <p:embed/>
                  <p:pic>
                    <p:nvPicPr>
                      <p:cNvPr id="0" name=""/>
                      <p:cNvPicPr>
                        <a:picLocks noChangeAspect="1" noChangeArrowheads="1"/>
                      </p:cNvPicPr>
                      <p:nvPr/>
                    </p:nvPicPr>
                    <p:blipFill>
                      <a:blip r:embed="rId7"/>
                      <a:srcRect/>
                      <a:stretch>
                        <a:fillRect/>
                      </a:stretch>
                    </p:blipFill>
                    <p:spPr bwMode="auto">
                      <a:xfrm>
                        <a:off x="4246563" y="4210050"/>
                        <a:ext cx="4605337" cy="1333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40109832"/>
              </p:ext>
            </p:extLst>
          </p:nvPr>
        </p:nvGraphicFramePr>
        <p:xfrm>
          <a:off x="4359275" y="5794375"/>
          <a:ext cx="3233738" cy="969963"/>
        </p:xfrm>
        <a:graphic>
          <a:graphicData uri="http://schemas.openxmlformats.org/presentationml/2006/ole">
            <mc:AlternateContent xmlns:mc="http://schemas.openxmlformats.org/markup-compatibility/2006">
              <mc:Choice xmlns:v="urn:schemas-microsoft-com:vml" Requires="v">
                <p:oleObj spid="_x0000_s34910" name="Equation" r:id="rId8" imgW="1257300" imgH="406400" progId="Equation.DSMT4">
                  <p:embed/>
                </p:oleObj>
              </mc:Choice>
              <mc:Fallback>
                <p:oleObj name="Equation" r:id="rId8" imgW="1257300" imgH="406400" progId="Equation.DSMT4">
                  <p:embed/>
                  <p:pic>
                    <p:nvPicPr>
                      <p:cNvPr id="0" name=""/>
                      <p:cNvPicPr>
                        <a:picLocks noChangeAspect="1" noChangeArrowheads="1"/>
                      </p:cNvPicPr>
                      <p:nvPr/>
                    </p:nvPicPr>
                    <p:blipFill>
                      <a:blip r:embed="rId9"/>
                      <a:srcRect/>
                      <a:stretch>
                        <a:fillRect/>
                      </a:stretch>
                    </p:blipFill>
                    <p:spPr bwMode="auto">
                      <a:xfrm>
                        <a:off x="4359275" y="5794375"/>
                        <a:ext cx="3233738" cy="9699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2" name="Group 23"/>
          <p:cNvGrpSpPr>
            <a:grpSpLocks/>
          </p:cNvGrpSpPr>
          <p:nvPr/>
        </p:nvGrpSpPr>
        <p:grpSpPr bwMode="auto">
          <a:xfrm>
            <a:off x="1981200" y="3054375"/>
            <a:ext cx="2133600" cy="2093892"/>
            <a:chOff x="457200" y="2630556"/>
            <a:chExt cx="2133600" cy="2093823"/>
          </a:xfrm>
        </p:grpSpPr>
        <p:grpSp>
          <p:nvGrpSpPr>
            <p:cNvPr id="39943" name="Group 10"/>
            <p:cNvGrpSpPr>
              <a:grpSpLocks/>
            </p:cNvGrpSpPr>
            <p:nvPr/>
          </p:nvGrpSpPr>
          <p:grpSpPr bwMode="auto">
            <a:xfrm>
              <a:off x="457200" y="2630556"/>
              <a:ext cx="1295400" cy="2093823"/>
              <a:chOff x="7086600" y="-837913"/>
              <a:chExt cx="1295400" cy="2093823"/>
            </a:xfrm>
          </p:grpSpPr>
          <p:cxnSp>
            <p:nvCxnSpPr>
              <p:cNvPr id="11" name="Straight Arrow Connector 10"/>
              <p:cNvCxnSpPr/>
              <p:nvPr/>
            </p:nvCxnSpPr>
            <p:spPr>
              <a:xfrm flipH="1">
                <a:off x="7543800" y="-837913"/>
                <a:ext cx="609600" cy="1371555"/>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39947" name="TextBox 8"/>
              <p:cNvSpPr txBox="1">
                <a:spLocks noChangeArrowheads="1"/>
              </p:cNvSpPr>
              <p:nvPr/>
            </p:nvSpPr>
            <p:spPr bwMode="auto">
              <a:xfrm>
                <a:off x="7086600" y="609600"/>
                <a:ext cx="1295400" cy="64631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a:solidFill>
                      <a:srgbClr val="FF0000"/>
                    </a:solidFill>
                    <a:latin typeface="Cambria"/>
                    <a:cs typeface="Cambria"/>
                  </a:rPr>
                  <a:t>Rakamları yerine koy</a:t>
                </a:r>
              </a:p>
            </p:txBody>
          </p:sp>
        </p:grpSp>
        <p:cxnSp>
          <p:nvCxnSpPr>
            <p:cNvPr id="9" name="Straight Arrow Connector 8"/>
            <p:cNvCxnSpPr/>
            <p:nvPr/>
          </p:nvCxnSpPr>
          <p:spPr bwMode="auto">
            <a:xfrm flipH="1">
              <a:off x="1371600" y="3124253"/>
              <a:ext cx="1219200" cy="91437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bwMode="auto">
            <a:xfrm>
              <a:off x="1752600" y="4419610"/>
              <a:ext cx="838200" cy="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3906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31" y="177807"/>
            <a:ext cx="9139943" cy="6858000"/>
          </a:xfrm>
          <a:prstGeom prst="rect">
            <a:avLst/>
          </a:prstGeom>
        </p:spPr>
      </p:pic>
      <p:sp>
        <p:nvSpPr>
          <p:cNvPr id="3" name="Title 2"/>
          <p:cNvSpPr>
            <a:spLocks noGrp="1"/>
          </p:cNvSpPr>
          <p:nvPr>
            <p:ph type="title"/>
          </p:nvPr>
        </p:nvSpPr>
        <p:spPr/>
        <p:txBody>
          <a:bodyPr/>
          <a:lstStyle/>
          <a:p>
            <a:r>
              <a:rPr lang="tr-TR" noProof="0" dirty="0"/>
              <a:t>Talebin Fiyat Esnekliği</a:t>
            </a:r>
          </a:p>
        </p:txBody>
      </p:sp>
      <p:sp>
        <p:nvSpPr>
          <p:cNvPr id="6" name="TextBox 5"/>
          <p:cNvSpPr txBox="1"/>
          <p:nvPr/>
        </p:nvSpPr>
        <p:spPr>
          <a:xfrm>
            <a:off x="635023" y="224673"/>
            <a:ext cx="1778001" cy="246221"/>
          </a:xfrm>
          <a:prstGeom prst="rect">
            <a:avLst/>
          </a:prstGeom>
          <a:noFill/>
        </p:spPr>
        <p:txBody>
          <a:bodyPr wrap="square" lIns="0" tIns="0" rIns="0" bIns="0" rtlCol="0">
            <a:spAutoFit/>
          </a:bodyPr>
          <a:lstStyle/>
          <a:p>
            <a:pPr defTabSz="457200" fontAlgn="base">
              <a:spcBef>
                <a:spcPct val="0"/>
              </a:spcBef>
              <a:spcAft>
                <a:spcPct val="0"/>
              </a:spcAft>
            </a:pPr>
            <a:r>
              <a:rPr lang="tr-TR" sz="1600" b="1" spc="70" dirty="0">
                <a:solidFill>
                  <a:srgbClr val="0A5B74"/>
                </a:solidFill>
                <a:latin typeface="Cambria"/>
                <a:ea typeface="ＭＳ Ｐゴシック" charset="0"/>
                <a:cs typeface="Cambria"/>
              </a:rPr>
              <a:t>SNAPSHOT</a:t>
            </a:r>
          </a:p>
        </p:txBody>
      </p:sp>
      <p:sp>
        <p:nvSpPr>
          <p:cNvPr id="24" name="TextBox 23"/>
          <p:cNvSpPr txBox="1"/>
          <p:nvPr/>
        </p:nvSpPr>
        <p:spPr>
          <a:xfrm>
            <a:off x="3166564" y="6150003"/>
            <a:ext cx="2082801" cy="369332"/>
          </a:xfrm>
          <a:prstGeom prst="rect">
            <a:avLst/>
          </a:prstGeom>
          <a:noFill/>
        </p:spPr>
        <p:txBody>
          <a:bodyPr wrap="square" lIns="0" tIns="0" rIns="0" bIns="0" rtlCol="0">
            <a:spAutoFit/>
          </a:bodyPr>
          <a:lstStyle/>
          <a:p>
            <a:pPr algn="ctr" defTabSz="457200" fontAlgn="base">
              <a:spcBef>
                <a:spcPct val="0"/>
              </a:spcBef>
              <a:spcAft>
                <a:spcPct val="0"/>
              </a:spcAft>
            </a:pPr>
            <a:r>
              <a:rPr lang="tr-TR" sz="2400" b="1" spc="150" dirty="0">
                <a:solidFill>
                  <a:prstClr val="white"/>
                </a:solidFill>
                <a:latin typeface="Cambria"/>
                <a:ea typeface="ＭＳ Ｐゴシック" charset="0"/>
                <a:cs typeface="Cambria"/>
              </a:rPr>
              <a:t>İNELASTİK</a:t>
            </a:r>
          </a:p>
        </p:txBody>
      </p:sp>
      <p:sp>
        <p:nvSpPr>
          <p:cNvPr id="25" name="TextBox 24"/>
          <p:cNvSpPr txBox="1"/>
          <p:nvPr/>
        </p:nvSpPr>
        <p:spPr>
          <a:xfrm>
            <a:off x="6942668" y="6150003"/>
            <a:ext cx="2125133" cy="369332"/>
          </a:xfrm>
          <a:prstGeom prst="rect">
            <a:avLst/>
          </a:prstGeom>
          <a:noFill/>
        </p:spPr>
        <p:txBody>
          <a:bodyPr wrap="square" lIns="0" tIns="0" rIns="0" bIns="0" rtlCol="0">
            <a:spAutoFit/>
          </a:bodyPr>
          <a:lstStyle/>
          <a:p>
            <a:pPr algn="ctr" defTabSz="457200" fontAlgn="base">
              <a:spcBef>
                <a:spcPct val="0"/>
              </a:spcBef>
              <a:spcAft>
                <a:spcPct val="0"/>
              </a:spcAft>
            </a:pPr>
            <a:r>
              <a:rPr lang="tr-TR" sz="2400" b="1" spc="150" dirty="0">
                <a:solidFill>
                  <a:prstClr val="white"/>
                </a:solidFill>
                <a:latin typeface="Cambria"/>
                <a:ea typeface="ＭＳ Ｐゴシック" charset="0"/>
                <a:cs typeface="Cambria"/>
              </a:rPr>
              <a:t>ELASTİK</a:t>
            </a:r>
          </a:p>
        </p:txBody>
      </p:sp>
      <p:sp>
        <p:nvSpPr>
          <p:cNvPr id="52" name="TextBox 51"/>
          <p:cNvSpPr txBox="1"/>
          <p:nvPr/>
        </p:nvSpPr>
        <p:spPr>
          <a:xfrm>
            <a:off x="5803932" y="1493659"/>
            <a:ext cx="567265" cy="451406"/>
          </a:xfrm>
          <a:prstGeom prst="rect">
            <a:avLst/>
          </a:prstGeom>
          <a:noFill/>
        </p:spPr>
        <p:txBody>
          <a:bodyPr wrap="square" lIns="0" tIns="0" rIns="0" bIns="0" rtlCol="0">
            <a:spAutoFit/>
          </a:bodyPr>
          <a:lstStyle/>
          <a:p>
            <a:pPr algn="ctr" defTabSz="457200" fontAlgn="base">
              <a:lnSpc>
                <a:spcPct val="90000"/>
              </a:lnSpc>
              <a:spcBef>
                <a:spcPct val="0"/>
              </a:spcBef>
              <a:spcAft>
                <a:spcPct val="0"/>
              </a:spcAft>
            </a:pPr>
            <a:r>
              <a:rPr lang="tr-TR" sz="3200" spc="50" dirty="0">
                <a:solidFill>
                  <a:srgbClr val="0A5B74"/>
                </a:solidFill>
                <a:latin typeface="Cambria" panose="02040503050406030204" pitchFamily="18" charset="0"/>
                <a:ea typeface="ＭＳ Ｐゴシック" charset="0"/>
                <a:cs typeface="Rockwell"/>
              </a:rPr>
              <a:t>-1</a:t>
            </a:r>
          </a:p>
        </p:txBody>
      </p:sp>
      <p:sp>
        <p:nvSpPr>
          <p:cNvPr id="69" name="TextBox 68"/>
          <p:cNvSpPr txBox="1"/>
          <p:nvPr/>
        </p:nvSpPr>
        <p:spPr>
          <a:xfrm>
            <a:off x="2036379" y="2170485"/>
            <a:ext cx="1638156" cy="861774"/>
          </a:xfrm>
          <a:prstGeom prst="rect">
            <a:avLst/>
          </a:prstGeom>
          <a:noFill/>
        </p:spPr>
        <p:txBody>
          <a:bodyPr wrap="square" lIns="0" tIns="0" rIns="0" bIns="0" rtlCol="0">
            <a:spAutoFit/>
          </a:bodyPr>
          <a:lstStyle/>
          <a:p>
            <a:pPr defTabSz="457200" fontAlgn="base">
              <a:spcBef>
                <a:spcPct val="0"/>
              </a:spcBef>
              <a:spcAft>
                <a:spcPct val="0"/>
              </a:spcAft>
            </a:pPr>
            <a:r>
              <a:rPr lang="tr-TR" sz="1400" spc="50" dirty="0">
                <a:solidFill>
                  <a:prstClr val="white"/>
                </a:solidFill>
                <a:latin typeface="Cambria"/>
                <a:ea typeface="ＭＳ Ｐゴシック" charset="0"/>
                <a:cs typeface="Cambria"/>
              </a:rPr>
              <a:t>Fiyat değişimlerine az tepki verir. Esneklik 0 ve -1 arasındadır.</a:t>
            </a:r>
          </a:p>
        </p:txBody>
      </p:sp>
      <p:sp>
        <p:nvSpPr>
          <p:cNvPr id="70" name="TextBox 69"/>
          <p:cNvSpPr txBox="1"/>
          <p:nvPr/>
        </p:nvSpPr>
        <p:spPr>
          <a:xfrm>
            <a:off x="2036407" y="1635714"/>
            <a:ext cx="1892159" cy="447302"/>
          </a:xfrm>
          <a:prstGeom prst="rect">
            <a:avLst/>
          </a:prstGeom>
          <a:noFill/>
        </p:spPr>
        <p:txBody>
          <a:bodyPr wrap="square" lIns="0" tIns="0" rIns="0" bIns="0" rtlCol="0">
            <a:spAutoFit/>
          </a:bodyPr>
          <a:lstStyle/>
          <a:p>
            <a:pPr defTabSz="457200" fontAlgn="base">
              <a:lnSpc>
                <a:spcPct val="90000"/>
              </a:lnSpc>
              <a:spcBef>
                <a:spcPct val="0"/>
              </a:spcBef>
              <a:spcAft>
                <a:spcPct val="0"/>
              </a:spcAft>
            </a:pPr>
            <a:r>
              <a:rPr lang="tr-TR" sz="1600" spc="50" dirty="0">
                <a:solidFill>
                  <a:srgbClr val="00C6FA"/>
                </a:solidFill>
                <a:latin typeface="Cambria" panose="02040503050406030204" pitchFamily="18" charset="0"/>
                <a:ea typeface="ＭＳ Ｐゴシック" charset="0"/>
                <a:cs typeface="Rockwell"/>
              </a:rPr>
              <a:t>İnelastik ürün ya da hizmet </a:t>
            </a:r>
          </a:p>
        </p:txBody>
      </p:sp>
      <p:sp>
        <p:nvSpPr>
          <p:cNvPr id="71" name="Rounded Rectangle 70"/>
          <p:cNvSpPr/>
          <p:nvPr/>
        </p:nvSpPr>
        <p:spPr>
          <a:xfrm>
            <a:off x="1873531" y="1515586"/>
            <a:ext cx="2012359" cy="1643625"/>
          </a:xfrm>
          <a:prstGeom prst="roundRect">
            <a:avLst>
              <a:gd name="adj" fmla="val 10053"/>
            </a:avLst>
          </a:prstGeom>
          <a:noFill/>
          <a:ln w="6350" cmpd="sng">
            <a:solidFill>
              <a:srgbClr val="46CEF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tr-TR" dirty="0">
              <a:solidFill>
                <a:prstClr val="white"/>
              </a:solidFill>
              <a:latin typeface="Cambria"/>
            </a:endParaRPr>
          </a:p>
        </p:txBody>
      </p:sp>
      <p:sp>
        <p:nvSpPr>
          <p:cNvPr id="72" name="TextBox 71"/>
          <p:cNvSpPr txBox="1"/>
          <p:nvPr/>
        </p:nvSpPr>
        <p:spPr>
          <a:xfrm>
            <a:off x="8455965" y="2046409"/>
            <a:ext cx="1511156" cy="1077218"/>
          </a:xfrm>
          <a:prstGeom prst="rect">
            <a:avLst/>
          </a:prstGeom>
          <a:noFill/>
        </p:spPr>
        <p:txBody>
          <a:bodyPr wrap="square" lIns="0" tIns="0" rIns="0" bIns="0" rtlCol="0">
            <a:spAutoFit/>
          </a:bodyPr>
          <a:lstStyle/>
          <a:p>
            <a:pPr defTabSz="457200" fontAlgn="base">
              <a:spcBef>
                <a:spcPct val="0"/>
              </a:spcBef>
              <a:spcAft>
                <a:spcPct val="0"/>
              </a:spcAft>
            </a:pPr>
            <a:r>
              <a:rPr lang="tr-TR" sz="1400" spc="50" dirty="0">
                <a:solidFill>
                  <a:prstClr val="white"/>
                </a:solidFill>
                <a:latin typeface="Cambria"/>
                <a:ea typeface="ＭＳ Ｐゴシック" charset="0"/>
                <a:cs typeface="Cambria"/>
              </a:rPr>
              <a:t>Fiyat değişimlerine fazla tepki verir. Esneklik -1'den küçüktür.</a:t>
            </a:r>
          </a:p>
        </p:txBody>
      </p:sp>
      <p:sp>
        <p:nvSpPr>
          <p:cNvPr id="73" name="TextBox 72"/>
          <p:cNvSpPr txBox="1"/>
          <p:nvPr/>
        </p:nvSpPr>
        <p:spPr>
          <a:xfrm>
            <a:off x="8455965" y="1635714"/>
            <a:ext cx="1670168" cy="447302"/>
          </a:xfrm>
          <a:prstGeom prst="rect">
            <a:avLst/>
          </a:prstGeom>
          <a:noFill/>
        </p:spPr>
        <p:txBody>
          <a:bodyPr wrap="square" lIns="0" tIns="0" rIns="0" bIns="0" rtlCol="0">
            <a:spAutoFit/>
          </a:bodyPr>
          <a:lstStyle/>
          <a:p>
            <a:pPr defTabSz="457200" fontAlgn="base">
              <a:lnSpc>
                <a:spcPct val="90000"/>
              </a:lnSpc>
              <a:spcBef>
                <a:spcPct val="0"/>
              </a:spcBef>
              <a:spcAft>
                <a:spcPct val="0"/>
              </a:spcAft>
            </a:pPr>
            <a:r>
              <a:rPr lang="tr-TR" sz="1600" spc="50" dirty="0">
                <a:solidFill>
                  <a:srgbClr val="A2D01A"/>
                </a:solidFill>
                <a:latin typeface="Cambria" panose="02040503050406030204" pitchFamily="18" charset="0"/>
                <a:ea typeface="ＭＳ Ｐゴシック" charset="0"/>
                <a:cs typeface="Rockwell"/>
              </a:rPr>
              <a:t>Elastik ürün ya da hizmet </a:t>
            </a:r>
          </a:p>
        </p:txBody>
      </p:sp>
      <p:sp>
        <p:nvSpPr>
          <p:cNvPr id="74" name="Rounded Rectangle 73"/>
          <p:cNvSpPr/>
          <p:nvPr/>
        </p:nvSpPr>
        <p:spPr>
          <a:xfrm>
            <a:off x="8293119" y="1515586"/>
            <a:ext cx="2012359" cy="1643625"/>
          </a:xfrm>
          <a:prstGeom prst="roundRect">
            <a:avLst>
              <a:gd name="adj" fmla="val 10053"/>
            </a:avLst>
          </a:prstGeom>
          <a:noFill/>
          <a:ln w="6350" cmpd="sng">
            <a:solidFill>
              <a:srgbClr val="A2D01A"/>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tr-TR" dirty="0">
              <a:solidFill>
                <a:prstClr val="white"/>
              </a:solidFill>
              <a:latin typeface="Cambria"/>
            </a:endParaRPr>
          </a:p>
        </p:txBody>
      </p:sp>
    </p:spTree>
    <p:extLst>
      <p:ext uri="{BB962C8B-B14F-4D97-AF65-F5344CB8AC3E}">
        <p14:creationId xmlns:p14="http://schemas.microsoft.com/office/powerpoint/2010/main" val="2899084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noProof="0" dirty="0"/>
              <a:t>Talebin Fiyat Esnekliği</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409" t="4330" r="1438" b="4321"/>
          <a:stretch/>
        </p:blipFill>
        <p:spPr>
          <a:xfrm>
            <a:off x="1744133" y="474819"/>
            <a:ext cx="8788400" cy="6264648"/>
          </a:xfrm>
          <a:prstGeom prst="rect">
            <a:avLst/>
          </a:prstGeom>
        </p:spPr>
      </p:pic>
      <p:sp>
        <p:nvSpPr>
          <p:cNvPr id="6" name="TextBox 5"/>
          <p:cNvSpPr txBox="1"/>
          <p:nvPr/>
        </p:nvSpPr>
        <p:spPr>
          <a:xfrm>
            <a:off x="643497" y="228644"/>
            <a:ext cx="1778001" cy="246221"/>
          </a:xfrm>
          <a:prstGeom prst="rect">
            <a:avLst/>
          </a:prstGeom>
          <a:noFill/>
        </p:spPr>
        <p:txBody>
          <a:bodyPr wrap="square" lIns="0" tIns="0" rIns="0" bIns="0" rtlCol="0">
            <a:spAutoFit/>
          </a:bodyPr>
          <a:lstStyle/>
          <a:p>
            <a:pPr defTabSz="457200" fontAlgn="base">
              <a:spcBef>
                <a:spcPct val="0"/>
              </a:spcBef>
              <a:spcAft>
                <a:spcPct val="0"/>
              </a:spcAft>
            </a:pPr>
            <a:r>
              <a:rPr lang="tr-TR" sz="1600" b="1" spc="70" dirty="0">
                <a:solidFill>
                  <a:srgbClr val="0A5B74"/>
                </a:solidFill>
                <a:latin typeface="Cambria"/>
                <a:ea typeface="ＭＳ Ｐゴシック" charset="0"/>
                <a:cs typeface="Cambria"/>
              </a:rPr>
              <a:t>SNAPSHOT</a:t>
            </a:r>
          </a:p>
        </p:txBody>
      </p:sp>
      <p:sp>
        <p:nvSpPr>
          <p:cNvPr id="24" name="TextBox 23"/>
          <p:cNvSpPr txBox="1"/>
          <p:nvPr/>
        </p:nvSpPr>
        <p:spPr>
          <a:xfrm>
            <a:off x="3166564" y="6150003"/>
            <a:ext cx="2082801" cy="369332"/>
          </a:xfrm>
          <a:prstGeom prst="rect">
            <a:avLst/>
          </a:prstGeom>
          <a:noFill/>
        </p:spPr>
        <p:txBody>
          <a:bodyPr wrap="square" lIns="0" tIns="0" rIns="0" bIns="0" rtlCol="0">
            <a:spAutoFit/>
          </a:bodyPr>
          <a:lstStyle/>
          <a:p>
            <a:pPr algn="ctr" defTabSz="457200" fontAlgn="base">
              <a:spcBef>
                <a:spcPct val="0"/>
              </a:spcBef>
              <a:spcAft>
                <a:spcPct val="0"/>
              </a:spcAft>
            </a:pPr>
            <a:r>
              <a:rPr lang="tr-TR" sz="2400" b="1" spc="150" dirty="0">
                <a:solidFill>
                  <a:prstClr val="white"/>
                </a:solidFill>
                <a:latin typeface="Cambria"/>
                <a:ea typeface="ＭＳ Ｐゴシック" charset="0"/>
                <a:cs typeface="Cambria"/>
              </a:rPr>
              <a:t>İNELASTİK</a:t>
            </a:r>
          </a:p>
        </p:txBody>
      </p:sp>
      <p:sp>
        <p:nvSpPr>
          <p:cNvPr id="25" name="TextBox 24"/>
          <p:cNvSpPr txBox="1"/>
          <p:nvPr/>
        </p:nvSpPr>
        <p:spPr>
          <a:xfrm>
            <a:off x="6942668" y="6150003"/>
            <a:ext cx="2125133" cy="369332"/>
          </a:xfrm>
          <a:prstGeom prst="rect">
            <a:avLst/>
          </a:prstGeom>
          <a:noFill/>
        </p:spPr>
        <p:txBody>
          <a:bodyPr wrap="square" lIns="0" tIns="0" rIns="0" bIns="0" rtlCol="0">
            <a:spAutoFit/>
          </a:bodyPr>
          <a:lstStyle/>
          <a:p>
            <a:pPr algn="ctr" defTabSz="457200" fontAlgn="base">
              <a:spcBef>
                <a:spcPct val="0"/>
              </a:spcBef>
              <a:spcAft>
                <a:spcPct val="0"/>
              </a:spcAft>
            </a:pPr>
            <a:r>
              <a:rPr lang="tr-TR" sz="2400" b="1" spc="150" dirty="0">
                <a:solidFill>
                  <a:prstClr val="white"/>
                </a:solidFill>
                <a:latin typeface="Cambria"/>
                <a:ea typeface="ＭＳ Ｐゴシック" charset="0"/>
                <a:cs typeface="Cambria"/>
              </a:rPr>
              <a:t>ELASTİK</a:t>
            </a:r>
          </a:p>
        </p:txBody>
      </p:sp>
      <p:sp>
        <p:nvSpPr>
          <p:cNvPr id="26" name="TextBox 25"/>
          <p:cNvSpPr txBox="1"/>
          <p:nvPr/>
        </p:nvSpPr>
        <p:spPr>
          <a:xfrm>
            <a:off x="1532497" y="4406785"/>
            <a:ext cx="1024471" cy="391389"/>
          </a:xfrm>
          <a:prstGeom prst="rect">
            <a:avLst/>
          </a:prstGeom>
          <a:noFill/>
        </p:spPr>
        <p:txBody>
          <a:bodyPr wrap="square" lIns="0" tIns="0" rIns="0" bIns="0" rtlCol="0">
            <a:spAutoFit/>
          </a:bodyPr>
          <a:lstStyle/>
          <a:p>
            <a:pPr algn="r" defTabSz="457200" fontAlgn="base">
              <a:lnSpc>
                <a:spcPct val="90000"/>
              </a:lnSpc>
              <a:spcBef>
                <a:spcPct val="0"/>
              </a:spcBef>
              <a:spcAft>
                <a:spcPct val="0"/>
              </a:spcAft>
            </a:pPr>
            <a:r>
              <a:rPr lang="tr-TR" sz="1400" spc="50" dirty="0">
                <a:solidFill>
                  <a:prstClr val="white"/>
                </a:solidFill>
                <a:latin typeface="Cambria" panose="02040503050406030204" pitchFamily="18" charset="0"/>
                <a:ea typeface="ＭＳ Ｐゴシック" charset="0"/>
                <a:cs typeface="Rockwell"/>
              </a:rPr>
              <a:t>Havayolu Seyahati</a:t>
            </a:r>
          </a:p>
        </p:txBody>
      </p:sp>
      <p:sp>
        <p:nvSpPr>
          <p:cNvPr id="27" name="TextBox 26"/>
          <p:cNvSpPr txBox="1"/>
          <p:nvPr/>
        </p:nvSpPr>
        <p:spPr>
          <a:xfrm>
            <a:off x="8489861" y="2783457"/>
            <a:ext cx="1019264" cy="391389"/>
          </a:xfrm>
          <a:prstGeom prst="rect">
            <a:avLst/>
          </a:prstGeom>
          <a:noFill/>
        </p:spPr>
        <p:txBody>
          <a:bodyPr wrap="square" lIns="0" tIns="0" rIns="0" bIns="0" rtlCol="0">
            <a:spAutoFit/>
          </a:bodyPr>
          <a:lstStyle/>
          <a:p>
            <a:pPr defTabSz="457200" fontAlgn="base">
              <a:lnSpc>
                <a:spcPct val="90000"/>
              </a:lnSpc>
              <a:spcBef>
                <a:spcPct val="0"/>
              </a:spcBef>
              <a:spcAft>
                <a:spcPct val="0"/>
              </a:spcAft>
            </a:pPr>
            <a:r>
              <a:rPr lang="tr-TR" sz="1400" spc="50" dirty="0">
                <a:solidFill>
                  <a:prstClr val="white"/>
                </a:solidFill>
                <a:latin typeface="Cambria" panose="02040503050406030204" pitchFamily="18" charset="0"/>
                <a:ea typeface="ＭＳ Ｐゴシック" charset="0"/>
                <a:cs typeface="Rockwell"/>
              </a:rPr>
              <a:t>Havayolu Seyahati</a:t>
            </a:r>
          </a:p>
        </p:txBody>
      </p:sp>
      <p:sp>
        <p:nvSpPr>
          <p:cNvPr id="37" name="TextBox 36"/>
          <p:cNvSpPr txBox="1"/>
          <p:nvPr/>
        </p:nvSpPr>
        <p:spPr>
          <a:xfrm>
            <a:off x="2370667" y="3625380"/>
            <a:ext cx="990596" cy="391389"/>
          </a:xfrm>
          <a:prstGeom prst="rect">
            <a:avLst/>
          </a:prstGeom>
          <a:noFill/>
        </p:spPr>
        <p:txBody>
          <a:bodyPr wrap="square" lIns="0" tIns="0" rIns="0" bIns="0" rtlCol="0">
            <a:spAutoFit/>
          </a:bodyPr>
          <a:lstStyle/>
          <a:p>
            <a:pPr algn="r" defTabSz="457200" fontAlgn="base">
              <a:lnSpc>
                <a:spcPct val="90000"/>
              </a:lnSpc>
              <a:spcBef>
                <a:spcPct val="0"/>
              </a:spcBef>
              <a:spcAft>
                <a:spcPct val="0"/>
              </a:spcAft>
            </a:pPr>
            <a:r>
              <a:rPr lang="tr-TR" sz="1400" spc="50" dirty="0">
                <a:solidFill>
                  <a:prstClr val="white"/>
                </a:solidFill>
                <a:latin typeface="Cambria" panose="02040503050406030204" pitchFamily="18" charset="0"/>
                <a:ea typeface="ＭＳ Ｐゴシック" charset="0"/>
                <a:cs typeface="Rockwell"/>
              </a:rPr>
              <a:t>Sağlık Hizmetleri</a:t>
            </a:r>
          </a:p>
        </p:txBody>
      </p:sp>
      <p:sp>
        <p:nvSpPr>
          <p:cNvPr id="38" name="TextBox 37"/>
          <p:cNvSpPr txBox="1"/>
          <p:nvPr/>
        </p:nvSpPr>
        <p:spPr>
          <a:xfrm>
            <a:off x="3318959" y="2901948"/>
            <a:ext cx="812807" cy="197490"/>
          </a:xfrm>
          <a:prstGeom prst="rect">
            <a:avLst/>
          </a:prstGeom>
          <a:noFill/>
        </p:spPr>
        <p:txBody>
          <a:bodyPr wrap="square" lIns="0" tIns="0" rIns="0" bIns="0" rtlCol="0">
            <a:spAutoFit/>
          </a:bodyPr>
          <a:lstStyle/>
          <a:p>
            <a:pPr algn="r" defTabSz="457200" fontAlgn="base">
              <a:lnSpc>
                <a:spcPct val="90000"/>
              </a:lnSpc>
              <a:spcBef>
                <a:spcPct val="0"/>
              </a:spcBef>
              <a:spcAft>
                <a:spcPct val="0"/>
              </a:spcAft>
            </a:pPr>
            <a:r>
              <a:rPr lang="tr-TR" sz="1400" spc="50" dirty="0">
                <a:solidFill>
                  <a:prstClr val="white"/>
                </a:solidFill>
                <a:latin typeface="Cambria" panose="02040503050406030204" pitchFamily="18" charset="0"/>
                <a:ea typeface="ＭＳ Ｐゴシック" charset="0"/>
                <a:cs typeface="Rockwell"/>
              </a:rPr>
              <a:t>Kahve</a:t>
            </a:r>
          </a:p>
        </p:txBody>
      </p:sp>
      <p:sp>
        <p:nvSpPr>
          <p:cNvPr id="39" name="TextBox 38"/>
          <p:cNvSpPr txBox="1"/>
          <p:nvPr/>
        </p:nvSpPr>
        <p:spPr>
          <a:xfrm>
            <a:off x="4038600" y="2271592"/>
            <a:ext cx="861480" cy="391389"/>
          </a:xfrm>
          <a:prstGeom prst="rect">
            <a:avLst/>
          </a:prstGeom>
          <a:noFill/>
        </p:spPr>
        <p:txBody>
          <a:bodyPr wrap="square" lIns="0" tIns="0" rIns="0" bIns="0" rtlCol="0">
            <a:spAutoFit/>
          </a:bodyPr>
          <a:lstStyle/>
          <a:p>
            <a:pPr algn="r" defTabSz="457200" fontAlgn="base">
              <a:lnSpc>
                <a:spcPct val="90000"/>
              </a:lnSpc>
              <a:spcBef>
                <a:spcPct val="0"/>
              </a:spcBef>
              <a:spcAft>
                <a:spcPct val="0"/>
              </a:spcAft>
            </a:pPr>
            <a:r>
              <a:rPr lang="tr-TR" sz="1400" spc="50" dirty="0">
                <a:solidFill>
                  <a:prstClr val="white"/>
                </a:solidFill>
                <a:latin typeface="Cambria" panose="02040503050406030204" pitchFamily="18" charset="0"/>
                <a:ea typeface="ＭＳ Ｐゴシック" charset="0"/>
                <a:cs typeface="Rockwell"/>
              </a:rPr>
              <a:t>Tütün Ürünleri</a:t>
            </a:r>
          </a:p>
        </p:txBody>
      </p:sp>
      <p:sp>
        <p:nvSpPr>
          <p:cNvPr id="40" name="TextBox 39"/>
          <p:cNvSpPr txBox="1"/>
          <p:nvPr/>
        </p:nvSpPr>
        <p:spPr>
          <a:xfrm>
            <a:off x="4737105" y="2261780"/>
            <a:ext cx="1109131" cy="197490"/>
          </a:xfrm>
          <a:prstGeom prst="rect">
            <a:avLst/>
          </a:prstGeom>
          <a:noFill/>
        </p:spPr>
        <p:txBody>
          <a:bodyPr wrap="square" lIns="0" tIns="0" rIns="0" bIns="0" rtlCol="0">
            <a:spAutoFit/>
          </a:bodyPr>
          <a:lstStyle/>
          <a:p>
            <a:pPr algn="r" defTabSz="457200" fontAlgn="base">
              <a:lnSpc>
                <a:spcPct val="90000"/>
              </a:lnSpc>
              <a:spcBef>
                <a:spcPct val="0"/>
              </a:spcBef>
              <a:spcAft>
                <a:spcPct val="0"/>
              </a:spcAft>
            </a:pPr>
            <a:r>
              <a:rPr lang="tr-TR" sz="1400" spc="50" dirty="0">
                <a:solidFill>
                  <a:prstClr val="white"/>
                </a:solidFill>
                <a:latin typeface="Cambria" panose="02040503050406030204" pitchFamily="18" charset="0"/>
                <a:ea typeface="ＭＳ Ｐゴシック" charset="0"/>
                <a:cs typeface="Rockwell"/>
              </a:rPr>
              <a:t>Film</a:t>
            </a:r>
          </a:p>
        </p:txBody>
      </p:sp>
      <p:sp>
        <p:nvSpPr>
          <p:cNvPr id="41" name="TextBox 40"/>
          <p:cNvSpPr txBox="1"/>
          <p:nvPr/>
        </p:nvSpPr>
        <p:spPr>
          <a:xfrm>
            <a:off x="7403939" y="2325999"/>
            <a:ext cx="1079503" cy="391389"/>
          </a:xfrm>
          <a:prstGeom prst="rect">
            <a:avLst/>
          </a:prstGeom>
          <a:noFill/>
        </p:spPr>
        <p:txBody>
          <a:bodyPr wrap="square" lIns="0" tIns="0" rIns="0" bIns="0" rtlCol="0">
            <a:spAutoFit/>
          </a:bodyPr>
          <a:lstStyle/>
          <a:p>
            <a:pPr defTabSz="457200" fontAlgn="base">
              <a:lnSpc>
                <a:spcPct val="90000"/>
              </a:lnSpc>
              <a:spcBef>
                <a:spcPct val="0"/>
              </a:spcBef>
              <a:spcAft>
                <a:spcPct val="0"/>
              </a:spcAft>
            </a:pPr>
            <a:r>
              <a:rPr lang="tr-TR" sz="1400" spc="50" dirty="0">
                <a:solidFill>
                  <a:prstClr val="white"/>
                </a:solidFill>
                <a:latin typeface="Cambria" panose="02040503050406030204" pitchFamily="18" charset="0"/>
                <a:ea typeface="ＭＳ Ｐゴシック" charset="0"/>
                <a:cs typeface="Rockwell"/>
              </a:rPr>
              <a:t>Restoranda yemek</a:t>
            </a:r>
          </a:p>
        </p:txBody>
      </p:sp>
      <p:sp>
        <p:nvSpPr>
          <p:cNvPr id="42" name="TextBox 41"/>
          <p:cNvSpPr txBox="1"/>
          <p:nvPr/>
        </p:nvSpPr>
        <p:spPr>
          <a:xfrm>
            <a:off x="6345778" y="2089285"/>
            <a:ext cx="1371599" cy="197490"/>
          </a:xfrm>
          <a:prstGeom prst="rect">
            <a:avLst/>
          </a:prstGeom>
          <a:noFill/>
        </p:spPr>
        <p:txBody>
          <a:bodyPr wrap="square" lIns="0" tIns="0" rIns="0" bIns="0" rtlCol="0">
            <a:spAutoFit/>
          </a:bodyPr>
          <a:lstStyle/>
          <a:p>
            <a:pPr defTabSz="457200" fontAlgn="base">
              <a:lnSpc>
                <a:spcPct val="90000"/>
              </a:lnSpc>
              <a:spcBef>
                <a:spcPct val="0"/>
              </a:spcBef>
              <a:spcAft>
                <a:spcPct val="0"/>
              </a:spcAft>
            </a:pPr>
            <a:r>
              <a:rPr lang="tr-TR" sz="1400" spc="50" dirty="0">
                <a:solidFill>
                  <a:prstClr val="white"/>
                </a:solidFill>
                <a:latin typeface="Cambria" panose="02040503050406030204" pitchFamily="18" charset="0"/>
                <a:ea typeface="ＭＳ Ｐゴシック" charset="0"/>
                <a:cs typeface="Rockwell"/>
              </a:rPr>
              <a:t>Özel Eğitim</a:t>
            </a:r>
          </a:p>
        </p:txBody>
      </p:sp>
      <p:sp>
        <p:nvSpPr>
          <p:cNvPr id="46" name="TextBox 45"/>
          <p:cNvSpPr txBox="1"/>
          <p:nvPr/>
        </p:nvSpPr>
        <p:spPr>
          <a:xfrm>
            <a:off x="8771461" y="3569384"/>
            <a:ext cx="1151475" cy="197490"/>
          </a:xfrm>
          <a:prstGeom prst="rect">
            <a:avLst/>
          </a:prstGeom>
          <a:noFill/>
        </p:spPr>
        <p:txBody>
          <a:bodyPr wrap="square" lIns="0" tIns="0" rIns="0" bIns="0" rtlCol="0">
            <a:spAutoFit/>
          </a:bodyPr>
          <a:lstStyle/>
          <a:p>
            <a:pPr defTabSz="457200" fontAlgn="base">
              <a:lnSpc>
                <a:spcPct val="90000"/>
              </a:lnSpc>
              <a:spcBef>
                <a:spcPct val="0"/>
              </a:spcBef>
              <a:spcAft>
                <a:spcPct val="0"/>
              </a:spcAft>
            </a:pPr>
            <a:r>
              <a:rPr lang="tr-TR" sz="1400" spc="50" dirty="0">
                <a:solidFill>
                  <a:prstClr val="white"/>
                </a:solidFill>
                <a:latin typeface="Cambria" panose="02040503050406030204" pitchFamily="18" charset="0"/>
                <a:ea typeface="ＭＳ Ｐゴシック" charset="0"/>
                <a:cs typeface="Rockwell"/>
              </a:rPr>
              <a:t>Taze Sebze</a:t>
            </a:r>
          </a:p>
        </p:txBody>
      </p:sp>
      <p:sp>
        <p:nvSpPr>
          <p:cNvPr id="47" name="TextBox 46"/>
          <p:cNvSpPr txBox="1"/>
          <p:nvPr/>
        </p:nvSpPr>
        <p:spPr>
          <a:xfrm>
            <a:off x="9321804" y="4394069"/>
            <a:ext cx="1210733" cy="193899"/>
          </a:xfrm>
          <a:prstGeom prst="rect">
            <a:avLst/>
          </a:prstGeom>
          <a:noFill/>
        </p:spPr>
        <p:txBody>
          <a:bodyPr wrap="square" lIns="0" tIns="0" rIns="0" bIns="0" rtlCol="0">
            <a:spAutoFit/>
          </a:bodyPr>
          <a:lstStyle/>
          <a:p>
            <a:pPr defTabSz="457200" fontAlgn="base">
              <a:lnSpc>
                <a:spcPct val="90000"/>
              </a:lnSpc>
              <a:spcBef>
                <a:spcPct val="0"/>
              </a:spcBef>
              <a:spcAft>
                <a:spcPct val="0"/>
              </a:spcAft>
            </a:pPr>
            <a:r>
              <a:rPr lang="tr-TR" sz="1400" spc="50" dirty="0">
                <a:solidFill>
                  <a:prstClr val="white"/>
                </a:solidFill>
                <a:latin typeface="Cambria" panose="02040503050406030204" pitchFamily="18" charset="0"/>
                <a:ea typeface="ＭＳ Ｐゴシック" charset="0"/>
                <a:cs typeface="Rockwell"/>
              </a:rPr>
              <a:t>Honda Araba</a:t>
            </a:r>
          </a:p>
        </p:txBody>
      </p:sp>
      <p:sp>
        <p:nvSpPr>
          <p:cNvPr id="48" name="TextBox 47"/>
          <p:cNvSpPr txBox="1"/>
          <p:nvPr/>
        </p:nvSpPr>
        <p:spPr>
          <a:xfrm>
            <a:off x="3272181" y="4866795"/>
            <a:ext cx="664635" cy="225703"/>
          </a:xfrm>
          <a:prstGeom prst="rect">
            <a:avLst/>
          </a:prstGeom>
          <a:noFill/>
        </p:spPr>
        <p:txBody>
          <a:bodyPr wrap="square" lIns="0" tIns="0" rIns="0" bIns="0" rtlCol="0">
            <a:spAutoFit/>
          </a:bodyPr>
          <a:lstStyle/>
          <a:p>
            <a:pPr algn="ctr" defTabSz="457200" fontAlgn="base">
              <a:lnSpc>
                <a:spcPct val="90000"/>
              </a:lnSpc>
              <a:spcBef>
                <a:spcPct val="0"/>
              </a:spcBef>
              <a:spcAft>
                <a:spcPct val="0"/>
              </a:spcAft>
            </a:pPr>
            <a:r>
              <a:rPr lang="tr-TR" sz="1600" dirty="0">
                <a:solidFill>
                  <a:prstClr val="white"/>
                </a:solidFill>
                <a:latin typeface="Cambria" panose="02040503050406030204" pitchFamily="18" charset="0"/>
                <a:ea typeface="ＭＳ Ｐゴシック" charset="0"/>
                <a:cs typeface="Rockwell"/>
              </a:rPr>
              <a:t>-.1</a:t>
            </a:r>
          </a:p>
        </p:txBody>
      </p:sp>
      <p:sp>
        <p:nvSpPr>
          <p:cNvPr id="49" name="TextBox 48"/>
          <p:cNvSpPr txBox="1"/>
          <p:nvPr/>
        </p:nvSpPr>
        <p:spPr>
          <a:xfrm>
            <a:off x="3674345" y="4186643"/>
            <a:ext cx="635003" cy="225703"/>
          </a:xfrm>
          <a:prstGeom prst="rect">
            <a:avLst/>
          </a:prstGeom>
          <a:noFill/>
        </p:spPr>
        <p:txBody>
          <a:bodyPr wrap="square" lIns="0" tIns="0" rIns="0" bIns="0" rtlCol="0">
            <a:spAutoFit/>
          </a:bodyPr>
          <a:lstStyle/>
          <a:p>
            <a:pPr algn="ctr" defTabSz="457200" fontAlgn="base">
              <a:lnSpc>
                <a:spcPct val="90000"/>
              </a:lnSpc>
              <a:spcBef>
                <a:spcPct val="0"/>
              </a:spcBef>
              <a:spcAft>
                <a:spcPct val="0"/>
              </a:spcAft>
            </a:pPr>
            <a:r>
              <a:rPr lang="tr-TR" sz="1600" dirty="0">
                <a:solidFill>
                  <a:prstClr val="white"/>
                </a:solidFill>
                <a:latin typeface="Cambria" panose="02040503050406030204" pitchFamily="18" charset="0"/>
                <a:ea typeface="ＭＳ Ｐゴシック" charset="0"/>
                <a:cs typeface="Rockwell"/>
              </a:rPr>
              <a:t>-.17</a:t>
            </a:r>
          </a:p>
        </p:txBody>
      </p:sp>
      <p:sp>
        <p:nvSpPr>
          <p:cNvPr id="50" name="TextBox 49"/>
          <p:cNvSpPr txBox="1"/>
          <p:nvPr/>
        </p:nvSpPr>
        <p:spPr>
          <a:xfrm>
            <a:off x="4106148" y="3645812"/>
            <a:ext cx="888997" cy="225703"/>
          </a:xfrm>
          <a:prstGeom prst="rect">
            <a:avLst/>
          </a:prstGeom>
          <a:noFill/>
        </p:spPr>
        <p:txBody>
          <a:bodyPr wrap="square" lIns="0" tIns="0" rIns="0" bIns="0" rtlCol="0">
            <a:spAutoFit/>
          </a:bodyPr>
          <a:lstStyle/>
          <a:p>
            <a:pPr algn="ctr" defTabSz="457200" fontAlgn="base">
              <a:lnSpc>
                <a:spcPct val="90000"/>
              </a:lnSpc>
              <a:spcBef>
                <a:spcPct val="0"/>
              </a:spcBef>
              <a:spcAft>
                <a:spcPct val="0"/>
              </a:spcAft>
            </a:pPr>
            <a:r>
              <a:rPr lang="tr-TR" sz="1600" dirty="0">
                <a:solidFill>
                  <a:prstClr val="white"/>
                </a:solidFill>
                <a:latin typeface="Cambria" panose="02040503050406030204" pitchFamily="18" charset="0"/>
                <a:ea typeface="ＭＳ Ｐゴシック" charset="0"/>
                <a:cs typeface="Rockwell"/>
              </a:rPr>
              <a:t>-.25</a:t>
            </a:r>
          </a:p>
        </p:txBody>
      </p:sp>
      <p:sp>
        <p:nvSpPr>
          <p:cNvPr id="51" name="TextBox 50"/>
          <p:cNvSpPr txBox="1"/>
          <p:nvPr/>
        </p:nvSpPr>
        <p:spPr>
          <a:xfrm>
            <a:off x="5435442" y="3176719"/>
            <a:ext cx="567265" cy="225703"/>
          </a:xfrm>
          <a:prstGeom prst="rect">
            <a:avLst/>
          </a:prstGeom>
          <a:noFill/>
        </p:spPr>
        <p:txBody>
          <a:bodyPr wrap="square" lIns="0" tIns="0" rIns="0" bIns="0" rtlCol="0">
            <a:spAutoFit/>
          </a:bodyPr>
          <a:lstStyle/>
          <a:p>
            <a:pPr algn="ctr" defTabSz="457200" fontAlgn="base">
              <a:lnSpc>
                <a:spcPct val="90000"/>
              </a:lnSpc>
              <a:spcBef>
                <a:spcPct val="0"/>
              </a:spcBef>
              <a:spcAft>
                <a:spcPct val="0"/>
              </a:spcAft>
            </a:pPr>
            <a:r>
              <a:rPr lang="tr-TR" sz="1600" dirty="0">
                <a:solidFill>
                  <a:prstClr val="white"/>
                </a:solidFill>
                <a:latin typeface="Cambria" panose="02040503050406030204" pitchFamily="18" charset="0"/>
                <a:ea typeface="ＭＳ Ｐゴシック" charset="0"/>
                <a:cs typeface="Rockwell"/>
              </a:rPr>
              <a:t>-.9</a:t>
            </a:r>
          </a:p>
        </p:txBody>
      </p:sp>
      <p:sp>
        <p:nvSpPr>
          <p:cNvPr id="52" name="TextBox 51"/>
          <p:cNvSpPr txBox="1"/>
          <p:nvPr/>
        </p:nvSpPr>
        <p:spPr>
          <a:xfrm>
            <a:off x="5803932" y="1493659"/>
            <a:ext cx="567265" cy="451406"/>
          </a:xfrm>
          <a:prstGeom prst="rect">
            <a:avLst/>
          </a:prstGeom>
          <a:noFill/>
        </p:spPr>
        <p:txBody>
          <a:bodyPr wrap="square" lIns="0" tIns="0" rIns="0" bIns="0" rtlCol="0">
            <a:spAutoFit/>
          </a:bodyPr>
          <a:lstStyle/>
          <a:p>
            <a:pPr algn="ctr" defTabSz="457200" fontAlgn="base">
              <a:lnSpc>
                <a:spcPct val="90000"/>
              </a:lnSpc>
              <a:spcBef>
                <a:spcPct val="0"/>
              </a:spcBef>
              <a:spcAft>
                <a:spcPct val="0"/>
              </a:spcAft>
            </a:pPr>
            <a:r>
              <a:rPr lang="tr-TR" sz="3200" spc="50" dirty="0">
                <a:solidFill>
                  <a:srgbClr val="0A5B74"/>
                </a:solidFill>
                <a:latin typeface="Cambria" panose="02040503050406030204" pitchFamily="18" charset="0"/>
                <a:ea typeface="ＭＳ Ｐゴシック" charset="0"/>
                <a:cs typeface="Rockwell"/>
              </a:rPr>
              <a:t>-1</a:t>
            </a:r>
          </a:p>
        </p:txBody>
      </p:sp>
      <p:sp>
        <p:nvSpPr>
          <p:cNvPr id="53" name="TextBox 52"/>
          <p:cNvSpPr txBox="1"/>
          <p:nvPr/>
        </p:nvSpPr>
        <p:spPr>
          <a:xfrm>
            <a:off x="6163551" y="3168252"/>
            <a:ext cx="567265" cy="225703"/>
          </a:xfrm>
          <a:prstGeom prst="rect">
            <a:avLst/>
          </a:prstGeom>
          <a:noFill/>
        </p:spPr>
        <p:txBody>
          <a:bodyPr wrap="square" lIns="0" tIns="0" rIns="0" bIns="0" rtlCol="0">
            <a:spAutoFit/>
          </a:bodyPr>
          <a:lstStyle/>
          <a:p>
            <a:pPr algn="ctr" defTabSz="457200" fontAlgn="base">
              <a:lnSpc>
                <a:spcPct val="90000"/>
              </a:lnSpc>
              <a:spcBef>
                <a:spcPct val="0"/>
              </a:spcBef>
              <a:spcAft>
                <a:spcPct val="0"/>
              </a:spcAft>
            </a:pPr>
            <a:r>
              <a:rPr lang="tr-TR" sz="1600" dirty="0">
                <a:solidFill>
                  <a:prstClr val="white"/>
                </a:solidFill>
                <a:latin typeface="Cambria" panose="02040503050406030204" pitchFamily="18" charset="0"/>
                <a:ea typeface="ＭＳ Ｐゴシック" charset="0"/>
                <a:cs typeface="Rockwell"/>
              </a:rPr>
              <a:t>-1.1</a:t>
            </a:r>
          </a:p>
        </p:txBody>
      </p:sp>
      <p:sp>
        <p:nvSpPr>
          <p:cNvPr id="54" name="TextBox 53"/>
          <p:cNvSpPr txBox="1"/>
          <p:nvPr/>
        </p:nvSpPr>
        <p:spPr>
          <a:xfrm>
            <a:off x="6811278" y="3332406"/>
            <a:ext cx="567265" cy="225703"/>
          </a:xfrm>
          <a:prstGeom prst="rect">
            <a:avLst/>
          </a:prstGeom>
          <a:noFill/>
        </p:spPr>
        <p:txBody>
          <a:bodyPr wrap="square" lIns="0" tIns="0" rIns="0" bIns="0" rtlCol="0">
            <a:spAutoFit/>
          </a:bodyPr>
          <a:lstStyle/>
          <a:p>
            <a:pPr algn="ctr" defTabSz="457200" fontAlgn="base">
              <a:lnSpc>
                <a:spcPct val="90000"/>
              </a:lnSpc>
              <a:spcBef>
                <a:spcPct val="0"/>
              </a:spcBef>
              <a:spcAft>
                <a:spcPct val="0"/>
              </a:spcAft>
            </a:pPr>
            <a:r>
              <a:rPr lang="tr-TR" sz="1600" dirty="0">
                <a:solidFill>
                  <a:prstClr val="white"/>
                </a:solidFill>
                <a:latin typeface="Cambria" panose="02040503050406030204" pitchFamily="18" charset="0"/>
                <a:ea typeface="ＭＳ Ｐゴシック" charset="0"/>
                <a:cs typeface="Rockwell"/>
              </a:rPr>
              <a:t>-1.6</a:t>
            </a:r>
          </a:p>
        </p:txBody>
      </p:sp>
      <p:sp>
        <p:nvSpPr>
          <p:cNvPr id="55" name="TextBox 54"/>
          <p:cNvSpPr txBox="1"/>
          <p:nvPr/>
        </p:nvSpPr>
        <p:spPr>
          <a:xfrm>
            <a:off x="7179552" y="3628878"/>
            <a:ext cx="888997" cy="225703"/>
          </a:xfrm>
          <a:prstGeom prst="rect">
            <a:avLst/>
          </a:prstGeom>
          <a:noFill/>
        </p:spPr>
        <p:txBody>
          <a:bodyPr wrap="square" lIns="0" tIns="0" rIns="0" bIns="0" rtlCol="0">
            <a:spAutoFit/>
          </a:bodyPr>
          <a:lstStyle/>
          <a:p>
            <a:pPr algn="ctr" defTabSz="457200" fontAlgn="base">
              <a:lnSpc>
                <a:spcPct val="90000"/>
              </a:lnSpc>
              <a:spcBef>
                <a:spcPct val="0"/>
              </a:spcBef>
              <a:spcAft>
                <a:spcPct val="0"/>
              </a:spcAft>
            </a:pPr>
            <a:r>
              <a:rPr lang="tr-TR" sz="1600" dirty="0">
                <a:solidFill>
                  <a:prstClr val="white"/>
                </a:solidFill>
                <a:latin typeface="Cambria" panose="02040503050406030204" pitchFamily="18" charset="0"/>
                <a:ea typeface="ＭＳ Ｐゴシック" charset="0"/>
                <a:cs typeface="Rockwell"/>
              </a:rPr>
              <a:t>-</a:t>
            </a:r>
            <a:r>
              <a:rPr lang="tr-TR" sz="600" dirty="0">
                <a:solidFill>
                  <a:prstClr val="white"/>
                </a:solidFill>
                <a:latin typeface="Cambria" panose="02040503050406030204" pitchFamily="18" charset="0"/>
                <a:ea typeface="ＭＳ Ｐゴシック" charset="0"/>
                <a:cs typeface="Rockwell"/>
              </a:rPr>
              <a:t> </a:t>
            </a:r>
            <a:r>
              <a:rPr lang="tr-TR" sz="1600" dirty="0">
                <a:solidFill>
                  <a:prstClr val="white"/>
                </a:solidFill>
                <a:latin typeface="Cambria" panose="02040503050406030204" pitchFamily="18" charset="0"/>
                <a:ea typeface="ＭＳ Ｐゴシック" charset="0"/>
                <a:cs typeface="Rockwell"/>
              </a:rPr>
              <a:t>2.4</a:t>
            </a:r>
          </a:p>
        </p:txBody>
      </p:sp>
      <p:sp>
        <p:nvSpPr>
          <p:cNvPr id="56" name="TextBox 55"/>
          <p:cNvSpPr txBox="1"/>
          <p:nvPr/>
        </p:nvSpPr>
        <p:spPr>
          <a:xfrm>
            <a:off x="7873809" y="4110417"/>
            <a:ext cx="469899" cy="225703"/>
          </a:xfrm>
          <a:prstGeom prst="rect">
            <a:avLst/>
          </a:prstGeom>
          <a:noFill/>
        </p:spPr>
        <p:txBody>
          <a:bodyPr wrap="square" lIns="0" tIns="0" rIns="0" bIns="0" rtlCol="0">
            <a:spAutoFit/>
          </a:bodyPr>
          <a:lstStyle/>
          <a:p>
            <a:pPr algn="ctr" defTabSz="457200" fontAlgn="base">
              <a:lnSpc>
                <a:spcPct val="90000"/>
              </a:lnSpc>
              <a:spcBef>
                <a:spcPct val="0"/>
              </a:spcBef>
              <a:spcAft>
                <a:spcPct val="0"/>
              </a:spcAft>
            </a:pPr>
            <a:r>
              <a:rPr lang="tr-TR" sz="1600" dirty="0">
                <a:solidFill>
                  <a:prstClr val="white"/>
                </a:solidFill>
                <a:latin typeface="Cambria" panose="02040503050406030204" pitchFamily="18" charset="0"/>
                <a:ea typeface="ＭＳ Ｐゴシック" charset="0"/>
                <a:cs typeface="Rockwell"/>
              </a:rPr>
              <a:t>-</a:t>
            </a:r>
            <a:r>
              <a:rPr lang="tr-TR" sz="800" dirty="0">
                <a:solidFill>
                  <a:prstClr val="white"/>
                </a:solidFill>
                <a:latin typeface="Cambria" panose="02040503050406030204" pitchFamily="18" charset="0"/>
                <a:ea typeface="ＭＳ Ｐゴシック" charset="0"/>
                <a:cs typeface="Rockwell"/>
              </a:rPr>
              <a:t> </a:t>
            </a:r>
            <a:r>
              <a:rPr lang="tr-TR" sz="1600" dirty="0">
                <a:solidFill>
                  <a:prstClr val="white"/>
                </a:solidFill>
                <a:latin typeface="Cambria" panose="02040503050406030204" pitchFamily="18" charset="0"/>
                <a:ea typeface="ＭＳ Ｐゴシック" charset="0"/>
                <a:cs typeface="Rockwell"/>
              </a:rPr>
              <a:t>3.7</a:t>
            </a:r>
          </a:p>
        </p:txBody>
      </p:sp>
      <p:sp>
        <p:nvSpPr>
          <p:cNvPr id="57" name="TextBox 56"/>
          <p:cNvSpPr txBox="1"/>
          <p:nvPr/>
        </p:nvSpPr>
        <p:spPr>
          <a:xfrm>
            <a:off x="8212479" y="4765191"/>
            <a:ext cx="592660" cy="225703"/>
          </a:xfrm>
          <a:prstGeom prst="rect">
            <a:avLst/>
          </a:prstGeom>
          <a:noFill/>
        </p:spPr>
        <p:txBody>
          <a:bodyPr wrap="square" lIns="0" tIns="0" rIns="0" bIns="0" rtlCol="0">
            <a:spAutoFit/>
          </a:bodyPr>
          <a:lstStyle/>
          <a:p>
            <a:pPr algn="ctr" defTabSz="457200" fontAlgn="base">
              <a:lnSpc>
                <a:spcPct val="90000"/>
              </a:lnSpc>
              <a:spcBef>
                <a:spcPct val="0"/>
              </a:spcBef>
              <a:spcAft>
                <a:spcPct val="0"/>
              </a:spcAft>
            </a:pPr>
            <a:r>
              <a:rPr lang="tr-TR" sz="1600" dirty="0">
                <a:solidFill>
                  <a:prstClr val="white"/>
                </a:solidFill>
                <a:latin typeface="Cambria" panose="02040503050406030204" pitchFamily="18" charset="0"/>
                <a:ea typeface="ＭＳ Ｐゴシック" charset="0"/>
                <a:cs typeface="Rockwell"/>
              </a:rPr>
              <a:t>- 4</a:t>
            </a:r>
          </a:p>
        </p:txBody>
      </p:sp>
      <p:sp>
        <p:nvSpPr>
          <p:cNvPr id="29" name="TextBox 28"/>
          <p:cNvSpPr txBox="1"/>
          <p:nvPr/>
        </p:nvSpPr>
        <p:spPr>
          <a:xfrm>
            <a:off x="4800445" y="3332406"/>
            <a:ext cx="567265" cy="225703"/>
          </a:xfrm>
          <a:prstGeom prst="rect">
            <a:avLst/>
          </a:prstGeom>
          <a:noFill/>
        </p:spPr>
        <p:txBody>
          <a:bodyPr wrap="square" lIns="0" tIns="0" rIns="0" bIns="0" rtlCol="0">
            <a:spAutoFit/>
          </a:bodyPr>
          <a:lstStyle/>
          <a:p>
            <a:pPr algn="ctr" defTabSz="457200" fontAlgn="base">
              <a:lnSpc>
                <a:spcPct val="90000"/>
              </a:lnSpc>
              <a:spcBef>
                <a:spcPct val="0"/>
              </a:spcBef>
              <a:spcAft>
                <a:spcPct val="0"/>
              </a:spcAft>
            </a:pPr>
            <a:r>
              <a:rPr lang="tr-TR" sz="1600" dirty="0">
                <a:solidFill>
                  <a:prstClr val="white"/>
                </a:solidFill>
                <a:latin typeface="Cambria" panose="02040503050406030204" pitchFamily="18" charset="0"/>
                <a:ea typeface="ＭＳ Ｐゴシック" charset="0"/>
                <a:cs typeface="Rockwell"/>
              </a:rPr>
              <a:t>-.45</a:t>
            </a:r>
          </a:p>
        </p:txBody>
      </p:sp>
    </p:spTree>
    <p:extLst>
      <p:ext uri="{BB962C8B-B14F-4D97-AF65-F5344CB8AC3E}">
        <p14:creationId xmlns:p14="http://schemas.microsoft.com/office/powerpoint/2010/main" val="59144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noProof="0" dirty="0"/>
              <a:t>Talebin Fiyat Esnekliği</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31" y="177812"/>
            <a:ext cx="9139943" cy="6857999"/>
          </a:xfrm>
          <a:prstGeom prst="rect">
            <a:avLst/>
          </a:prstGeom>
        </p:spPr>
      </p:pic>
      <p:sp>
        <p:nvSpPr>
          <p:cNvPr id="6" name="TextBox 5"/>
          <p:cNvSpPr txBox="1"/>
          <p:nvPr/>
        </p:nvSpPr>
        <p:spPr>
          <a:xfrm>
            <a:off x="635023" y="229887"/>
            <a:ext cx="1778001" cy="246221"/>
          </a:xfrm>
          <a:prstGeom prst="rect">
            <a:avLst/>
          </a:prstGeom>
          <a:noFill/>
        </p:spPr>
        <p:txBody>
          <a:bodyPr wrap="square" lIns="0" tIns="0" rIns="0" bIns="0" rtlCol="0">
            <a:spAutoFit/>
          </a:bodyPr>
          <a:lstStyle/>
          <a:p>
            <a:pPr defTabSz="457200" fontAlgn="base">
              <a:spcBef>
                <a:spcPct val="0"/>
              </a:spcBef>
              <a:spcAft>
                <a:spcPct val="0"/>
              </a:spcAft>
            </a:pPr>
            <a:r>
              <a:rPr lang="tr-TR" sz="1600" b="1" spc="70" dirty="0">
                <a:solidFill>
                  <a:srgbClr val="0A5B74"/>
                </a:solidFill>
                <a:latin typeface="Cambria"/>
                <a:ea typeface="ＭＳ Ｐゴシック" charset="0"/>
                <a:cs typeface="Cambria"/>
              </a:rPr>
              <a:t>SNAPSHOT</a:t>
            </a:r>
          </a:p>
        </p:txBody>
      </p:sp>
      <p:sp>
        <p:nvSpPr>
          <p:cNvPr id="24" name="TextBox 23"/>
          <p:cNvSpPr txBox="1"/>
          <p:nvPr/>
        </p:nvSpPr>
        <p:spPr>
          <a:xfrm>
            <a:off x="3166564" y="6150003"/>
            <a:ext cx="2082801" cy="369332"/>
          </a:xfrm>
          <a:prstGeom prst="rect">
            <a:avLst/>
          </a:prstGeom>
          <a:noFill/>
        </p:spPr>
        <p:txBody>
          <a:bodyPr wrap="square" lIns="0" tIns="0" rIns="0" bIns="0" rtlCol="0">
            <a:spAutoFit/>
          </a:bodyPr>
          <a:lstStyle/>
          <a:p>
            <a:pPr algn="ctr" defTabSz="457200" fontAlgn="base">
              <a:spcBef>
                <a:spcPct val="0"/>
              </a:spcBef>
              <a:spcAft>
                <a:spcPct val="0"/>
              </a:spcAft>
            </a:pPr>
            <a:r>
              <a:rPr lang="tr-TR" sz="2400" b="1" spc="150" dirty="0">
                <a:solidFill>
                  <a:prstClr val="white"/>
                </a:solidFill>
                <a:latin typeface="Cambria"/>
                <a:ea typeface="ＭＳ Ｐゴシック" charset="0"/>
                <a:cs typeface="Cambria"/>
              </a:rPr>
              <a:t>İNELASTİK</a:t>
            </a:r>
          </a:p>
        </p:txBody>
      </p:sp>
      <p:sp>
        <p:nvSpPr>
          <p:cNvPr id="25" name="TextBox 24"/>
          <p:cNvSpPr txBox="1"/>
          <p:nvPr/>
        </p:nvSpPr>
        <p:spPr>
          <a:xfrm>
            <a:off x="6942668" y="6150003"/>
            <a:ext cx="2125133" cy="369332"/>
          </a:xfrm>
          <a:prstGeom prst="rect">
            <a:avLst/>
          </a:prstGeom>
          <a:noFill/>
        </p:spPr>
        <p:txBody>
          <a:bodyPr wrap="square" lIns="0" tIns="0" rIns="0" bIns="0" rtlCol="0">
            <a:spAutoFit/>
          </a:bodyPr>
          <a:lstStyle/>
          <a:p>
            <a:pPr algn="ctr" defTabSz="457200" fontAlgn="base">
              <a:spcBef>
                <a:spcPct val="0"/>
              </a:spcBef>
              <a:spcAft>
                <a:spcPct val="0"/>
              </a:spcAft>
            </a:pPr>
            <a:r>
              <a:rPr lang="tr-TR" sz="2400" b="1" spc="150" dirty="0">
                <a:solidFill>
                  <a:prstClr val="white"/>
                </a:solidFill>
                <a:latin typeface="Cambria"/>
                <a:ea typeface="ＭＳ Ｐゴシック" charset="0"/>
                <a:cs typeface="Cambria"/>
              </a:rPr>
              <a:t>ELASTİK</a:t>
            </a:r>
          </a:p>
        </p:txBody>
      </p:sp>
      <p:sp>
        <p:nvSpPr>
          <p:cNvPr id="48" name="TextBox 47"/>
          <p:cNvSpPr txBox="1"/>
          <p:nvPr/>
        </p:nvSpPr>
        <p:spPr>
          <a:xfrm>
            <a:off x="3272181" y="4866795"/>
            <a:ext cx="664635" cy="225703"/>
          </a:xfrm>
          <a:prstGeom prst="rect">
            <a:avLst/>
          </a:prstGeom>
          <a:noFill/>
        </p:spPr>
        <p:txBody>
          <a:bodyPr wrap="square" lIns="0" tIns="0" rIns="0" bIns="0" rtlCol="0">
            <a:spAutoFit/>
          </a:bodyPr>
          <a:lstStyle/>
          <a:p>
            <a:pPr algn="ctr" defTabSz="457200" fontAlgn="base">
              <a:lnSpc>
                <a:spcPct val="90000"/>
              </a:lnSpc>
              <a:spcBef>
                <a:spcPct val="0"/>
              </a:spcBef>
              <a:spcAft>
                <a:spcPct val="0"/>
              </a:spcAft>
            </a:pPr>
            <a:r>
              <a:rPr lang="tr-TR" sz="1600" dirty="0">
                <a:solidFill>
                  <a:prstClr val="white"/>
                </a:solidFill>
                <a:latin typeface="Cambria" panose="02040503050406030204" pitchFamily="18" charset="0"/>
                <a:ea typeface="ＭＳ Ｐゴシック" charset="0"/>
                <a:cs typeface="Rockwell"/>
              </a:rPr>
              <a:t>-.1</a:t>
            </a:r>
          </a:p>
        </p:txBody>
      </p:sp>
      <p:sp>
        <p:nvSpPr>
          <p:cNvPr id="52" name="TextBox 51"/>
          <p:cNvSpPr txBox="1"/>
          <p:nvPr/>
        </p:nvSpPr>
        <p:spPr>
          <a:xfrm>
            <a:off x="5803932" y="1493659"/>
            <a:ext cx="567265" cy="451406"/>
          </a:xfrm>
          <a:prstGeom prst="rect">
            <a:avLst/>
          </a:prstGeom>
          <a:noFill/>
        </p:spPr>
        <p:txBody>
          <a:bodyPr wrap="square" lIns="0" tIns="0" rIns="0" bIns="0" rtlCol="0">
            <a:spAutoFit/>
          </a:bodyPr>
          <a:lstStyle/>
          <a:p>
            <a:pPr algn="ctr" defTabSz="457200" fontAlgn="base">
              <a:lnSpc>
                <a:spcPct val="90000"/>
              </a:lnSpc>
              <a:spcBef>
                <a:spcPct val="0"/>
              </a:spcBef>
              <a:spcAft>
                <a:spcPct val="0"/>
              </a:spcAft>
            </a:pPr>
            <a:r>
              <a:rPr lang="tr-TR" sz="3200" spc="50" dirty="0">
                <a:solidFill>
                  <a:srgbClr val="0A5B74"/>
                </a:solidFill>
                <a:latin typeface="Cambria" panose="02040503050406030204" pitchFamily="18" charset="0"/>
                <a:ea typeface="ＭＳ Ｐゴシック" charset="0"/>
                <a:cs typeface="Rockwell"/>
              </a:rPr>
              <a:t>-1</a:t>
            </a:r>
          </a:p>
        </p:txBody>
      </p:sp>
      <p:sp>
        <p:nvSpPr>
          <p:cNvPr id="55" name="TextBox 54"/>
          <p:cNvSpPr txBox="1"/>
          <p:nvPr/>
        </p:nvSpPr>
        <p:spPr>
          <a:xfrm>
            <a:off x="7179552" y="3628878"/>
            <a:ext cx="888997" cy="225703"/>
          </a:xfrm>
          <a:prstGeom prst="rect">
            <a:avLst/>
          </a:prstGeom>
          <a:noFill/>
        </p:spPr>
        <p:txBody>
          <a:bodyPr wrap="square" lIns="0" tIns="0" rIns="0" bIns="0" rtlCol="0">
            <a:spAutoFit/>
          </a:bodyPr>
          <a:lstStyle/>
          <a:p>
            <a:pPr algn="ctr" defTabSz="457200" fontAlgn="base">
              <a:lnSpc>
                <a:spcPct val="90000"/>
              </a:lnSpc>
              <a:spcBef>
                <a:spcPct val="0"/>
              </a:spcBef>
              <a:spcAft>
                <a:spcPct val="0"/>
              </a:spcAft>
            </a:pPr>
            <a:r>
              <a:rPr lang="tr-TR" sz="1600" dirty="0">
                <a:solidFill>
                  <a:prstClr val="white"/>
                </a:solidFill>
                <a:latin typeface="Cambria" panose="02040503050406030204" pitchFamily="18" charset="0"/>
                <a:ea typeface="ＭＳ Ｐゴシック" charset="0"/>
                <a:cs typeface="Rockwell"/>
              </a:rPr>
              <a:t>-</a:t>
            </a:r>
            <a:r>
              <a:rPr lang="tr-TR" sz="600" dirty="0">
                <a:solidFill>
                  <a:prstClr val="white"/>
                </a:solidFill>
                <a:latin typeface="Cambria" panose="02040503050406030204" pitchFamily="18" charset="0"/>
                <a:ea typeface="ＭＳ Ｐゴシック" charset="0"/>
                <a:cs typeface="Rockwell"/>
              </a:rPr>
              <a:t> </a:t>
            </a:r>
            <a:r>
              <a:rPr lang="tr-TR" sz="1600" dirty="0">
                <a:solidFill>
                  <a:prstClr val="white"/>
                </a:solidFill>
                <a:latin typeface="Cambria" panose="02040503050406030204" pitchFamily="18" charset="0"/>
                <a:ea typeface="ＭＳ Ｐゴシック" charset="0"/>
                <a:cs typeface="Rockwell"/>
              </a:rPr>
              <a:t>2.4</a:t>
            </a:r>
          </a:p>
        </p:txBody>
      </p:sp>
      <p:sp>
        <p:nvSpPr>
          <p:cNvPr id="45" name="TextBox 44"/>
          <p:cNvSpPr txBox="1"/>
          <p:nvPr/>
        </p:nvSpPr>
        <p:spPr>
          <a:xfrm>
            <a:off x="2042477" y="2917461"/>
            <a:ext cx="1411920" cy="668901"/>
          </a:xfrm>
          <a:prstGeom prst="rect">
            <a:avLst/>
          </a:prstGeom>
          <a:noFill/>
        </p:spPr>
        <p:txBody>
          <a:bodyPr wrap="square" lIns="0" tIns="0" rIns="0" bIns="0" rtlCol="0">
            <a:spAutoFit/>
          </a:bodyPr>
          <a:lstStyle/>
          <a:p>
            <a:pPr defTabSz="457200" fontAlgn="base">
              <a:lnSpc>
                <a:spcPct val="90000"/>
              </a:lnSpc>
              <a:spcBef>
                <a:spcPct val="0"/>
              </a:spcBef>
              <a:spcAft>
                <a:spcPct val="0"/>
              </a:spcAft>
            </a:pPr>
            <a:r>
              <a:rPr lang="tr-TR" sz="1600" spc="50" dirty="0">
                <a:solidFill>
                  <a:prstClr val="white"/>
                </a:solidFill>
                <a:latin typeface="Cambria" panose="02040503050406030204" pitchFamily="18" charset="0"/>
                <a:ea typeface="ＭＳ Ｐゴシック" charset="0"/>
                <a:cs typeface="Rockwell"/>
              </a:rPr>
              <a:t>İnelastik havayolu seyahati.</a:t>
            </a:r>
          </a:p>
        </p:txBody>
      </p:sp>
      <p:sp>
        <p:nvSpPr>
          <p:cNvPr id="62" name="Rounded Rectangle 61"/>
          <p:cNvSpPr/>
          <p:nvPr/>
        </p:nvSpPr>
        <p:spPr>
          <a:xfrm>
            <a:off x="1871133" y="2817800"/>
            <a:ext cx="1590379" cy="1589023"/>
          </a:xfrm>
          <a:prstGeom prst="roundRect">
            <a:avLst>
              <a:gd name="adj" fmla="val 10053"/>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tr-TR" dirty="0">
              <a:solidFill>
                <a:prstClr val="white"/>
              </a:solidFill>
              <a:latin typeface="Cambria"/>
            </a:endParaRPr>
          </a:p>
        </p:txBody>
      </p:sp>
      <p:sp>
        <p:nvSpPr>
          <p:cNvPr id="70" name="TextBox 69"/>
          <p:cNvSpPr txBox="1"/>
          <p:nvPr/>
        </p:nvSpPr>
        <p:spPr>
          <a:xfrm>
            <a:off x="8654941" y="1859770"/>
            <a:ext cx="1428859" cy="668901"/>
          </a:xfrm>
          <a:prstGeom prst="rect">
            <a:avLst/>
          </a:prstGeom>
          <a:noFill/>
        </p:spPr>
        <p:txBody>
          <a:bodyPr wrap="square" lIns="0" tIns="0" rIns="0" bIns="0" rtlCol="0">
            <a:spAutoFit/>
          </a:bodyPr>
          <a:lstStyle/>
          <a:p>
            <a:pPr defTabSz="457200" fontAlgn="base">
              <a:lnSpc>
                <a:spcPct val="90000"/>
              </a:lnSpc>
              <a:spcBef>
                <a:spcPct val="0"/>
              </a:spcBef>
              <a:spcAft>
                <a:spcPct val="0"/>
              </a:spcAft>
            </a:pPr>
            <a:r>
              <a:rPr lang="tr-TR" sz="1600" spc="50" dirty="0">
                <a:solidFill>
                  <a:prstClr val="white"/>
                </a:solidFill>
                <a:latin typeface="Cambria" panose="02040503050406030204" pitchFamily="18" charset="0"/>
                <a:ea typeface="ＭＳ Ｐゴシック" charset="0"/>
                <a:cs typeface="Rockwell"/>
              </a:rPr>
              <a:t>Elastik havayolu seyahati.</a:t>
            </a:r>
          </a:p>
        </p:txBody>
      </p:sp>
      <p:sp>
        <p:nvSpPr>
          <p:cNvPr id="71" name="Rounded Rectangle 70"/>
          <p:cNvSpPr/>
          <p:nvPr/>
        </p:nvSpPr>
        <p:spPr>
          <a:xfrm>
            <a:off x="8517465" y="1739622"/>
            <a:ext cx="1657435" cy="1226167"/>
          </a:xfrm>
          <a:prstGeom prst="roundRect">
            <a:avLst>
              <a:gd name="adj" fmla="val 10053"/>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tr-TR" dirty="0">
              <a:solidFill>
                <a:prstClr val="white"/>
              </a:solidFill>
              <a:latin typeface="Cambria"/>
            </a:endParaRPr>
          </a:p>
        </p:txBody>
      </p:sp>
      <p:pic>
        <p:nvPicPr>
          <p:cNvPr id="74" name="Picture 73"/>
          <p:cNvPicPr>
            <a:picLocks noChangeAspect="1"/>
          </p:cNvPicPr>
          <p:nvPr/>
        </p:nvPicPr>
        <p:blipFill rotWithShape="1">
          <a:blip r:embed="rId4">
            <a:extLst>
              <a:ext uri="{28A0092B-C50C-407E-A947-70E740481C1C}">
                <a14:useLocalDpi xmlns:a14="http://schemas.microsoft.com/office/drawing/2010/main" val="0"/>
              </a:ext>
            </a:extLst>
          </a:blip>
          <a:srcRect l="8800" t="63086" r="78602" b="28336"/>
          <a:stretch/>
        </p:blipFill>
        <p:spPr>
          <a:xfrm>
            <a:off x="2328333" y="4504268"/>
            <a:ext cx="1151467" cy="588184"/>
          </a:xfrm>
          <a:prstGeom prst="rect">
            <a:avLst/>
          </a:prstGeom>
        </p:spPr>
      </p:pic>
      <p:pic>
        <p:nvPicPr>
          <p:cNvPr id="75" name="Picture 74"/>
          <p:cNvPicPr>
            <a:picLocks noChangeAspect="1"/>
          </p:cNvPicPr>
          <p:nvPr/>
        </p:nvPicPr>
        <p:blipFill rotWithShape="1">
          <a:blip r:embed="rId4">
            <a:extLst>
              <a:ext uri="{28A0092B-C50C-407E-A947-70E740481C1C}">
                <a14:useLocalDpi xmlns:a14="http://schemas.microsoft.com/office/drawing/2010/main" val="0"/>
              </a:ext>
            </a:extLst>
          </a:blip>
          <a:srcRect l="67530" t="38134" r="23207" b="49336"/>
          <a:stretch/>
        </p:blipFill>
        <p:spPr>
          <a:xfrm>
            <a:off x="7696201" y="2793094"/>
            <a:ext cx="846667" cy="859317"/>
          </a:xfrm>
          <a:prstGeom prst="rect">
            <a:avLst/>
          </a:prstGeom>
        </p:spPr>
      </p:pic>
      <p:pic>
        <p:nvPicPr>
          <p:cNvPr id="76" name="Picture 75" descr="MICRO_ch04_tix.png"/>
          <p:cNvPicPr>
            <a:picLocks noChangeAspect="1"/>
          </p:cNvPicPr>
          <p:nvPr/>
        </p:nvPicPr>
        <p:blipFill rotWithShape="1">
          <a:blip r:embed="rId5">
            <a:extLst>
              <a:ext uri="{28A0092B-C50C-407E-A947-70E740481C1C}">
                <a14:useLocalDpi xmlns:a14="http://schemas.microsoft.com/office/drawing/2010/main" val="0"/>
              </a:ext>
            </a:extLst>
          </a:blip>
          <a:srcRect r="52996"/>
          <a:stretch/>
        </p:blipFill>
        <p:spPr>
          <a:xfrm>
            <a:off x="2999362" y="2548464"/>
            <a:ext cx="721295" cy="1011869"/>
          </a:xfrm>
          <a:prstGeom prst="rect">
            <a:avLst/>
          </a:prstGeom>
        </p:spPr>
      </p:pic>
      <p:pic>
        <p:nvPicPr>
          <p:cNvPr id="77" name="Picture 76" descr="MICRO_ch04_tix.png"/>
          <p:cNvPicPr>
            <a:picLocks noChangeAspect="1"/>
          </p:cNvPicPr>
          <p:nvPr/>
        </p:nvPicPr>
        <p:blipFill rotWithShape="1">
          <a:blip r:embed="rId5">
            <a:extLst>
              <a:ext uri="{28A0092B-C50C-407E-A947-70E740481C1C}">
                <a14:useLocalDpi xmlns:a14="http://schemas.microsoft.com/office/drawing/2010/main" val="0"/>
              </a:ext>
            </a:extLst>
          </a:blip>
          <a:srcRect l="56079"/>
          <a:stretch/>
        </p:blipFill>
        <p:spPr>
          <a:xfrm>
            <a:off x="9690872" y="2412992"/>
            <a:ext cx="673993" cy="1011869"/>
          </a:xfrm>
          <a:prstGeom prst="rect">
            <a:avLst/>
          </a:prstGeom>
        </p:spPr>
      </p:pic>
    </p:spTree>
    <p:extLst>
      <p:ext uri="{BB962C8B-B14F-4D97-AF65-F5344CB8AC3E}">
        <p14:creationId xmlns:p14="http://schemas.microsoft.com/office/powerpoint/2010/main" val="366770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TAB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8600" y="596321"/>
            <a:ext cx="6654800" cy="5789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2540000" y="1012378"/>
            <a:ext cx="6890450" cy="397322"/>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400" b="1" u="sng" dirty="0">
                <a:effectLst/>
                <a:latin typeface="Cambria"/>
                <a:ea typeface="ＭＳ 明朝"/>
                <a:cs typeface="Cambria"/>
              </a:rPr>
              <a:t>Talebin Fiyat Esnekliği ve Fiyat Arasındaki İlişki</a:t>
            </a:r>
          </a:p>
        </p:txBody>
      </p:sp>
      <p:sp>
        <p:nvSpPr>
          <p:cNvPr id="4" name="Rectangle 3"/>
          <p:cNvSpPr/>
          <p:nvPr/>
        </p:nvSpPr>
        <p:spPr>
          <a:xfrm>
            <a:off x="3042113" y="1553097"/>
            <a:ext cx="1032208" cy="27025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b="1" dirty="0">
                <a:effectLst/>
                <a:latin typeface="Cambria"/>
                <a:ea typeface="ＭＳ 明朝"/>
                <a:cs typeface="Cambria"/>
              </a:rPr>
              <a:t>Esneklik</a:t>
            </a:r>
          </a:p>
        </p:txBody>
      </p:sp>
      <p:sp>
        <p:nvSpPr>
          <p:cNvPr id="5" name="Rectangle 4"/>
          <p:cNvSpPr/>
          <p:nvPr/>
        </p:nvSpPr>
        <p:spPr>
          <a:xfrm>
            <a:off x="2563318" y="1893994"/>
            <a:ext cx="1811832" cy="30647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b="1" dirty="0">
                <a:effectLst/>
                <a:latin typeface="Cambria"/>
                <a:ea typeface="ＭＳ 明朝"/>
                <a:cs typeface="Cambria"/>
              </a:rPr>
              <a:t>Tam İnelastik</a:t>
            </a:r>
          </a:p>
        </p:txBody>
      </p:sp>
      <p:sp>
        <p:nvSpPr>
          <p:cNvPr id="6" name="Rectangle 5"/>
          <p:cNvSpPr/>
          <p:nvPr/>
        </p:nvSpPr>
        <p:spPr>
          <a:xfrm>
            <a:off x="2718113" y="2870108"/>
            <a:ext cx="1507359" cy="30647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b="1" dirty="0">
                <a:effectLst/>
                <a:latin typeface="Cambria"/>
                <a:ea typeface="ＭＳ 明朝"/>
                <a:cs typeface="Cambria"/>
              </a:rPr>
              <a:t>İnelastik</a:t>
            </a:r>
          </a:p>
        </p:txBody>
      </p:sp>
      <p:sp>
        <p:nvSpPr>
          <p:cNvPr id="7" name="Rectangle 6"/>
          <p:cNvSpPr/>
          <p:nvPr/>
        </p:nvSpPr>
        <p:spPr>
          <a:xfrm>
            <a:off x="2783251" y="4140167"/>
            <a:ext cx="1507359" cy="30647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b="1" dirty="0">
                <a:effectLst/>
                <a:latin typeface="Cambria"/>
                <a:ea typeface="ＭＳ 明朝"/>
                <a:cs typeface="Cambria"/>
              </a:rPr>
              <a:t>Birim Elastik</a:t>
            </a:r>
          </a:p>
        </p:txBody>
      </p:sp>
      <p:sp>
        <p:nvSpPr>
          <p:cNvPr id="8" name="Rectangle 7"/>
          <p:cNvSpPr/>
          <p:nvPr/>
        </p:nvSpPr>
        <p:spPr>
          <a:xfrm>
            <a:off x="2714158" y="4605435"/>
            <a:ext cx="1507359" cy="30647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b="1" dirty="0">
                <a:effectLst/>
                <a:latin typeface="Cambria"/>
                <a:ea typeface="ＭＳ 明朝"/>
                <a:cs typeface="Cambria"/>
              </a:rPr>
              <a:t>Elastik</a:t>
            </a:r>
          </a:p>
        </p:txBody>
      </p:sp>
      <p:sp>
        <p:nvSpPr>
          <p:cNvPr id="9" name="Rectangle 8"/>
          <p:cNvSpPr/>
          <p:nvPr/>
        </p:nvSpPr>
        <p:spPr>
          <a:xfrm>
            <a:off x="2784135" y="5517173"/>
            <a:ext cx="1507359" cy="30647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b="1" dirty="0">
                <a:effectLst/>
                <a:latin typeface="Cambria"/>
                <a:ea typeface="ＭＳ 明朝"/>
                <a:cs typeface="Cambria"/>
              </a:rPr>
              <a:t>Tam Elastik</a:t>
            </a:r>
          </a:p>
        </p:txBody>
      </p:sp>
      <p:sp>
        <p:nvSpPr>
          <p:cNvPr id="10" name="Rectangle 9"/>
          <p:cNvSpPr/>
          <p:nvPr/>
        </p:nvSpPr>
        <p:spPr>
          <a:xfrm>
            <a:off x="6176323" y="1569177"/>
            <a:ext cx="1507359" cy="25327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dirty="0">
                <a:effectLst/>
                <a:latin typeface="Cambria"/>
                <a:ea typeface="ＭＳ 明朝"/>
                <a:cs typeface="Cambria"/>
              </a:rPr>
              <a:t>Yorumlama</a:t>
            </a:r>
          </a:p>
        </p:txBody>
      </p:sp>
      <p:sp>
        <p:nvSpPr>
          <p:cNvPr id="11" name="Rectangle 10"/>
          <p:cNvSpPr/>
          <p:nvPr/>
        </p:nvSpPr>
        <p:spPr>
          <a:xfrm>
            <a:off x="5986328" y="1920771"/>
            <a:ext cx="1900372" cy="30647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b="1" dirty="0">
                <a:effectLst/>
                <a:latin typeface="Cambria"/>
                <a:ea typeface="ＭＳ 明朝"/>
                <a:cs typeface="Cambria"/>
              </a:rPr>
              <a:t>Fiyat önemli değil</a:t>
            </a:r>
          </a:p>
        </p:txBody>
      </p:sp>
      <p:sp>
        <p:nvSpPr>
          <p:cNvPr id="12" name="Rectangle 11"/>
          <p:cNvSpPr/>
          <p:nvPr/>
        </p:nvSpPr>
        <p:spPr>
          <a:xfrm>
            <a:off x="6063913" y="2876550"/>
            <a:ext cx="1507359" cy="939973"/>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b="1" dirty="0">
                <a:effectLst/>
                <a:latin typeface="Cambria"/>
                <a:ea typeface="ＭＳ 明朝"/>
                <a:cs typeface="Cambria"/>
              </a:rPr>
              <a:t>Fiyat, talep edilen miktardan daha az önemli</a:t>
            </a:r>
          </a:p>
        </p:txBody>
      </p:sp>
      <p:sp>
        <p:nvSpPr>
          <p:cNvPr id="13" name="Rectangle 12"/>
          <p:cNvSpPr/>
          <p:nvPr/>
        </p:nvSpPr>
        <p:spPr>
          <a:xfrm>
            <a:off x="5843349" y="4124797"/>
            <a:ext cx="1935401" cy="40910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b="1" dirty="0">
                <a:effectLst/>
                <a:latin typeface="Cambria"/>
                <a:ea typeface="ＭＳ 明朝"/>
                <a:cs typeface="Cambria"/>
              </a:rPr>
              <a:t>Fiyat ve miktar aynı derecede önemli</a:t>
            </a:r>
          </a:p>
        </p:txBody>
      </p:sp>
      <p:sp>
        <p:nvSpPr>
          <p:cNvPr id="14" name="Rectangle 13"/>
          <p:cNvSpPr/>
          <p:nvPr/>
        </p:nvSpPr>
        <p:spPr>
          <a:xfrm>
            <a:off x="6060816" y="5537201"/>
            <a:ext cx="1507359" cy="44421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b="1" dirty="0">
                <a:effectLst/>
                <a:latin typeface="Cambria"/>
                <a:ea typeface="ＭＳ 明朝"/>
                <a:cs typeface="Cambria"/>
              </a:rPr>
              <a:t>Fiyat her şey</a:t>
            </a:r>
          </a:p>
        </p:txBody>
      </p:sp>
      <p:sp>
        <p:nvSpPr>
          <p:cNvPr id="17" name="Rectangle 16"/>
          <p:cNvSpPr/>
          <p:nvPr/>
        </p:nvSpPr>
        <p:spPr>
          <a:xfrm>
            <a:off x="6054113" y="4624700"/>
            <a:ext cx="1507359" cy="84277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b="1" dirty="0">
                <a:effectLst/>
                <a:latin typeface="Cambria"/>
                <a:ea typeface="ＭＳ 明朝"/>
                <a:cs typeface="Cambria"/>
              </a:rPr>
              <a:t>Fiyat, talep edilen miktardan daha çok önemli</a:t>
            </a:r>
          </a:p>
        </p:txBody>
      </p:sp>
      <p:sp>
        <p:nvSpPr>
          <p:cNvPr id="18" name="Rectangle 17"/>
          <p:cNvSpPr/>
          <p:nvPr/>
        </p:nvSpPr>
        <p:spPr>
          <a:xfrm>
            <a:off x="7737760" y="1365250"/>
            <a:ext cx="1507359" cy="45085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endParaRPr lang="tr-TR" sz="1400" b="1" dirty="0">
              <a:effectLst/>
              <a:latin typeface="Cambria"/>
              <a:ea typeface="ＭＳ 明朝"/>
              <a:cs typeface="Cambria"/>
            </a:endParaRPr>
          </a:p>
          <a:p>
            <a:pPr marL="0" marR="0" algn="ctr">
              <a:spcBef>
                <a:spcPts val="0"/>
              </a:spcBef>
              <a:spcAft>
                <a:spcPts val="0"/>
              </a:spcAft>
            </a:pPr>
            <a:r>
              <a:rPr lang="tr-TR" sz="1600" b="1" dirty="0">
                <a:effectLst/>
                <a:latin typeface="Cambria"/>
                <a:ea typeface="ＭＳ 明朝"/>
                <a:cs typeface="Cambria"/>
              </a:rPr>
              <a:t>Örnek</a:t>
            </a:r>
          </a:p>
        </p:txBody>
      </p:sp>
      <p:sp>
        <p:nvSpPr>
          <p:cNvPr id="19" name="Rectangle 18"/>
          <p:cNvSpPr/>
          <p:nvPr/>
        </p:nvSpPr>
        <p:spPr>
          <a:xfrm>
            <a:off x="7833560" y="1909698"/>
            <a:ext cx="1534019" cy="19029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endParaRPr lang="tr-TR" sz="1400" b="1" dirty="0">
              <a:effectLst/>
              <a:latin typeface="Cambria"/>
              <a:ea typeface="ＭＳ 明朝"/>
              <a:cs typeface="Cambria"/>
            </a:endParaRPr>
          </a:p>
        </p:txBody>
      </p:sp>
      <p:sp>
        <p:nvSpPr>
          <p:cNvPr id="20" name="Rectangle 19"/>
          <p:cNvSpPr/>
          <p:nvPr/>
        </p:nvSpPr>
        <p:spPr>
          <a:xfrm>
            <a:off x="7885369" y="2879462"/>
            <a:ext cx="790645" cy="46544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endParaRPr lang="tr-TR" sz="1400" b="1" dirty="0">
              <a:effectLst/>
              <a:latin typeface="Cambria"/>
              <a:ea typeface="ＭＳ 明朝"/>
              <a:cs typeface="Cambria"/>
            </a:endParaRPr>
          </a:p>
        </p:txBody>
      </p:sp>
      <p:sp>
        <p:nvSpPr>
          <p:cNvPr id="21" name="Rectangle 20"/>
          <p:cNvSpPr/>
          <p:nvPr/>
        </p:nvSpPr>
        <p:spPr>
          <a:xfrm>
            <a:off x="7872795" y="4652514"/>
            <a:ext cx="652332" cy="32712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endParaRPr lang="tr-TR" sz="1400" b="1" dirty="0">
              <a:effectLst/>
              <a:latin typeface="Cambria"/>
              <a:ea typeface="ＭＳ 明朝"/>
              <a:cs typeface="Cambria"/>
            </a:endParaRPr>
          </a:p>
        </p:txBody>
      </p:sp>
      <p:sp>
        <p:nvSpPr>
          <p:cNvPr id="22" name="Rectangle 21"/>
          <p:cNvSpPr/>
          <p:nvPr/>
        </p:nvSpPr>
        <p:spPr>
          <a:xfrm>
            <a:off x="7721908" y="5503333"/>
            <a:ext cx="1534019" cy="257443"/>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endParaRPr lang="tr-TR" sz="1400" b="1" dirty="0">
              <a:effectLst/>
              <a:latin typeface="Cambria"/>
              <a:ea typeface="ＭＳ 明朝"/>
              <a:cs typeface="Cambria"/>
            </a:endParaRPr>
          </a:p>
        </p:txBody>
      </p:sp>
      <p:sp>
        <p:nvSpPr>
          <p:cNvPr id="23" name="Rectangle 22"/>
          <p:cNvSpPr/>
          <p:nvPr/>
        </p:nvSpPr>
        <p:spPr>
          <a:xfrm>
            <a:off x="2906091" y="565693"/>
            <a:ext cx="1534019" cy="45286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endParaRPr lang="tr-TR" sz="1400" b="1" dirty="0">
              <a:effectLst/>
              <a:latin typeface="Cambria"/>
              <a:ea typeface="ＭＳ 明朝"/>
              <a:cs typeface="Cambria"/>
            </a:endParaRPr>
          </a:p>
        </p:txBody>
      </p:sp>
      <p:sp>
        <p:nvSpPr>
          <p:cNvPr id="24" name="Rectangle 23"/>
          <p:cNvSpPr/>
          <p:nvPr/>
        </p:nvSpPr>
        <p:spPr>
          <a:xfrm>
            <a:off x="4255490" y="1540396"/>
            <a:ext cx="1840510" cy="294753"/>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dirty="0">
                <a:effectLst/>
                <a:latin typeface="Cambria"/>
                <a:ea typeface="ＭＳ 明朝"/>
                <a:cs typeface="Cambria"/>
              </a:rPr>
              <a:t>Esneklik Katsayısı</a:t>
            </a:r>
          </a:p>
        </p:txBody>
      </p:sp>
      <p:sp>
        <p:nvSpPr>
          <p:cNvPr id="25" name="Rectangle 24"/>
          <p:cNvSpPr/>
          <p:nvPr/>
        </p:nvSpPr>
        <p:spPr>
          <a:xfrm>
            <a:off x="4682066" y="4135064"/>
            <a:ext cx="224367" cy="23373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algn="ctr"/>
            <a:r>
              <a:rPr lang="tr-TR" sz="1400" b="1" dirty="0">
                <a:latin typeface="Cambria"/>
                <a:ea typeface="ＭＳ 明朝"/>
                <a:cs typeface="Cambria"/>
              </a:rPr>
              <a:t>E</a:t>
            </a:r>
            <a:r>
              <a:rPr lang="tr-TR" sz="1400" b="1" baseline="-25000" dirty="0">
                <a:latin typeface="Cambria"/>
                <a:ea typeface="ＭＳ 明朝"/>
                <a:cs typeface="Cambria"/>
              </a:rPr>
              <a:t>T</a:t>
            </a:r>
            <a:endParaRPr lang="tr-TR" sz="1400" b="1" dirty="0">
              <a:effectLst/>
              <a:latin typeface="Cambria"/>
              <a:ea typeface="ＭＳ 明朝"/>
              <a:cs typeface="Cambria"/>
            </a:endParaRPr>
          </a:p>
        </p:txBody>
      </p:sp>
      <p:sp>
        <p:nvSpPr>
          <p:cNvPr id="26" name="Rectangle 25"/>
          <p:cNvSpPr/>
          <p:nvPr/>
        </p:nvSpPr>
        <p:spPr>
          <a:xfrm>
            <a:off x="4927600" y="2860830"/>
            <a:ext cx="224367" cy="23373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b="1" dirty="0">
                <a:latin typeface="Cambria"/>
                <a:ea typeface="ＭＳ 明朝"/>
                <a:cs typeface="Cambria"/>
              </a:rPr>
              <a:t>E</a:t>
            </a:r>
            <a:r>
              <a:rPr lang="tr-TR" sz="1400" b="1" baseline="-25000" dirty="0">
                <a:latin typeface="Cambria"/>
                <a:ea typeface="ＭＳ 明朝"/>
                <a:cs typeface="Cambria"/>
              </a:rPr>
              <a:t>T</a:t>
            </a:r>
            <a:endParaRPr lang="tr-TR" sz="1400" b="1" dirty="0">
              <a:effectLst/>
              <a:latin typeface="Cambria"/>
              <a:ea typeface="ＭＳ 明朝"/>
              <a:cs typeface="Cambria"/>
            </a:endParaRPr>
          </a:p>
        </p:txBody>
      </p:sp>
      <p:sp>
        <p:nvSpPr>
          <p:cNvPr id="27" name="Rectangle 26"/>
          <p:cNvSpPr/>
          <p:nvPr/>
        </p:nvSpPr>
        <p:spPr>
          <a:xfrm>
            <a:off x="4682067" y="1870230"/>
            <a:ext cx="224367" cy="23373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algn="ctr"/>
            <a:r>
              <a:rPr lang="tr-TR" sz="1400" b="1" dirty="0">
                <a:latin typeface="Cambria"/>
                <a:ea typeface="ＭＳ 明朝"/>
                <a:cs typeface="Cambria"/>
              </a:rPr>
              <a:t>E</a:t>
            </a:r>
            <a:r>
              <a:rPr lang="tr-TR" sz="1400" b="1" baseline="-25000" dirty="0">
                <a:latin typeface="Cambria"/>
                <a:ea typeface="ＭＳ 明朝"/>
                <a:cs typeface="Cambria"/>
              </a:rPr>
              <a:t>T</a:t>
            </a:r>
            <a:endParaRPr lang="tr-TR" sz="1400" b="1" dirty="0">
              <a:effectLst/>
              <a:latin typeface="Cambria"/>
              <a:ea typeface="ＭＳ 明朝"/>
              <a:cs typeface="Cambria"/>
            </a:endParaRPr>
          </a:p>
        </p:txBody>
      </p:sp>
      <p:sp>
        <p:nvSpPr>
          <p:cNvPr id="28" name="Rectangle 27"/>
          <p:cNvSpPr/>
          <p:nvPr/>
        </p:nvSpPr>
        <p:spPr>
          <a:xfrm>
            <a:off x="4944532" y="4617664"/>
            <a:ext cx="224367" cy="23373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algn="ctr"/>
            <a:r>
              <a:rPr lang="tr-TR" sz="1400" b="1" dirty="0">
                <a:latin typeface="Cambria"/>
                <a:ea typeface="ＭＳ 明朝"/>
                <a:cs typeface="Cambria"/>
              </a:rPr>
              <a:t>E</a:t>
            </a:r>
            <a:r>
              <a:rPr lang="tr-TR" sz="1400" b="1" baseline="-25000" dirty="0">
                <a:latin typeface="Cambria"/>
                <a:ea typeface="ＭＳ 明朝"/>
                <a:cs typeface="Cambria"/>
              </a:rPr>
              <a:t>T</a:t>
            </a:r>
            <a:endParaRPr lang="tr-TR" sz="1400" b="1" dirty="0">
              <a:effectLst/>
              <a:latin typeface="Cambria"/>
              <a:ea typeface="ＭＳ 明朝"/>
              <a:cs typeface="Cambria"/>
            </a:endParaRPr>
          </a:p>
        </p:txBody>
      </p:sp>
      <p:sp>
        <p:nvSpPr>
          <p:cNvPr id="29" name="Rectangle 28"/>
          <p:cNvSpPr/>
          <p:nvPr/>
        </p:nvSpPr>
        <p:spPr>
          <a:xfrm>
            <a:off x="4622798" y="5527831"/>
            <a:ext cx="224367" cy="23373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algn="ctr"/>
            <a:r>
              <a:rPr lang="tr-TR" sz="1400" b="1" dirty="0">
                <a:latin typeface="Cambria"/>
                <a:ea typeface="ＭＳ 明朝"/>
                <a:cs typeface="Cambria"/>
              </a:rPr>
              <a:t>E</a:t>
            </a:r>
            <a:r>
              <a:rPr lang="tr-TR" sz="1400" b="1" baseline="-25000" dirty="0">
                <a:latin typeface="Cambria"/>
                <a:ea typeface="ＭＳ 明朝"/>
                <a:cs typeface="Cambria"/>
              </a:rPr>
              <a:t>T</a:t>
            </a:r>
            <a:endParaRPr lang="tr-TR" sz="1400" b="1" dirty="0">
              <a:effectLst/>
              <a:latin typeface="Cambria"/>
              <a:ea typeface="ＭＳ 明朝"/>
              <a:cs typeface="Cambria"/>
            </a:endParaRPr>
          </a:p>
        </p:txBody>
      </p:sp>
    </p:spTree>
    <p:extLst>
      <p:ext uri="{BB962C8B-B14F-4D97-AF65-F5344CB8AC3E}">
        <p14:creationId xmlns:p14="http://schemas.microsoft.com/office/powerpoint/2010/main" val="2233898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668463" y="0"/>
            <a:ext cx="10779125" cy="1527175"/>
          </a:xfrm>
        </p:spPr>
        <p:txBody>
          <a:bodyPr/>
          <a:lstStyle/>
          <a:p>
            <a:r>
              <a:rPr lang="tr-TR" altLang="en-US" noProof="0" dirty="0">
                <a:latin typeface="Cambria"/>
              </a:rPr>
              <a:t>Belirleyiciler: Talebin Fiyat Esnekliği</a:t>
            </a:r>
          </a:p>
        </p:txBody>
      </p:sp>
      <p:sp>
        <p:nvSpPr>
          <p:cNvPr id="29699" name="Content Placeholder 2"/>
          <p:cNvSpPr>
            <a:spLocks noGrp="1"/>
          </p:cNvSpPr>
          <p:nvPr>
            <p:ph idx="1"/>
          </p:nvPr>
        </p:nvSpPr>
        <p:spPr>
          <a:xfrm>
            <a:off x="1668463" y="1625600"/>
            <a:ext cx="6807200" cy="4895850"/>
          </a:xfrm>
        </p:spPr>
        <p:txBody>
          <a:bodyPr/>
          <a:lstStyle/>
          <a:p>
            <a:pPr marL="742950" indent="-742950" eaLnBrk="1" hangingPunct="1">
              <a:buFont typeface="Calibri" panose="020F0502020204030204" pitchFamily="34" charset="0"/>
              <a:buAutoNum type="arabicPeriod"/>
            </a:pPr>
            <a:r>
              <a:rPr lang="tr-TR" altLang="en-US" noProof="0" dirty="0"/>
              <a:t>İkame malların varlığı</a:t>
            </a:r>
          </a:p>
          <a:p>
            <a:pPr lvl="1" eaLnBrk="1" hangingPunct="1"/>
            <a:r>
              <a:rPr lang="tr-TR" altLang="en-US" noProof="0" dirty="0"/>
              <a:t>Fazlaca iyi ikameye sahip mallar</a:t>
            </a:r>
          </a:p>
          <a:p>
            <a:pPr lvl="2" eaLnBrk="1" hangingPunct="1"/>
            <a:r>
              <a:rPr lang="tr-TR" altLang="en-US" noProof="0" dirty="0">
                <a:latin typeface="Cambria"/>
                <a:ea typeface="Cambria"/>
                <a:cs typeface="Cambria"/>
              </a:rPr>
              <a:t>Konserve sebze, mısır gevreği, bir çok markanın sattığı aynı tarzdaki ürünler</a:t>
            </a:r>
          </a:p>
          <a:p>
            <a:pPr lvl="2" eaLnBrk="1" hangingPunct="1"/>
            <a:r>
              <a:rPr lang="tr-TR" altLang="en-US" noProof="0" dirty="0">
                <a:latin typeface="Cambria"/>
                <a:ea typeface="Cambria"/>
                <a:cs typeface="Cambria"/>
              </a:rPr>
              <a:t>Daha elastik</a:t>
            </a:r>
          </a:p>
          <a:p>
            <a:pPr lvl="1" eaLnBrk="1" hangingPunct="1"/>
            <a:r>
              <a:rPr lang="tr-TR" altLang="en-US" noProof="0" dirty="0"/>
              <a:t>İyi ikameye sahip olmayan ürünler</a:t>
            </a:r>
          </a:p>
          <a:p>
            <a:pPr lvl="2" eaLnBrk="1" hangingPunct="1"/>
            <a:r>
              <a:rPr lang="tr-TR" altLang="en-US" noProof="0" dirty="0" err="1">
                <a:latin typeface="Cambria"/>
                <a:ea typeface="Cambria"/>
                <a:cs typeface="Cambria"/>
              </a:rPr>
              <a:t>Broadway</a:t>
            </a:r>
            <a:r>
              <a:rPr lang="tr-TR" altLang="en-US" noProof="0" dirty="0">
                <a:latin typeface="Cambria"/>
                <a:ea typeface="Cambria"/>
                <a:cs typeface="Cambria"/>
              </a:rPr>
              <a:t> tiyatrosu, az bulunan metal paralar, içme suyu, elektrik, Galatasaray maçı biletleri!</a:t>
            </a:r>
          </a:p>
          <a:p>
            <a:pPr lvl="2" eaLnBrk="1" hangingPunct="1"/>
            <a:r>
              <a:rPr lang="tr-TR" altLang="en-US" noProof="0" dirty="0">
                <a:latin typeface="Cambria"/>
                <a:ea typeface="Cambria"/>
                <a:cs typeface="Cambria"/>
              </a:rPr>
              <a:t>Daha inelastik</a:t>
            </a:r>
          </a:p>
        </p:txBody>
      </p:sp>
      <p:pic>
        <p:nvPicPr>
          <p:cNvPr id="29700" name="Picture 5" descr="I:\DirkTextbookN\Jpegs(All)\VOLUME_1_MICRO_Class-test\10_PRINECO_CH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7115" y="4267200"/>
            <a:ext cx="1282700" cy="259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1" name="Picture 6" descr="I:\DirkTextbookN\Jpegs(All)\VOLUME_1_MICRO_Class-test\013_PRINECO_CH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4243" y="1654175"/>
            <a:ext cx="1936751" cy="269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9351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animEffect transition="in" filter="barn(inVertical)">
                                      <p:cBhvr>
                                        <p:cTn id="7" dur="500"/>
                                        <p:tgtEl>
                                          <p:spTgt spid="2969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699">
                                            <p:txEl>
                                              <p:pRg st="3" end="3"/>
                                            </p:txEl>
                                          </p:spTgt>
                                        </p:tgtEl>
                                        <p:attrNameLst>
                                          <p:attrName>style.visibility</p:attrName>
                                        </p:attrNameLst>
                                      </p:cBhvr>
                                      <p:to>
                                        <p:strVal val="visible"/>
                                      </p:to>
                                    </p:set>
                                    <p:animEffect transition="in" filter="barn(inVertical)">
                                      <p:cBhvr>
                                        <p:cTn id="12" dur="500"/>
                                        <p:tgtEl>
                                          <p:spTgt spid="29699">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9701"/>
                                        </p:tgtEl>
                                        <p:attrNameLst>
                                          <p:attrName>style.visibility</p:attrName>
                                        </p:attrNameLst>
                                      </p:cBhvr>
                                      <p:to>
                                        <p:strVal val="visible"/>
                                      </p:to>
                                    </p:set>
                                    <p:animEffect transition="in" filter="barn(inVertical)">
                                      <p:cBhvr>
                                        <p:cTn id="15" dur="500"/>
                                        <p:tgtEl>
                                          <p:spTgt spid="2970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29699">
                                            <p:txEl>
                                              <p:pRg st="5" end="5"/>
                                            </p:txEl>
                                          </p:spTgt>
                                        </p:tgtEl>
                                        <p:attrNameLst>
                                          <p:attrName>style.visibility</p:attrName>
                                        </p:attrNameLst>
                                      </p:cBhvr>
                                      <p:to>
                                        <p:strVal val="visible"/>
                                      </p:to>
                                    </p:set>
                                    <p:animEffect transition="in" filter="barn(inVertical)">
                                      <p:cBhvr>
                                        <p:cTn id="20" dur="500"/>
                                        <p:tgtEl>
                                          <p:spTgt spid="29699">
                                            <p:txEl>
                                              <p:pRg st="5" end="5"/>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9699">
                                            <p:txEl>
                                              <p:pRg st="6" end="6"/>
                                            </p:txEl>
                                          </p:spTgt>
                                        </p:tgtEl>
                                        <p:attrNameLst>
                                          <p:attrName>style.visibility</p:attrName>
                                        </p:attrNameLst>
                                      </p:cBhvr>
                                      <p:to>
                                        <p:strVal val="visible"/>
                                      </p:to>
                                    </p:set>
                                    <p:animEffect transition="in" filter="barn(inVertical)">
                                      <p:cBhvr>
                                        <p:cTn id="23" dur="500"/>
                                        <p:tgtEl>
                                          <p:spTgt spid="29699">
                                            <p:txEl>
                                              <p:pRg st="6" end="6"/>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9700"/>
                                        </p:tgtEl>
                                        <p:attrNameLst>
                                          <p:attrName>style.visibility</p:attrName>
                                        </p:attrNameLst>
                                      </p:cBhvr>
                                      <p:to>
                                        <p:strVal val="visible"/>
                                      </p:to>
                                    </p:set>
                                    <p:animEffect transition="in" filter="barn(inVertical)">
                                      <p:cBhvr>
                                        <p:cTn id="26"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633538" y="0"/>
            <a:ext cx="10130570" cy="1527175"/>
          </a:xfrm>
        </p:spPr>
        <p:txBody>
          <a:bodyPr/>
          <a:lstStyle/>
          <a:p>
            <a:r>
              <a:rPr lang="tr-TR" altLang="en-US" dirty="0">
                <a:latin typeface="Cambria"/>
              </a:rPr>
              <a:t>Belirleyiciler: Talebin Fiyat Esnekliği</a:t>
            </a:r>
            <a:endParaRPr lang="tr-TR" b="0" dirty="0">
              <a:cs typeface="Arial" pitchFamily="-107" charset="0"/>
            </a:endParaRPr>
          </a:p>
        </p:txBody>
      </p:sp>
      <p:sp>
        <p:nvSpPr>
          <p:cNvPr id="27650" name="Content Placeholder 2"/>
          <p:cNvSpPr>
            <a:spLocks noGrp="1"/>
          </p:cNvSpPr>
          <p:nvPr>
            <p:ph idx="1"/>
          </p:nvPr>
        </p:nvSpPr>
        <p:spPr>
          <a:xfrm>
            <a:off x="1633538" y="1712914"/>
            <a:ext cx="8845550" cy="1240665"/>
          </a:xfrm>
        </p:spPr>
        <p:txBody>
          <a:bodyPr/>
          <a:lstStyle/>
          <a:p>
            <a:pPr marL="742950" indent="-742950" eaLnBrk="1" hangingPunct="1">
              <a:buFont typeface="+mj-lt"/>
              <a:buAutoNum type="arabicPeriod" startAt="2"/>
              <a:tabLst>
                <a:tab pos="409575" algn="l"/>
              </a:tabLst>
            </a:pPr>
            <a:r>
              <a:rPr lang="tr-TR" dirty="0">
                <a:latin typeface="Cambria" panose="02040503050406030204" pitchFamily="18" charset="0"/>
                <a:cs typeface="Arial" pitchFamily="-107" charset="0"/>
              </a:rPr>
              <a:t>Gerekli Mal vs. Lüks Mal</a:t>
            </a:r>
          </a:p>
          <a:p>
            <a:pPr marL="915988" lvl="1" indent="-515938" eaLnBrk="1" hangingPunct="1">
              <a:tabLst>
                <a:tab pos="409575" algn="l"/>
              </a:tabLst>
            </a:pPr>
            <a:r>
              <a:rPr lang="tr-TR" sz="2800" dirty="0">
                <a:latin typeface="Cambria" panose="02040503050406030204" pitchFamily="18" charset="0"/>
                <a:cs typeface="Arial" pitchFamily="-107" charset="0"/>
              </a:rPr>
              <a:t>Tüketicinin karşılaştığı opsiyonları etkiler.</a:t>
            </a:r>
          </a:p>
          <a:p>
            <a:pPr marL="915988" lvl="1" indent="-515938" eaLnBrk="1" hangingPunct="1">
              <a:tabLst>
                <a:tab pos="409575" algn="l"/>
              </a:tabLst>
            </a:pPr>
            <a:r>
              <a:rPr lang="tr-TR" sz="2800" dirty="0">
                <a:latin typeface="Cambria" panose="02040503050406030204" pitchFamily="18" charset="0"/>
                <a:cs typeface="Arial" pitchFamily="-107" charset="0"/>
              </a:rPr>
              <a:t>Lüks </a:t>
            </a:r>
            <a:r>
              <a:rPr lang="tr-TR" sz="2800" dirty="0">
                <a:latin typeface="Cambria" panose="02040503050406030204" pitchFamily="18" charset="0"/>
                <a:cs typeface="Arial" pitchFamily="-107" charset="0"/>
                <a:sym typeface="Wingdings" pitchFamily="2" charset="2"/>
              </a:rPr>
              <a:t> Elastik</a:t>
            </a:r>
          </a:p>
          <a:p>
            <a:pPr marL="915988" lvl="1" indent="-515938" eaLnBrk="1" hangingPunct="1">
              <a:tabLst>
                <a:tab pos="409575" algn="l"/>
              </a:tabLst>
            </a:pPr>
            <a:r>
              <a:rPr lang="tr-TR" sz="2800" dirty="0">
                <a:latin typeface="Cambria" panose="02040503050406030204" pitchFamily="18" charset="0"/>
                <a:cs typeface="Arial" pitchFamily="-107" charset="0"/>
                <a:sym typeface="Wingdings" pitchFamily="2" charset="2"/>
              </a:rPr>
              <a:t>Gerekli  İnelastik</a:t>
            </a:r>
            <a:endParaRPr lang="tr-TR" sz="2800" dirty="0">
              <a:latin typeface="Cambria" panose="02040503050406030204" pitchFamily="18" charset="0"/>
              <a:cs typeface="Arial" pitchFamily="-107" charset="0"/>
            </a:endParaRPr>
          </a:p>
          <a:p>
            <a:pPr marL="915988" lvl="1" indent="-515938" eaLnBrk="1" hangingPunct="1">
              <a:tabLst>
                <a:tab pos="409575" algn="l"/>
              </a:tabLst>
            </a:pPr>
            <a:endParaRPr lang="tr-TR" sz="2800" dirty="0">
              <a:latin typeface="Cambria" panose="02040503050406030204" pitchFamily="18" charset="0"/>
              <a:cs typeface="Arial" pitchFamily="-107" charset="0"/>
            </a:endParaRPr>
          </a:p>
        </p:txBody>
      </p:sp>
      <p:pic>
        <p:nvPicPr>
          <p:cNvPr id="6" name="Picture 5" descr="An open prescription bottle on its side with 5 Zocor pills spilled in front of it."/>
          <p:cNvPicPr>
            <a:picLocks noChangeAspect="1"/>
          </p:cNvPicPr>
          <p:nvPr/>
        </p:nvPicPr>
        <p:blipFill>
          <a:blip r:embed="rId3"/>
          <a:srcRect b="2710"/>
          <a:stretch>
            <a:fillRect/>
          </a:stretch>
        </p:blipFill>
        <p:spPr>
          <a:xfrm>
            <a:off x="3845503" y="4065527"/>
            <a:ext cx="2049473" cy="2725597"/>
          </a:xfrm>
          <a:prstGeom prst="rect">
            <a:avLst/>
          </a:prstGeom>
        </p:spPr>
      </p:pic>
      <p:pic>
        <p:nvPicPr>
          <p:cNvPr id="7" name="Picture 6" descr="A diamond ring."/>
          <p:cNvPicPr>
            <a:picLocks noChangeAspect="1"/>
          </p:cNvPicPr>
          <p:nvPr/>
        </p:nvPicPr>
        <p:blipFill>
          <a:blip r:embed="rId4"/>
          <a:stretch>
            <a:fillRect/>
          </a:stretch>
        </p:blipFill>
        <p:spPr>
          <a:xfrm>
            <a:off x="6047563" y="4065526"/>
            <a:ext cx="2519392" cy="2724912"/>
          </a:xfrm>
          <a:prstGeom prst="rect">
            <a:avLst/>
          </a:prstGeom>
        </p:spPr>
      </p:pic>
    </p:spTree>
    <p:extLst>
      <p:ext uri="{BB962C8B-B14F-4D97-AF65-F5344CB8AC3E}">
        <p14:creationId xmlns:p14="http://schemas.microsoft.com/office/powerpoint/2010/main" val="1979448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633538" y="-30740"/>
            <a:ext cx="9989893" cy="1527175"/>
          </a:xfrm>
        </p:spPr>
        <p:txBody>
          <a:bodyPr/>
          <a:lstStyle/>
          <a:p>
            <a:r>
              <a:rPr lang="tr-TR" altLang="en-US" dirty="0">
                <a:latin typeface="Cambria"/>
              </a:rPr>
              <a:t>Belirleyiciler: Talebin Fiyat Esnekliği</a:t>
            </a:r>
            <a:endParaRPr lang="tr-TR" b="0" dirty="0">
              <a:cs typeface="Arial" pitchFamily="-107" charset="0"/>
            </a:endParaRPr>
          </a:p>
        </p:txBody>
      </p:sp>
      <p:sp>
        <p:nvSpPr>
          <p:cNvPr id="27650" name="Content Placeholder 2"/>
          <p:cNvSpPr>
            <a:spLocks noGrp="1"/>
          </p:cNvSpPr>
          <p:nvPr>
            <p:ph idx="1"/>
          </p:nvPr>
        </p:nvSpPr>
        <p:spPr>
          <a:xfrm>
            <a:off x="1633538" y="1712914"/>
            <a:ext cx="8845550" cy="2208455"/>
          </a:xfrm>
        </p:spPr>
        <p:txBody>
          <a:bodyPr/>
          <a:lstStyle/>
          <a:p>
            <a:pPr marL="742950" indent="-742950" eaLnBrk="1" hangingPunct="1">
              <a:buFont typeface="+mj-lt"/>
              <a:buAutoNum type="arabicPeriod" startAt="3"/>
              <a:tabLst>
                <a:tab pos="409575" algn="l"/>
              </a:tabLst>
            </a:pPr>
            <a:r>
              <a:rPr lang="tr-TR" dirty="0">
                <a:latin typeface="Cambria" panose="02040503050406030204" pitchFamily="18" charset="0"/>
                <a:cs typeface="Arial" pitchFamily="-107" charset="0"/>
              </a:rPr>
              <a:t>Piyasa geniş mi yoksa dar mı tanımlanmış?</a:t>
            </a:r>
          </a:p>
          <a:p>
            <a:pPr marL="915988" lvl="1" indent="-515938" eaLnBrk="1" hangingPunct="1">
              <a:tabLst>
                <a:tab pos="409575" algn="l"/>
              </a:tabLst>
            </a:pPr>
            <a:r>
              <a:rPr lang="tr-TR" sz="2800" dirty="0">
                <a:latin typeface="Cambria" panose="02040503050406030204" pitchFamily="18" charset="0"/>
                <a:cs typeface="Arial" pitchFamily="-107" charset="0"/>
              </a:rPr>
              <a:t>Tüketicinin karşılaştığı opsiyonları etkiler.</a:t>
            </a:r>
          </a:p>
          <a:p>
            <a:pPr marL="915988" lvl="1" indent="-515938" eaLnBrk="1" hangingPunct="1">
              <a:tabLst>
                <a:tab pos="409575" algn="l"/>
              </a:tabLst>
            </a:pPr>
            <a:r>
              <a:rPr lang="tr-TR" sz="2800" dirty="0">
                <a:latin typeface="Cambria" panose="02040503050406030204" pitchFamily="18" charset="0"/>
                <a:cs typeface="Arial" pitchFamily="-107" charset="0"/>
                <a:sym typeface="Wingdings" pitchFamily="2" charset="2"/>
              </a:rPr>
              <a:t>Dar tanımlanmış  Elastik</a:t>
            </a:r>
          </a:p>
          <a:p>
            <a:pPr marL="915988" lvl="1" indent="-515938" eaLnBrk="1" hangingPunct="1">
              <a:tabLst>
                <a:tab pos="409575" algn="l"/>
              </a:tabLst>
            </a:pPr>
            <a:r>
              <a:rPr lang="tr-TR" sz="2800" dirty="0">
                <a:latin typeface="Cambria" panose="02040503050406030204" pitchFamily="18" charset="0"/>
                <a:cs typeface="Arial" pitchFamily="-107" charset="0"/>
                <a:sym typeface="Wingdings" pitchFamily="2" charset="2"/>
              </a:rPr>
              <a:t>Geniş tanımlanmış  İnelastik</a:t>
            </a:r>
            <a:endParaRPr lang="tr-TR" sz="2800" dirty="0">
              <a:latin typeface="Cambria" panose="02040503050406030204" pitchFamily="18" charset="0"/>
              <a:cs typeface="Arial" pitchFamily="-107" charset="0"/>
            </a:endParaRPr>
          </a:p>
          <a:p>
            <a:pPr marL="915988" lvl="1" indent="-515938" eaLnBrk="1" hangingPunct="1">
              <a:tabLst>
                <a:tab pos="409575" algn="l"/>
              </a:tabLst>
            </a:pPr>
            <a:endParaRPr lang="tr-TR" sz="2800" dirty="0">
              <a:latin typeface="Cambria" panose="02040503050406030204" pitchFamily="18" charset="0"/>
              <a:cs typeface="Arial" pitchFamily="-107" charset="0"/>
            </a:endParaRPr>
          </a:p>
        </p:txBody>
      </p:sp>
      <p:pic>
        <p:nvPicPr>
          <p:cNvPr id="8" name="Picture 7" descr="A flat screen TV showing an image of a flower field.">
            <a:extLst>
              <a:ext uri="{FF2B5EF4-FFF2-40B4-BE49-F238E27FC236}">
                <a16:creationId xmlns:a16="http://schemas.microsoft.com/office/drawing/2014/main" id="{09267A0B-7255-764F-93A8-1D99F2887DCE}"/>
              </a:ext>
            </a:extLst>
          </p:cNvPr>
          <p:cNvPicPr>
            <a:picLocks noChangeAspect="1"/>
          </p:cNvPicPr>
          <p:nvPr/>
        </p:nvPicPr>
        <p:blipFill>
          <a:blip r:embed="rId3"/>
          <a:srcRect b="3442"/>
          <a:stretch>
            <a:fillRect/>
          </a:stretch>
        </p:blipFill>
        <p:spPr>
          <a:xfrm>
            <a:off x="3171825" y="4732215"/>
            <a:ext cx="2978921" cy="2042225"/>
          </a:xfrm>
          <a:prstGeom prst="rect">
            <a:avLst/>
          </a:prstGeom>
        </p:spPr>
      </p:pic>
    </p:spTree>
    <p:extLst>
      <p:ext uri="{BB962C8B-B14F-4D97-AF65-F5344CB8AC3E}">
        <p14:creationId xmlns:p14="http://schemas.microsoft.com/office/powerpoint/2010/main" val="1502586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981200" y="47"/>
            <a:ext cx="8229600" cy="1527175"/>
          </a:xfrm>
        </p:spPr>
        <p:txBody>
          <a:bodyPr/>
          <a:lstStyle/>
          <a:p>
            <a:r>
              <a:rPr lang="tr-TR" altLang="en-US" dirty="0">
                <a:latin typeface="Cambria"/>
              </a:rPr>
              <a:t>Hafta #4 Konu Başlıkları</a:t>
            </a:r>
            <a:endParaRPr lang="tr-TR" altLang="en-US" noProof="0" dirty="0">
              <a:latin typeface="Cambria"/>
            </a:endParaRPr>
          </a:p>
        </p:txBody>
      </p:sp>
      <p:sp>
        <p:nvSpPr>
          <p:cNvPr id="12290" name="Content Placeholder 2"/>
          <p:cNvSpPr>
            <a:spLocks noGrp="1"/>
          </p:cNvSpPr>
          <p:nvPr>
            <p:ph idx="1"/>
          </p:nvPr>
        </p:nvSpPr>
        <p:spPr>
          <a:xfrm>
            <a:off x="1780674" y="1565861"/>
            <a:ext cx="8229600" cy="4096216"/>
          </a:xfrm>
        </p:spPr>
        <p:txBody>
          <a:bodyPr/>
          <a:lstStyle/>
          <a:p>
            <a:pPr marL="514350" indent="-514350" eaLnBrk="1" hangingPunct="1">
              <a:buFont typeface="+mj-lt"/>
              <a:buAutoNum type="arabicPeriod"/>
            </a:pPr>
            <a:r>
              <a:rPr lang="tr-TR" sz="2800" noProof="0" dirty="0">
                <a:ea typeface="MS PGothic" charset="0"/>
              </a:rPr>
              <a:t>Esneklik</a:t>
            </a:r>
            <a:endParaRPr lang="tr-TR" sz="2800" cap="none" noProof="0" dirty="0">
              <a:ea typeface="MS PGothic" charset="0"/>
            </a:endParaRPr>
          </a:p>
          <a:p>
            <a:pPr marL="514350" indent="-514350" eaLnBrk="1" hangingPunct="1">
              <a:buFont typeface="+mj-lt"/>
              <a:buAutoNum type="arabicPeriod"/>
            </a:pPr>
            <a:r>
              <a:rPr lang="tr-TR" sz="2800" noProof="0" dirty="0">
                <a:ea typeface="MS PGothic" charset="0"/>
              </a:rPr>
              <a:t>Talebin Fiyat Esnekliği*</a:t>
            </a:r>
          </a:p>
          <a:p>
            <a:pPr marL="514350" indent="-514350" eaLnBrk="1" hangingPunct="1">
              <a:buFont typeface="+mj-lt"/>
              <a:buAutoNum type="arabicPeriod"/>
            </a:pPr>
            <a:r>
              <a:rPr lang="tr-TR" sz="2800" cap="none" noProof="0" dirty="0">
                <a:ea typeface="MS PGothic" charset="0"/>
              </a:rPr>
              <a:t>Esneklik Formülü*</a:t>
            </a:r>
          </a:p>
          <a:p>
            <a:pPr marL="514350" indent="-514350" eaLnBrk="1" hangingPunct="1">
              <a:buFont typeface="+mj-lt"/>
              <a:buAutoNum type="arabicPeriod"/>
            </a:pPr>
            <a:r>
              <a:rPr lang="tr-TR" sz="2800" noProof="0" dirty="0">
                <a:ea typeface="MS PGothic" charset="0"/>
              </a:rPr>
              <a:t>Gelir Esnekliği*</a:t>
            </a:r>
          </a:p>
          <a:p>
            <a:pPr marL="514350" indent="-514350" eaLnBrk="1" hangingPunct="1">
              <a:buFont typeface="+mj-lt"/>
              <a:buAutoNum type="arabicPeriod"/>
            </a:pPr>
            <a:r>
              <a:rPr lang="tr-TR" sz="2800" cap="none" noProof="0" dirty="0">
                <a:ea typeface="MS PGothic" charset="0"/>
              </a:rPr>
              <a:t>Çapraz Fiyat Esnekliği</a:t>
            </a:r>
          </a:p>
          <a:p>
            <a:pPr marL="514350" indent="-514350" eaLnBrk="1" hangingPunct="1">
              <a:buFont typeface="+mj-lt"/>
              <a:buAutoNum type="arabicPeriod"/>
            </a:pPr>
            <a:r>
              <a:rPr lang="tr-TR" sz="2800" noProof="0" dirty="0">
                <a:ea typeface="MS PGothic" charset="0"/>
              </a:rPr>
              <a:t>Arzın Fiyat Esnekliği</a:t>
            </a:r>
          </a:p>
          <a:p>
            <a:pPr marL="514350" indent="-514350" eaLnBrk="1" hangingPunct="1">
              <a:buFont typeface="+mj-lt"/>
              <a:buAutoNum type="arabicPeriod"/>
            </a:pPr>
            <a:r>
              <a:rPr lang="tr-TR" sz="2800" noProof="0" dirty="0">
                <a:ea typeface="MS PGothic" charset="0"/>
              </a:rPr>
              <a:t>Örnek Çalışma</a:t>
            </a:r>
            <a:endParaRPr lang="tr-TR" sz="2800" cap="none" noProof="0" dirty="0">
              <a:ea typeface="MS PGothic" charset="0"/>
            </a:endParaRPr>
          </a:p>
          <a:p>
            <a:pPr marL="0" indent="0" eaLnBrk="1" hangingPunct="1">
              <a:buNone/>
            </a:pPr>
            <a:r>
              <a:rPr lang="tr-TR" altLang="en-US" sz="1800" noProof="0" dirty="0">
                <a:ea typeface="MS PGothic" charset="0"/>
              </a:rPr>
              <a:t>"*" En önemli konu başlıklarını belirtir. </a:t>
            </a:r>
          </a:p>
          <a:p>
            <a:pPr marL="0" indent="0" eaLnBrk="1" hangingPunct="1">
              <a:buNone/>
            </a:pPr>
            <a:r>
              <a:rPr lang="tr-TR" altLang="en-US" sz="1800" noProof="0" dirty="0" err="1">
                <a:ea typeface="MS PGothic" charset="0"/>
              </a:rPr>
              <a:t>Mateer</a:t>
            </a:r>
            <a:r>
              <a:rPr lang="tr-TR" altLang="en-US" sz="1800" noProof="0" dirty="0">
                <a:ea typeface="MS PGothic" charset="0"/>
              </a:rPr>
              <a:t> ve </a:t>
            </a:r>
            <a:r>
              <a:rPr lang="tr-TR" altLang="en-US" sz="1800" noProof="0" dirty="0" err="1">
                <a:ea typeface="MS PGothic" charset="0"/>
              </a:rPr>
              <a:t>Coppock</a:t>
            </a:r>
            <a:r>
              <a:rPr lang="tr-TR" altLang="en-US" sz="1800" noProof="0" dirty="0">
                <a:ea typeface="MS PGothic" charset="0"/>
              </a:rPr>
              <a:t>: Bölüm #4</a:t>
            </a:r>
          </a:p>
          <a:p>
            <a:pPr marL="0" indent="0" eaLnBrk="1" hangingPunct="1">
              <a:buNone/>
            </a:pPr>
            <a:endParaRPr lang="tr-TR" altLang="en-US" sz="1800" noProof="0" dirty="0">
              <a:ea typeface="MS PGothic" charset="0"/>
            </a:endParaRPr>
          </a:p>
        </p:txBody>
      </p:sp>
      <p:sp>
        <p:nvSpPr>
          <p:cNvPr id="6" name="TextBox 5">
            <a:extLst>
              <a:ext uri="{FF2B5EF4-FFF2-40B4-BE49-F238E27FC236}">
                <a16:creationId xmlns:a16="http://schemas.microsoft.com/office/drawing/2014/main" id="{C38812D0-8A2B-BC43-985C-20BFAF0CA1FC}"/>
              </a:ext>
            </a:extLst>
          </p:cNvPr>
          <p:cNvSpPr txBox="1"/>
          <p:nvPr/>
        </p:nvSpPr>
        <p:spPr>
          <a:xfrm>
            <a:off x="266700" y="5791200"/>
            <a:ext cx="11696700" cy="1200329"/>
          </a:xfrm>
          <a:prstGeom prst="rect">
            <a:avLst/>
          </a:prstGeom>
          <a:noFill/>
        </p:spPr>
        <p:txBody>
          <a:bodyPr wrap="square" rtlCol="0">
            <a:spAutoFit/>
          </a:bodyPr>
          <a:lstStyle/>
          <a:p>
            <a:r>
              <a:rPr lang="tr-TR" b="1" u="sng" dirty="0">
                <a:solidFill>
                  <a:srgbClr val="FF0000"/>
                </a:solidFill>
                <a:latin typeface="Cambria"/>
              </a:rPr>
              <a:t>Önemli Not</a:t>
            </a:r>
            <a:r>
              <a:rPr lang="tr-TR" dirty="0">
                <a:solidFill>
                  <a:srgbClr val="FF0000"/>
                </a:solidFill>
                <a:latin typeface="Cambria"/>
              </a:rPr>
              <a:t>: Fiyat için "F", "P" ve "</a:t>
            </a:r>
            <a:r>
              <a:rPr lang="tr-TR" dirty="0" err="1">
                <a:solidFill>
                  <a:srgbClr val="FF0000"/>
                </a:solidFill>
                <a:latin typeface="Cambria"/>
              </a:rPr>
              <a:t>Price</a:t>
            </a:r>
            <a:r>
              <a:rPr lang="tr-TR" dirty="0">
                <a:solidFill>
                  <a:srgbClr val="FF0000"/>
                </a:solidFill>
                <a:latin typeface="Cambria"/>
              </a:rPr>
              <a:t>"; Miktar (Çıktı) için "M", "</a:t>
            </a:r>
            <a:r>
              <a:rPr lang="tr-TR" dirty="0" err="1">
                <a:solidFill>
                  <a:srgbClr val="FF0000"/>
                </a:solidFill>
                <a:latin typeface="Cambria"/>
              </a:rPr>
              <a:t>Q</a:t>
            </a:r>
            <a:r>
              <a:rPr lang="tr-TR" dirty="0">
                <a:solidFill>
                  <a:srgbClr val="FF0000"/>
                </a:solidFill>
                <a:latin typeface="Cambria"/>
              </a:rPr>
              <a:t>" ve "</a:t>
            </a:r>
            <a:r>
              <a:rPr lang="tr-TR" dirty="0" err="1">
                <a:solidFill>
                  <a:srgbClr val="FF0000"/>
                </a:solidFill>
                <a:latin typeface="Cambria"/>
              </a:rPr>
              <a:t>Quantity</a:t>
            </a:r>
            <a:r>
              <a:rPr lang="tr-TR" dirty="0">
                <a:solidFill>
                  <a:srgbClr val="FF0000"/>
                </a:solidFill>
                <a:latin typeface="Cambria"/>
              </a:rPr>
              <a:t>"; Talep için "T", "D" ve "</a:t>
            </a:r>
            <a:r>
              <a:rPr lang="tr-TR" dirty="0" err="1">
                <a:solidFill>
                  <a:srgbClr val="FF0000"/>
                </a:solidFill>
                <a:latin typeface="Cambria"/>
              </a:rPr>
              <a:t>Demand</a:t>
            </a:r>
            <a:r>
              <a:rPr lang="tr-TR" dirty="0">
                <a:solidFill>
                  <a:srgbClr val="FF0000"/>
                </a:solidFill>
                <a:latin typeface="Cambria"/>
              </a:rPr>
              <a:t>"; Arz için "A", "S" ve "</a:t>
            </a:r>
            <a:r>
              <a:rPr lang="tr-TR" dirty="0" err="1">
                <a:solidFill>
                  <a:srgbClr val="FF0000"/>
                </a:solidFill>
                <a:latin typeface="Cambria"/>
              </a:rPr>
              <a:t>Supply</a:t>
            </a:r>
            <a:r>
              <a:rPr lang="tr-TR" dirty="0">
                <a:solidFill>
                  <a:srgbClr val="FF0000"/>
                </a:solidFill>
                <a:latin typeface="Cambria"/>
              </a:rPr>
              <a:t>"; Denge için "E" ve "</a:t>
            </a:r>
            <a:r>
              <a:rPr lang="tr-TR" dirty="0" err="1">
                <a:solidFill>
                  <a:srgbClr val="FF0000"/>
                </a:solidFill>
                <a:latin typeface="Cambria"/>
              </a:rPr>
              <a:t>Equilibrium</a:t>
            </a:r>
            <a:r>
              <a:rPr lang="tr-TR" dirty="0">
                <a:solidFill>
                  <a:srgbClr val="FF0000"/>
                </a:solidFill>
                <a:latin typeface="Cambria"/>
              </a:rPr>
              <a:t>"; Kısa-Dönem için "KD" , "SR" ve "</a:t>
            </a:r>
            <a:r>
              <a:rPr lang="tr-TR" dirty="0" err="1">
                <a:solidFill>
                  <a:srgbClr val="FF0000"/>
                </a:solidFill>
                <a:latin typeface="Cambria"/>
              </a:rPr>
              <a:t>Short</a:t>
            </a:r>
            <a:r>
              <a:rPr lang="tr-TR" dirty="0">
                <a:solidFill>
                  <a:srgbClr val="FF0000"/>
                </a:solidFill>
                <a:latin typeface="Cambria"/>
              </a:rPr>
              <a:t>-Run"; Uzun-Dönem için "UD", "LR" ve "</a:t>
            </a:r>
            <a:r>
              <a:rPr lang="tr-TR" dirty="0" err="1">
                <a:solidFill>
                  <a:srgbClr val="FF0000"/>
                </a:solidFill>
                <a:latin typeface="Cambria"/>
              </a:rPr>
              <a:t>Long</a:t>
            </a:r>
            <a:r>
              <a:rPr lang="tr-TR" dirty="0">
                <a:solidFill>
                  <a:srgbClr val="FF0000"/>
                </a:solidFill>
                <a:latin typeface="Cambria"/>
              </a:rPr>
              <a:t>-Run" eş anlamlı olarak kullanılmıştır. </a:t>
            </a:r>
          </a:p>
          <a:p>
            <a:endParaRPr lang="tr-TR" dirty="0">
              <a:latin typeface="Cambria"/>
            </a:endParaRPr>
          </a:p>
        </p:txBody>
      </p:sp>
    </p:spTree>
    <p:extLst>
      <p:ext uri="{BB962C8B-B14F-4D97-AF65-F5344CB8AC3E}">
        <p14:creationId xmlns:p14="http://schemas.microsoft.com/office/powerpoint/2010/main" val="427939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626852" y="0"/>
            <a:ext cx="10477500" cy="1527175"/>
          </a:xfrm>
        </p:spPr>
        <p:txBody>
          <a:bodyPr/>
          <a:lstStyle/>
          <a:p>
            <a:r>
              <a:rPr lang="tr-TR" altLang="en-US" noProof="0" dirty="0">
                <a:latin typeface="Cambria"/>
              </a:rPr>
              <a:t>Belirleyiciler: Talebin Fiyat Esnekliği</a:t>
            </a:r>
          </a:p>
        </p:txBody>
      </p:sp>
      <p:sp>
        <p:nvSpPr>
          <p:cNvPr id="30723" name="Content Placeholder 2"/>
          <p:cNvSpPr>
            <a:spLocks noGrp="1"/>
          </p:cNvSpPr>
          <p:nvPr>
            <p:ph idx="1"/>
          </p:nvPr>
        </p:nvSpPr>
        <p:spPr>
          <a:xfrm>
            <a:off x="1633570" y="1712913"/>
            <a:ext cx="6480175" cy="4895850"/>
          </a:xfrm>
        </p:spPr>
        <p:txBody>
          <a:bodyPr/>
          <a:lstStyle/>
          <a:p>
            <a:pPr marL="514350" indent="-514350" eaLnBrk="1" hangingPunct="1">
              <a:buFont typeface="+mj-lt"/>
              <a:buAutoNum type="arabicPeriod" startAt="4"/>
            </a:pPr>
            <a:r>
              <a:rPr lang="tr-TR" altLang="en-US" sz="3200" noProof="0" dirty="0"/>
              <a:t>Ürün maliyetinin bütçe içindeki payı</a:t>
            </a:r>
          </a:p>
          <a:p>
            <a:pPr lvl="1" eaLnBrk="1" hangingPunct="1"/>
            <a:r>
              <a:rPr lang="tr-TR" altLang="en-US" sz="2800" noProof="0" dirty="0"/>
              <a:t>Bütçede büyük paya sahip ürünlerin talebi daha elastik olur</a:t>
            </a:r>
            <a:r>
              <a:rPr lang="tr-TR" altLang="ja-JP" sz="2800" noProof="0" dirty="0"/>
              <a:t>.</a:t>
            </a:r>
          </a:p>
          <a:p>
            <a:pPr lvl="1" eaLnBrk="1" hangingPunct="1"/>
            <a:r>
              <a:rPr lang="tr-TR" altLang="en-US" sz="2800" noProof="0" dirty="0"/>
              <a:t>Ucuz ürünler için talep daha inelastik olur.</a:t>
            </a:r>
          </a:p>
          <a:p>
            <a:pPr lvl="1" eaLnBrk="1" hangingPunct="1"/>
            <a:r>
              <a:rPr lang="tr-TR" altLang="en-US" sz="2800" noProof="0" dirty="0"/>
              <a:t>Hangisine daha fazla tepki verirsiniz?</a:t>
            </a:r>
          </a:p>
          <a:p>
            <a:pPr lvl="2" eaLnBrk="1" hangingPunct="1"/>
            <a:r>
              <a:rPr lang="tr-TR" altLang="en-US" noProof="0" dirty="0">
                <a:latin typeface="Cambria"/>
                <a:ea typeface="Cambria"/>
                <a:cs typeface="Cambria"/>
              </a:rPr>
              <a:t>Almak istediğiniz yeni arabadaki %20'lik indirime mi?</a:t>
            </a:r>
          </a:p>
          <a:p>
            <a:pPr lvl="2" eaLnBrk="1" hangingPunct="1"/>
            <a:r>
              <a:rPr lang="tr-TR" altLang="en-US" noProof="0" dirty="0">
                <a:latin typeface="Cambria"/>
                <a:ea typeface="Cambria"/>
                <a:cs typeface="Cambria"/>
              </a:rPr>
              <a:t>Çikolatadaki %20'lik indirime mi?</a:t>
            </a:r>
          </a:p>
        </p:txBody>
      </p:sp>
      <p:pic>
        <p:nvPicPr>
          <p:cNvPr id="30724" name="Picture 4" descr="I:\DirkTextbookN\Jpegs(All)\VOLUME_1_MICRO_Class-test\25_PRINECO_CH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3745" y="1587500"/>
            <a:ext cx="2643187" cy="368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25" name="Picture 5" descr="I:\DirkTextbookN\Jpegs(All)\VOLUME_1_MICRO_Class-test\05_PRINECO_CH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9715" y="5440410"/>
            <a:ext cx="2487612" cy="962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1893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barn(inVertical)">
                                      <p:cBhvr>
                                        <p:cTn id="7" dur="500"/>
                                        <p:tgtEl>
                                          <p:spTgt spid="3072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0723">
                                            <p:txEl>
                                              <p:pRg st="2" end="2"/>
                                            </p:txEl>
                                          </p:spTgt>
                                        </p:tgtEl>
                                        <p:attrNameLst>
                                          <p:attrName>style.visibility</p:attrName>
                                        </p:attrNameLst>
                                      </p:cBhvr>
                                      <p:to>
                                        <p:strVal val="visible"/>
                                      </p:to>
                                    </p:set>
                                    <p:animEffect transition="in" filter="barn(inVertical)">
                                      <p:cBhvr>
                                        <p:cTn id="10" dur="500"/>
                                        <p:tgtEl>
                                          <p:spTgt spid="3072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animEffect transition="in" filter="barn(inVertical)">
                                      <p:cBhvr>
                                        <p:cTn id="15" dur="500"/>
                                        <p:tgtEl>
                                          <p:spTgt spid="3072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0723">
                                            <p:txEl>
                                              <p:pRg st="4" end="4"/>
                                            </p:txEl>
                                          </p:spTgt>
                                        </p:tgtEl>
                                        <p:attrNameLst>
                                          <p:attrName>style.visibility</p:attrName>
                                        </p:attrNameLst>
                                      </p:cBhvr>
                                      <p:to>
                                        <p:strVal val="visible"/>
                                      </p:to>
                                    </p:set>
                                    <p:animEffect transition="in" filter="barn(inVertical)">
                                      <p:cBhvr>
                                        <p:cTn id="18" dur="500"/>
                                        <p:tgtEl>
                                          <p:spTgt spid="3072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0723">
                                            <p:txEl>
                                              <p:pRg st="5" end="5"/>
                                            </p:txEl>
                                          </p:spTgt>
                                        </p:tgtEl>
                                        <p:attrNameLst>
                                          <p:attrName>style.visibility</p:attrName>
                                        </p:attrNameLst>
                                      </p:cBhvr>
                                      <p:to>
                                        <p:strVal val="visible"/>
                                      </p:to>
                                    </p:set>
                                    <p:animEffect transition="in" filter="barn(inVertical)">
                                      <p:cBhvr>
                                        <p:cTn id="21" dur="500"/>
                                        <p:tgtEl>
                                          <p:spTgt spid="30723">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0725"/>
                                        </p:tgtEl>
                                        <p:attrNameLst>
                                          <p:attrName>style.visibility</p:attrName>
                                        </p:attrNameLst>
                                      </p:cBhvr>
                                      <p:to>
                                        <p:strVal val="visible"/>
                                      </p:to>
                                    </p:set>
                                    <p:animEffect transition="in" filter="barn(inVertical)">
                                      <p:cBhvr>
                                        <p:cTn id="24" dur="500"/>
                                        <p:tgtEl>
                                          <p:spTgt spid="30725"/>
                                        </p:tgtEl>
                                      </p:cBhvr>
                                    </p:animEffect>
                                  </p:childTnLst>
                                </p:cTn>
                              </p:par>
                              <p:par>
                                <p:cTn id="25" presetID="16" presetClass="entr" presetSubtype="21" fill="hold" nodeType="withEffect">
                                  <p:stCondLst>
                                    <p:cond delay="0"/>
                                  </p:stCondLst>
                                  <p:childTnLst>
                                    <p:set>
                                      <p:cBhvr>
                                        <p:cTn id="26" dur="1" fill="hold">
                                          <p:stCondLst>
                                            <p:cond delay="0"/>
                                          </p:stCondLst>
                                        </p:cTn>
                                        <p:tgtEl>
                                          <p:spTgt spid="30724"/>
                                        </p:tgtEl>
                                        <p:attrNameLst>
                                          <p:attrName>style.visibility</p:attrName>
                                        </p:attrNameLst>
                                      </p:cBhvr>
                                      <p:to>
                                        <p:strVal val="visible"/>
                                      </p:to>
                                    </p:set>
                                    <p:animEffect transition="in" filter="barn(inVertical)">
                                      <p:cBhvr>
                                        <p:cTn id="27"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1246505" y="1733906"/>
            <a:ext cx="8229600" cy="4895850"/>
          </a:xfrm>
        </p:spPr>
        <p:txBody>
          <a:bodyPr/>
          <a:lstStyle/>
          <a:p>
            <a:pPr marL="742950" indent="-742950" eaLnBrk="1" hangingPunct="1">
              <a:buFont typeface="+mj-lt"/>
              <a:buAutoNum type="arabicPeriod" startAt="5"/>
            </a:pPr>
            <a:r>
              <a:rPr lang="tr-TR" altLang="en-US" noProof="0" dirty="0"/>
              <a:t>Zaman ve adaptasyon süreci</a:t>
            </a:r>
          </a:p>
          <a:p>
            <a:pPr lvl="1" eaLnBrk="1" hangingPunct="1"/>
            <a:r>
              <a:rPr lang="tr-TR" altLang="en-US" noProof="0" dirty="0"/>
              <a:t>Genellikle, ürünlere olan talep zamanla daha elastik olur.</a:t>
            </a:r>
          </a:p>
          <a:p>
            <a:pPr lvl="1" eaLnBrk="1" hangingPunct="1"/>
            <a:r>
              <a:rPr lang="tr-TR" altLang="en-US" noProof="0" dirty="0"/>
              <a:t>Zamanla tüketiciler</a:t>
            </a:r>
          </a:p>
          <a:p>
            <a:pPr lvl="2" eaLnBrk="1" hangingPunct="1"/>
            <a:r>
              <a:rPr lang="tr-TR" altLang="en-US" noProof="0" dirty="0">
                <a:latin typeface="Cambria"/>
                <a:ea typeface="Cambria"/>
                <a:cs typeface="Cambria"/>
              </a:rPr>
              <a:t>İkame ürünleri bulma imkanı bulurlar.</a:t>
            </a:r>
          </a:p>
          <a:p>
            <a:pPr lvl="2" eaLnBrk="1" hangingPunct="1"/>
            <a:r>
              <a:rPr lang="tr-TR" altLang="en-US" noProof="0" dirty="0">
                <a:latin typeface="Cambria"/>
                <a:ea typeface="Cambria"/>
                <a:cs typeface="Cambria"/>
              </a:rPr>
              <a:t>Fiyatlardaki değişime farklı yöntemlerle adapte olurlar.</a:t>
            </a:r>
          </a:p>
        </p:txBody>
      </p:sp>
      <p:sp>
        <p:nvSpPr>
          <p:cNvPr id="5" name="Title 1"/>
          <p:cNvSpPr>
            <a:spLocks noGrp="1"/>
          </p:cNvSpPr>
          <p:nvPr>
            <p:ph type="title"/>
          </p:nvPr>
        </p:nvSpPr>
        <p:spPr>
          <a:xfrm>
            <a:off x="1219200" y="0"/>
            <a:ext cx="10972800" cy="1527337"/>
          </a:xfrm>
        </p:spPr>
        <p:txBody>
          <a:bodyPr/>
          <a:lstStyle/>
          <a:p>
            <a:r>
              <a:rPr lang="tr-TR" altLang="en-US" noProof="0" dirty="0">
                <a:latin typeface="Cambria"/>
              </a:rPr>
              <a:t>Belirleyiciler: Talebin Fiyat Esnekliği</a:t>
            </a:r>
          </a:p>
        </p:txBody>
      </p:sp>
    </p:spTree>
    <p:extLst>
      <p:ext uri="{BB962C8B-B14F-4D97-AF65-F5344CB8AC3E}">
        <p14:creationId xmlns:p14="http://schemas.microsoft.com/office/powerpoint/2010/main" val="875633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Effect transition="in" filter="barn(inVertical)">
                                      <p:cBhvr>
                                        <p:cTn id="7" dur="500"/>
                                        <p:tgtEl>
                                          <p:spTgt spid="3174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1747">
                                            <p:txEl>
                                              <p:pRg st="2" end="2"/>
                                            </p:txEl>
                                          </p:spTgt>
                                        </p:tgtEl>
                                        <p:attrNameLst>
                                          <p:attrName>style.visibility</p:attrName>
                                        </p:attrNameLst>
                                      </p:cBhvr>
                                      <p:to>
                                        <p:strVal val="visible"/>
                                      </p:to>
                                    </p:set>
                                    <p:animEffect transition="in" filter="barn(inVertical)">
                                      <p:cBhvr>
                                        <p:cTn id="10" dur="500"/>
                                        <p:tgtEl>
                                          <p:spTgt spid="31747">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1747">
                                            <p:txEl>
                                              <p:pRg st="3" end="3"/>
                                            </p:txEl>
                                          </p:spTgt>
                                        </p:tgtEl>
                                        <p:attrNameLst>
                                          <p:attrName>style.visibility</p:attrName>
                                        </p:attrNameLst>
                                      </p:cBhvr>
                                      <p:to>
                                        <p:strVal val="visible"/>
                                      </p:to>
                                    </p:set>
                                    <p:animEffect transition="in" filter="barn(inVertical)">
                                      <p:cBhvr>
                                        <p:cTn id="13" dur="500"/>
                                        <p:tgtEl>
                                          <p:spTgt spid="31747">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1747">
                                            <p:txEl>
                                              <p:pRg st="4" end="4"/>
                                            </p:txEl>
                                          </p:spTgt>
                                        </p:tgtEl>
                                        <p:attrNameLst>
                                          <p:attrName>style.visibility</p:attrName>
                                        </p:attrNameLst>
                                      </p:cBhvr>
                                      <p:to>
                                        <p:strVal val="visible"/>
                                      </p:to>
                                    </p:set>
                                    <p:animEffect transition="in" filter="barn(inVertical)">
                                      <p:cBhvr>
                                        <p:cTn id="16" dur="500"/>
                                        <p:tgtEl>
                                          <p:spTgt spid="31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609600" y="0"/>
            <a:ext cx="10972800" cy="1527175"/>
          </a:xfrm>
        </p:spPr>
        <p:txBody>
          <a:bodyPr/>
          <a:lstStyle/>
          <a:p>
            <a:r>
              <a:rPr lang="tr-TR" sz="4800" dirty="0">
                <a:ea typeface="MS PGothic" charset="0"/>
              </a:rPr>
              <a:t>Ekonomi: </a:t>
            </a:r>
            <a:r>
              <a:rPr lang="tr-TR" sz="4800" i="1" dirty="0" err="1">
                <a:ea typeface="MS PGothic" charset="0"/>
              </a:rPr>
              <a:t>Jingle</a:t>
            </a:r>
            <a:r>
              <a:rPr lang="tr-TR" sz="4800" i="1" dirty="0">
                <a:ea typeface="MS PGothic" charset="0"/>
              </a:rPr>
              <a:t> </a:t>
            </a:r>
            <a:r>
              <a:rPr lang="tr-TR" sz="4800" i="1" dirty="0" err="1">
                <a:ea typeface="MS PGothic" charset="0"/>
              </a:rPr>
              <a:t>All</a:t>
            </a:r>
            <a:r>
              <a:rPr lang="tr-TR" sz="4800" i="1" dirty="0">
                <a:ea typeface="MS PGothic" charset="0"/>
              </a:rPr>
              <a:t> </a:t>
            </a:r>
            <a:r>
              <a:rPr lang="tr-TR" sz="4800" i="1" dirty="0" err="1">
                <a:ea typeface="MS PGothic" charset="0"/>
              </a:rPr>
              <a:t>the</a:t>
            </a:r>
            <a:r>
              <a:rPr lang="tr-TR" sz="4800" i="1" dirty="0">
                <a:ea typeface="MS PGothic" charset="0"/>
              </a:rPr>
              <a:t> </a:t>
            </a:r>
            <a:r>
              <a:rPr lang="tr-TR" sz="4800" i="1" dirty="0" err="1">
                <a:ea typeface="MS PGothic" charset="0"/>
              </a:rPr>
              <a:t>Way</a:t>
            </a:r>
            <a:r>
              <a:rPr lang="tr-TR" sz="4800" i="1" dirty="0">
                <a:ea typeface="MS PGothic" charset="0"/>
              </a:rPr>
              <a:t> </a:t>
            </a:r>
          </a:p>
        </p:txBody>
      </p:sp>
      <p:sp>
        <p:nvSpPr>
          <p:cNvPr id="64514" name="Content Placeholder 2"/>
          <p:cNvSpPr>
            <a:spLocks noGrp="1"/>
          </p:cNvSpPr>
          <p:nvPr>
            <p:ph idx="1"/>
          </p:nvPr>
        </p:nvSpPr>
        <p:spPr>
          <a:xfrm>
            <a:off x="609600" y="1712913"/>
            <a:ext cx="10972800" cy="2039937"/>
          </a:xfrm>
        </p:spPr>
        <p:txBody>
          <a:bodyPr/>
          <a:lstStyle/>
          <a:p>
            <a:pPr eaLnBrk="1" hangingPunct="1"/>
            <a:r>
              <a:rPr lang="en-US" sz="3200" dirty="0">
                <a:ea typeface="MS PGothic" charset="0"/>
              </a:rPr>
              <a:t>"Jingle All the Way"</a:t>
            </a:r>
          </a:p>
          <a:p>
            <a:pPr lvl="1" eaLnBrk="1" hangingPunct="1"/>
            <a:r>
              <a:rPr lang="tr-TR" sz="2800" dirty="0">
                <a:ea typeface="MS PGothic" charset="0"/>
              </a:rPr>
              <a:t>Esnekliğin belirleyicilerini kullanın.</a:t>
            </a:r>
          </a:p>
          <a:p>
            <a:pPr lvl="1" eaLnBrk="1" hangingPunct="1"/>
            <a:r>
              <a:rPr lang="tr-TR" sz="2800" dirty="0">
                <a:ea typeface="Cambria"/>
              </a:rPr>
              <a:t>Hangi ürün göreceli olarak daha inelastik talebe sahiptir? Turbo Man mi Booster mu?</a:t>
            </a:r>
            <a:endParaRPr lang="en-US" dirty="0">
              <a:ea typeface="Cambria"/>
            </a:endParaRPr>
          </a:p>
        </p:txBody>
      </p:sp>
      <p:pic>
        <p:nvPicPr>
          <p:cNvPr id="64515" name="Picture 4" descr="Econ in Media.eps">
            <a:hlinkClick r:id="rId3"/>
          </p:cNvPr>
          <p:cNvPicPr>
            <a:picLocks noChangeAspect="1"/>
          </p:cNvPicPr>
          <p:nvPr/>
        </p:nvPicPr>
        <p:blipFill>
          <a:blip r:embed="rId4">
            <a:extLst>
              <a:ext uri="{28A0092B-C50C-407E-A947-70E740481C1C}">
                <a14:useLocalDpi xmlns:a14="http://schemas.microsoft.com/office/drawing/2010/main" val="0"/>
              </a:ext>
            </a:extLst>
          </a:blip>
          <a:srcRect l="20306" t="18303" r="22078" b="25455"/>
          <a:stretch>
            <a:fillRect/>
          </a:stretch>
        </p:blipFill>
        <p:spPr bwMode="auto">
          <a:xfrm>
            <a:off x="5063068" y="4718050"/>
            <a:ext cx="2065867"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82217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1981200" y="47"/>
            <a:ext cx="8229600" cy="1527175"/>
          </a:xfrm>
        </p:spPr>
        <p:txBody>
          <a:bodyPr/>
          <a:lstStyle/>
          <a:p>
            <a:r>
              <a:rPr lang="tr-TR" altLang="en-US" noProof="0" dirty="0">
                <a:latin typeface="Cambria"/>
              </a:rPr>
              <a:t>Eğim ve Esneklik</a:t>
            </a:r>
          </a:p>
        </p:txBody>
      </p:sp>
      <p:sp>
        <p:nvSpPr>
          <p:cNvPr id="44035" name="Content Placeholder 2"/>
          <p:cNvSpPr>
            <a:spLocks noGrp="1"/>
          </p:cNvSpPr>
          <p:nvPr>
            <p:ph idx="1"/>
          </p:nvPr>
        </p:nvSpPr>
        <p:spPr>
          <a:xfrm>
            <a:off x="1981200" y="1712913"/>
            <a:ext cx="8229600" cy="4895850"/>
          </a:xfrm>
        </p:spPr>
        <p:txBody>
          <a:bodyPr/>
          <a:lstStyle/>
          <a:p>
            <a:pPr eaLnBrk="1" hangingPunct="1"/>
            <a:r>
              <a:rPr lang="tr-TR" altLang="en-US" sz="3200" noProof="0" dirty="0"/>
              <a:t>Esneklik ve talep eğrisinin eğimi ilişkilidir ama aynı şeyler değildir.</a:t>
            </a:r>
          </a:p>
          <a:p>
            <a:pPr eaLnBrk="1" hangingPunct="1"/>
            <a:r>
              <a:rPr lang="tr-TR" altLang="en-US" sz="3200" noProof="0" dirty="0"/>
              <a:t>Aslında, doğrusal bir talep eğrisinde</a:t>
            </a:r>
          </a:p>
          <a:p>
            <a:pPr lvl="1" eaLnBrk="1" hangingPunct="1"/>
            <a:r>
              <a:rPr lang="tr-TR" altLang="en-US" sz="2800" noProof="0" dirty="0"/>
              <a:t>Eğim her noktada aynıdır.</a:t>
            </a:r>
          </a:p>
          <a:p>
            <a:pPr lvl="1" eaLnBrk="1" hangingPunct="1"/>
            <a:r>
              <a:rPr lang="tr-TR" altLang="en-US" sz="2800" noProof="0" dirty="0"/>
              <a:t>Esneklik tüm noktalarda farklıdır.</a:t>
            </a:r>
          </a:p>
          <a:p>
            <a:pPr lvl="1" eaLnBrk="1" hangingPunct="1"/>
            <a:r>
              <a:rPr lang="tr-TR" altLang="en-US" sz="2800" noProof="0" dirty="0"/>
              <a:t>Doğrusal talep eğrisinde aşağıya ve sağa doğru hareket ettikçe esneklik düşer (daha inelastik olur).</a:t>
            </a:r>
          </a:p>
        </p:txBody>
      </p:sp>
    </p:spTree>
    <p:extLst>
      <p:ext uri="{BB962C8B-B14F-4D97-AF65-F5344CB8AC3E}">
        <p14:creationId xmlns:p14="http://schemas.microsoft.com/office/powerpoint/2010/main" val="1149731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4035">
                                            <p:txEl>
                                              <p:pRg st="2" end="2"/>
                                            </p:txEl>
                                          </p:spTgt>
                                        </p:tgtEl>
                                        <p:attrNameLst>
                                          <p:attrName>style.visibility</p:attrName>
                                        </p:attrNameLst>
                                      </p:cBhvr>
                                      <p:to>
                                        <p:strVal val="visible"/>
                                      </p:to>
                                    </p:set>
                                    <p:animEffect transition="in" filter="barn(inVertical)">
                                      <p:cBhvr>
                                        <p:cTn id="7" dur="500"/>
                                        <p:tgtEl>
                                          <p:spTgt spid="44035">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4035">
                                            <p:txEl>
                                              <p:pRg st="3" end="3"/>
                                            </p:txEl>
                                          </p:spTgt>
                                        </p:tgtEl>
                                        <p:attrNameLst>
                                          <p:attrName>style.visibility</p:attrName>
                                        </p:attrNameLst>
                                      </p:cBhvr>
                                      <p:to>
                                        <p:strVal val="visible"/>
                                      </p:to>
                                    </p:set>
                                    <p:animEffect transition="in" filter="barn(inVertical)">
                                      <p:cBhvr>
                                        <p:cTn id="10" dur="500"/>
                                        <p:tgtEl>
                                          <p:spTgt spid="44035">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4035">
                                            <p:txEl>
                                              <p:pRg st="4" end="4"/>
                                            </p:txEl>
                                          </p:spTgt>
                                        </p:tgtEl>
                                        <p:attrNameLst>
                                          <p:attrName>style.visibility</p:attrName>
                                        </p:attrNameLst>
                                      </p:cBhvr>
                                      <p:to>
                                        <p:strVal val="visible"/>
                                      </p:to>
                                    </p:set>
                                    <p:animEffect transition="in" filter="barn(inVertical)">
                                      <p:cBhvr>
                                        <p:cTn id="13" dur="500"/>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FIG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32" y="958101"/>
            <a:ext cx="8531225" cy="4984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1845309" y="2207166"/>
            <a:ext cx="800100" cy="544582"/>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dirty="0">
                <a:effectLst/>
                <a:latin typeface="Cambria"/>
                <a:ea typeface="ＭＳ 明朝"/>
                <a:cs typeface="Cambria"/>
              </a:rPr>
              <a:t>Fiyat</a:t>
            </a:r>
          </a:p>
        </p:txBody>
      </p:sp>
      <p:sp>
        <p:nvSpPr>
          <p:cNvPr id="4" name="Rectangle 3"/>
          <p:cNvSpPr/>
          <p:nvPr/>
        </p:nvSpPr>
        <p:spPr>
          <a:xfrm>
            <a:off x="2895482" y="3338800"/>
            <a:ext cx="817151" cy="22707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050" dirty="0">
                <a:effectLst/>
                <a:latin typeface="Cambria"/>
                <a:ea typeface="ＭＳ 明朝"/>
                <a:cs typeface="Cambria"/>
              </a:rPr>
              <a:t>Fazlasıyla Elastik</a:t>
            </a:r>
          </a:p>
        </p:txBody>
      </p:sp>
      <p:sp>
        <p:nvSpPr>
          <p:cNvPr id="5" name="Rectangle 4"/>
          <p:cNvSpPr/>
          <p:nvPr/>
        </p:nvSpPr>
        <p:spPr>
          <a:xfrm>
            <a:off x="3244850" y="3727297"/>
            <a:ext cx="1037258" cy="255423"/>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050" dirty="0">
                <a:effectLst/>
                <a:latin typeface="Cambria"/>
                <a:ea typeface="ＭＳ 明朝"/>
                <a:cs typeface="Cambria"/>
              </a:rPr>
              <a:t>Elastik</a:t>
            </a:r>
          </a:p>
        </p:txBody>
      </p:sp>
      <p:sp>
        <p:nvSpPr>
          <p:cNvPr id="6" name="Rectangle 5"/>
          <p:cNvSpPr/>
          <p:nvPr/>
        </p:nvSpPr>
        <p:spPr>
          <a:xfrm>
            <a:off x="3682871" y="4207631"/>
            <a:ext cx="534110" cy="22707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050" dirty="0">
                <a:effectLst/>
                <a:latin typeface="Cambria"/>
                <a:ea typeface="ＭＳ 明朝"/>
                <a:cs typeface="Cambria"/>
              </a:rPr>
              <a:t>Birim Elastik</a:t>
            </a:r>
          </a:p>
        </p:txBody>
      </p:sp>
      <p:sp>
        <p:nvSpPr>
          <p:cNvPr id="7" name="Rectangle 6"/>
          <p:cNvSpPr/>
          <p:nvPr/>
        </p:nvSpPr>
        <p:spPr>
          <a:xfrm>
            <a:off x="4114338" y="4704249"/>
            <a:ext cx="1162511" cy="22707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050" dirty="0">
                <a:effectLst/>
                <a:latin typeface="Cambria"/>
                <a:ea typeface="ＭＳ 明朝"/>
                <a:cs typeface="Cambria"/>
              </a:rPr>
              <a:t>İnelastik</a:t>
            </a:r>
          </a:p>
        </p:txBody>
      </p:sp>
      <p:sp>
        <p:nvSpPr>
          <p:cNvPr id="8" name="Rectangle 7"/>
          <p:cNvSpPr/>
          <p:nvPr/>
        </p:nvSpPr>
        <p:spPr>
          <a:xfrm>
            <a:off x="4454966" y="5018751"/>
            <a:ext cx="995680" cy="318845"/>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050" dirty="0">
                <a:effectLst/>
                <a:latin typeface="Cambria"/>
                <a:ea typeface="ＭＳ 明朝"/>
                <a:cs typeface="Cambria"/>
              </a:rPr>
              <a:t>Fazlasıyla </a:t>
            </a:r>
          </a:p>
          <a:p>
            <a:pPr marL="0" marR="0" algn="ctr">
              <a:spcBef>
                <a:spcPts val="0"/>
              </a:spcBef>
              <a:spcAft>
                <a:spcPts val="0"/>
              </a:spcAft>
            </a:pPr>
            <a:r>
              <a:rPr lang="tr-TR" sz="1050" dirty="0">
                <a:effectLst/>
                <a:latin typeface="Cambria"/>
                <a:ea typeface="ＭＳ 明朝"/>
                <a:cs typeface="Cambria"/>
              </a:rPr>
              <a:t>İnelastik</a:t>
            </a:r>
          </a:p>
        </p:txBody>
      </p:sp>
      <p:sp>
        <p:nvSpPr>
          <p:cNvPr id="9" name="Rectangle 8"/>
          <p:cNvSpPr/>
          <p:nvPr/>
        </p:nvSpPr>
        <p:spPr>
          <a:xfrm>
            <a:off x="4794984" y="5554049"/>
            <a:ext cx="1332829" cy="395735"/>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dirty="0">
                <a:effectLst/>
                <a:latin typeface="Cambria"/>
                <a:ea typeface="ＭＳ 明朝"/>
                <a:cs typeface="Cambria"/>
              </a:rPr>
              <a:t>Miktar</a:t>
            </a:r>
          </a:p>
        </p:txBody>
      </p:sp>
      <p:sp>
        <p:nvSpPr>
          <p:cNvPr id="10" name="Rectangle 9"/>
          <p:cNvSpPr/>
          <p:nvPr/>
        </p:nvSpPr>
        <p:spPr>
          <a:xfrm>
            <a:off x="4301581" y="1455885"/>
            <a:ext cx="800100" cy="544582"/>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dirty="0">
                <a:effectLst/>
                <a:latin typeface="Cambria"/>
                <a:ea typeface="ＭＳ 明朝"/>
                <a:cs typeface="Cambria"/>
              </a:rPr>
              <a:t>Fiyat</a:t>
            </a:r>
          </a:p>
        </p:txBody>
      </p:sp>
      <p:sp>
        <p:nvSpPr>
          <p:cNvPr id="11" name="Rectangle 10"/>
          <p:cNvSpPr/>
          <p:nvPr/>
        </p:nvSpPr>
        <p:spPr>
          <a:xfrm>
            <a:off x="5034261" y="1446114"/>
            <a:ext cx="800100" cy="57129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dirty="0">
                <a:effectLst/>
                <a:latin typeface="Cambria"/>
                <a:ea typeface="ＭＳ 明朝"/>
                <a:cs typeface="Cambria"/>
              </a:rPr>
              <a:t>Miktar</a:t>
            </a:r>
          </a:p>
        </p:txBody>
      </p:sp>
      <p:sp>
        <p:nvSpPr>
          <p:cNvPr id="12" name="Rectangle 11"/>
          <p:cNvSpPr/>
          <p:nvPr/>
        </p:nvSpPr>
        <p:spPr>
          <a:xfrm>
            <a:off x="5946040" y="1398896"/>
            <a:ext cx="800100" cy="595713"/>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b="1" dirty="0">
                <a:effectLst/>
                <a:latin typeface="Cambria"/>
                <a:ea typeface="ＭＳ 明朝"/>
                <a:cs typeface="Cambria"/>
              </a:rPr>
              <a:t>Fiyattaki</a:t>
            </a:r>
          </a:p>
          <a:p>
            <a:pPr marL="0" marR="0" algn="ctr">
              <a:spcBef>
                <a:spcPts val="0"/>
              </a:spcBef>
              <a:spcAft>
                <a:spcPts val="0"/>
              </a:spcAft>
            </a:pPr>
            <a:r>
              <a:rPr lang="tr-TR" sz="1400" b="1" dirty="0">
                <a:latin typeface="Cambria"/>
                <a:ea typeface="ＭＳ 明朝"/>
                <a:cs typeface="Cambria"/>
              </a:rPr>
              <a:t>Yüzdesel Değişim</a:t>
            </a:r>
            <a:endParaRPr lang="tr-TR" sz="1400" b="1" dirty="0">
              <a:effectLst/>
              <a:latin typeface="Cambria"/>
              <a:ea typeface="ＭＳ 明朝"/>
              <a:cs typeface="Cambria"/>
            </a:endParaRPr>
          </a:p>
        </p:txBody>
      </p:sp>
      <p:sp>
        <p:nvSpPr>
          <p:cNvPr id="13" name="Rectangle 12"/>
          <p:cNvSpPr/>
          <p:nvPr/>
        </p:nvSpPr>
        <p:spPr>
          <a:xfrm>
            <a:off x="6798556" y="1144233"/>
            <a:ext cx="1051342" cy="85037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b="1" dirty="0">
                <a:effectLst/>
                <a:latin typeface="Cambria"/>
                <a:ea typeface="ＭＳ 明朝"/>
                <a:cs typeface="Cambria"/>
              </a:rPr>
              <a:t>Talep Edilen Miktardaki</a:t>
            </a:r>
          </a:p>
          <a:p>
            <a:pPr marL="0" marR="0" algn="ctr">
              <a:spcBef>
                <a:spcPts val="0"/>
              </a:spcBef>
              <a:spcAft>
                <a:spcPts val="0"/>
              </a:spcAft>
            </a:pPr>
            <a:r>
              <a:rPr lang="tr-TR" sz="1400" b="1" dirty="0">
                <a:latin typeface="Cambria"/>
                <a:ea typeface="ＭＳ 明朝"/>
                <a:cs typeface="Cambria"/>
              </a:rPr>
              <a:t>Yüzdesel Değişim</a:t>
            </a:r>
            <a:endParaRPr lang="tr-TR" sz="1400" b="1" dirty="0">
              <a:effectLst/>
              <a:latin typeface="Cambria"/>
              <a:ea typeface="ＭＳ 明朝"/>
              <a:cs typeface="Cambria"/>
            </a:endParaRPr>
          </a:p>
        </p:txBody>
      </p:sp>
      <p:sp>
        <p:nvSpPr>
          <p:cNvPr id="14" name="Rectangle 13"/>
          <p:cNvSpPr/>
          <p:nvPr/>
        </p:nvSpPr>
        <p:spPr>
          <a:xfrm>
            <a:off x="7789468" y="1158232"/>
            <a:ext cx="1000415" cy="85037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b="1" dirty="0">
                <a:effectLst/>
                <a:latin typeface="Cambria"/>
                <a:ea typeface="ＭＳ 明朝"/>
                <a:cs typeface="Cambria"/>
              </a:rPr>
              <a:t>Esneklik </a:t>
            </a:r>
          </a:p>
          <a:p>
            <a:pPr marL="0" marR="0" algn="ctr">
              <a:spcBef>
                <a:spcPts val="0"/>
              </a:spcBef>
              <a:spcAft>
                <a:spcPts val="0"/>
              </a:spcAft>
            </a:pPr>
            <a:r>
              <a:rPr lang="tr-TR" sz="1400" b="1" dirty="0">
                <a:effectLst/>
                <a:latin typeface="Cambria"/>
                <a:ea typeface="ＭＳ 明朝"/>
                <a:cs typeface="Cambria"/>
              </a:rPr>
              <a:t>(Orta Nokta</a:t>
            </a:r>
            <a:r>
              <a:rPr lang="tr-TR" sz="1400" b="1" dirty="0">
                <a:latin typeface="Cambria"/>
                <a:ea typeface="ＭＳ 明朝"/>
                <a:cs typeface="Cambria"/>
              </a:rPr>
              <a:t> Formülü)</a:t>
            </a:r>
            <a:endParaRPr lang="tr-TR" sz="1400" b="1" dirty="0">
              <a:effectLst/>
              <a:latin typeface="Cambria"/>
              <a:ea typeface="ＭＳ 明朝"/>
              <a:cs typeface="Cambria"/>
            </a:endParaRPr>
          </a:p>
        </p:txBody>
      </p:sp>
      <p:sp>
        <p:nvSpPr>
          <p:cNvPr id="15" name="Rectangle 14"/>
          <p:cNvSpPr/>
          <p:nvPr/>
        </p:nvSpPr>
        <p:spPr>
          <a:xfrm>
            <a:off x="9010601" y="1475035"/>
            <a:ext cx="1047799" cy="552846"/>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endParaRPr lang="tr-TR" sz="1400" b="1" dirty="0">
              <a:effectLst/>
              <a:latin typeface="Cambria"/>
              <a:ea typeface="ＭＳ 明朝"/>
              <a:cs typeface="Cambria"/>
            </a:endParaRPr>
          </a:p>
          <a:p>
            <a:pPr marL="0" marR="0" algn="ctr">
              <a:spcBef>
                <a:spcPts val="0"/>
              </a:spcBef>
              <a:spcAft>
                <a:spcPts val="0"/>
              </a:spcAft>
            </a:pPr>
            <a:r>
              <a:rPr lang="tr-TR" sz="1400" b="1" dirty="0">
                <a:effectLst/>
                <a:latin typeface="Cambria"/>
                <a:ea typeface="ＭＳ 明朝"/>
                <a:cs typeface="Cambria"/>
              </a:rPr>
              <a:t>Yorumlama</a:t>
            </a:r>
          </a:p>
        </p:txBody>
      </p:sp>
      <p:sp>
        <p:nvSpPr>
          <p:cNvPr id="16" name="Rectangle 15"/>
          <p:cNvSpPr/>
          <p:nvPr/>
        </p:nvSpPr>
        <p:spPr>
          <a:xfrm>
            <a:off x="8707121" y="2149182"/>
            <a:ext cx="1517838" cy="28921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dirty="0">
                <a:effectLst/>
                <a:latin typeface="Cambria"/>
                <a:ea typeface="ＭＳ 明朝"/>
                <a:cs typeface="Cambria"/>
              </a:rPr>
              <a:t>Fazlasıyla Elastik</a:t>
            </a:r>
          </a:p>
        </p:txBody>
      </p:sp>
      <p:sp>
        <p:nvSpPr>
          <p:cNvPr id="17" name="Rectangle 16"/>
          <p:cNvSpPr/>
          <p:nvPr/>
        </p:nvSpPr>
        <p:spPr>
          <a:xfrm>
            <a:off x="8676640" y="2441776"/>
            <a:ext cx="1558905" cy="24046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dirty="0">
                <a:effectLst/>
                <a:latin typeface="Cambria"/>
                <a:ea typeface="ＭＳ 明朝"/>
                <a:cs typeface="Cambria"/>
              </a:rPr>
              <a:t>Elastik</a:t>
            </a:r>
          </a:p>
        </p:txBody>
      </p:sp>
      <p:sp>
        <p:nvSpPr>
          <p:cNvPr id="18" name="Rectangle 17"/>
          <p:cNvSpPr/>
          <p:nvPr/>
        </p:nvSpPr>
        <p:spPr>
          <a:xfrm>
            <a:off x="8812785" y="2698713"/>
            <a:ext cx="1412015" cy="24435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dirty="0">
                <a:effectLst/>
                <a:latin typeface="Cambria"/>
                <a:ea typeface="ＭＳ 明朝"/>
                <a:cs typeface="Cambria"/>
              </a:rPr>
              <a:t>Birim Elastik</a:t>
            </a:r>
          </a:p>
        </p:txBody>
      </p:sp>
      <p:sp>
        <p:nvSpPr>
          <p:cNvPr id="19" name="Rectangle 18"/>
          <p:cNvSpPr/>
          <p:nvPr/>
        </p:nvSpPr>
        <p:spPr>
          <a:xfrm>
            <a:off x="8656320" y="2969166"/>
            <a:ext cx="1579225" cy="251553"/>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dirty="0">
                <a:effectLst/>
                <a:latin typeface="Cambria"/>
                <a:ea typeface="ＭＳ 明朝"/>
                <a:cs typeface="Cambria"/>
              </a:rPr>
              <a:t>İnelastik</a:t>
            </a:r>
          </a:p>
        </p:txBody>
      </p:sp>
      <p:sp>
        <p:nvSpPr>
          <p:cNvPr id="20" name="Rectangle 19"/>
          <p:cNvSpPr/>
          <p:nvPr/>
        </p:nvSpPr>
        <p:spPr>
          <a:xfrm>
            <a:off x="8813800" y="3255433"/>
            <a:ext cx="1427117" cy="30636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dirty="0">
                <a:effectLst/>
                <a:latin typeface="Cambria"/>
                <a:ea typeface="ＭＳ 明朝"/>
                <a:cs typeface="Cambria"/>
              </a:rPr>
              <a:t>Fazlasıyla İnelastik</a:t>
            </a:r>
          </a:p>
        </p:txBody>
      </p:sp>
      <p:sp>
        <p:nvSpPr>
          <p:cNvPr id="21" name="Rectangle 20"/>
          <p:cNvSpPr/>
          <p:nvPr/>
        </p:nvSpPr>
        <p:spPr>
          <a:xfrm>
            <a:off x="1557132" y="930555"/>
            <a:ext cx="4678789" cy="357753"/>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400" b="1" dirty="0">
                <a:effectLst/>
                <a:latin typeface="Cambria"/>
                <a:ea typeface="ＭＳ 明朝"/>
                <a:cs typeface="Cambria"/>
              </a:rPr>
              <a:t>Eğim ve Esneklik Arasındaki Fark</a:t>
            </a:r>
          </a:p>
        </p:txBody>
      </p:sp>
      <p:sp>
        <p:nvSpPr>
          <p:cNvPr id="22" name="Rectangle 21"/>
          <p:cNvSpPr/>
          <p:nvPr/>
        </p:nvSpPr>
        <p:spPr>
          <a:xfrm>
            <a:off x="3549520" y="3930650"/>
            <a:ext cx="692279" cy="281805"/>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endParaRPr lang="tr-TR" sz="1050" dirty="0">
              <a:effectLst/>
              <a:latin typeface="Cambria"/>
              <a:ea typeface="ＭＳ 明朝"/>
              <a:cs typeface="Cambria"/>
            </a:endParaRPr>
          </a:p>
        </p:txBody>
      </p:sp>
      <p:sp>
        <p:nvSpPr>
          <p:cNvPr id="23" name="Rectangle 22"/>
          <p:cNvSpPr/>
          <p:nvPr/>
        </p:nvSpPr>
        <p:spPr>
          <a:xfrm>
            <a:off x="4614333" y="5307699"/>
            <a:ext cx="191347" cy="19902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200" dirty="0">
                <a:latin typeface="Cambria"/>
                <a:ea typeface="ＭＳ 明朝"/>
                <a:cs typeface="Cambria"/>
              </a:rPr>
              <a:t>T</a:t>
            </a:r>
            <a:endParaRPr lang="tr-TR" sz="1200" dirty="0">
              <a:effectLst/>
              <a:latin typeface="Cambria"/>
              <a:ea typeface="ＭＳ 明朝"/>
              <a:cs typeface="Cambria"/>
            </a:endParaRPr>
          </a:p>
        </p:txBody>
      </p:sp>
      <p:sp>
        <p:nvSpPr>
          <p:cNvPr id="24" name="Rectangle 23"/>
          <p:cNvSpPr/>
          <p:nvPr/>
        </p:nvSpPr>
        <p:spPr>
          <a:xfrm>
            <a:off x="3674532" y="3339197"/>
            <a:ext cx="224367" cy="23373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b="1" dirty="0">
                <a:latin typeface="Cambria"/>
                <a:ea typeface="ＭＳ 明朝"/>
                <a:cs typeface="Cambria"/>
              </a:rPr>
              <a:t>E</a:t>
            </a:r>
            <a:r>
              <a:rPr lang="tr-TR" sz="1400" b="1" baseline="-25000" dirty="0">
                <a:latin typeface="Cambria"/>
                <a:ea typeface="ＭＳ 明朝"/>
                <a:cs typeface="Cambria"/>
              </a:rPr>
              <a:t>T</a:t>
            </a:r>
            <a:endParaRPr lang="tr-TR" sz="1400" b="1" dirty="0">
              <a:effectLst/>
              <a:latin typeface="Cambria"/>
              <a:ea typeface="ＭＳ 明朝"/>
              <a:cs typeface="Cambria"/>
            </a:endParaRPr>
          </a:p>
        </p:txBody>
      </p:sp>
      <p:sp>
        <p:nvSpPr>
          <p:cNvPr id="25" name="Rectangle 24"/>
          <p:cNvSpPr/>
          <p:nvPr/>
        </p:nvSpPr>
        <p:spPr>
          <a:xfrm>
            <a:off x="4207932" y="3817564"/>
            <a:ext cx="224367" cy="23373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b="1" dirty="0">
                <a:latin typeface="Cambria"/>
                <a:ea typeface="ＭＳ 明朝"/>
                <a:cs typeface="Cambria"/>
              </a:rPr>
              <a:t>E</a:t>
            </a:r>
            <a:r>
              <a:rPr lang="tr-TR" sz="1400" b="1" baseline="-25000" dirty="0">
                <a:latin typeface="Cambria"/>
                <a:ea typeface="ＭＳ 明朝"/>
                <a:cs typeface="Cambria"/>
              </a:rPr>
              <a:t>T</a:t>
            </a:r>
            <a:endParaRPr lang="tr-TR" sz="1400" b="1" dirty="0">
              <a:effectLst/>
              <a:latin typeface="Cambria"/>
              <a:ea typeface="ＭＳ 明朝"/>
              <a:cs typeface="Cambria"/>
            </a:endParaRPr>
          </a:p>
        </p:txBody>
      </p:sp>
      <p:sp>
        <p:nvSpPr>
          <p:cNvPr id="26" name="Rectangle 25"/>
          <p:cNvSpPr/>
          <p:nvPr/>
        </p:nvSpPr>
        <p:spPr>
          <a:xfrm>
            <a:off x="4127498" y="4232430"/>
            <a:ext cx="261622" cy="28877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b="1" dirty="0">
                <a:latin typeface="Cambria"/>
                <a:ea typeface="ＭＳ 明朝"/>
                <a:cs typeface="Cambria"/>
              </a:rPr>
              <a:t>E</a:t>
            </a:r>
            <a:r>
              <a:rPr lang="tr-TR" sz="1400" b="1" baseline="-25000" dirty="0">
                <a:latin typeface="Cambria"/>
                <a:ea typeface="ＭＳ 明朝"/>
                <a:cs typeface="Cambria"/>
              </a:rPr>
              <a:t>T</a:t>
            </a:r>
            <a:endParaRPr lang="tr-TR" sz="1400" b="1" dirty="0">
              <a:effectLst/>
              <a:latin typeface="Cambria"/>
              <a:ea typeface="ＭＳ 明朝"/>
              <a:cs typeface="Cambria"/>
            </a:endParaRPr>
          </a:p>
        </p:txBody>
      </p:sp>
      <p:sp>
        <p:nvSpPr>
          <p:cNvPr id="27" name="Rectangle 26"/>
          <p:cNvSpPr/>
          <p:nvPr/>
        </p:nvSpPr>
        <p:spPr>
          <a:xfrm>
            <a:off x="5236632" y="4671068"/>
            <a:ext cx="224367" cy="23373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b="1" dirty="0">
                <a:latin typeface="Cambria"/>
                <a:ea typeface="ＭＳ 明朝"/>
                <a:cs typeface="Cambria"/>
              </a:rPr>
              <a:t>E</a:t>
            </a:r>
            <a:r>
              <a:rPr lang="tr-TR" sz="1400" b="1" baseline="-25000" dirty="0">
                <a:latin typeface="Cambria"/>
                <a:ea typeface="ＭＳ 明朝"/>
                <a:cs typeface="Cambria"/>
              </a:rPr>
              <a:t>T</a:t>
            </a:r>
            <a:endParaRPr lang="tr-TR" sz="1400" b="1" dirty="0">
              <a:effectLst/>
              <a:latin typeface="Cambria"/>
              <a:ea typeface="ＭＳ 明朝"/>
              <a:cs typeface="Cambria"/>
            </a:endParaRPr>
          </a:p>
        </p:txBody>
      </p:sp>
      <p:sp>
        <p:nvSpPr>
          <p:cNvPr id="28" name="Rectangle 27"/>
          <p:cNvSpPr/>
          <p:nvPr/>
        </p:nvSpPr>
        <p:spPr>
          <a:xfrm>
            <a:off x="5401732" y="5085935"/>
            <a:ext cx="224367" cy="23373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b="1" dirty="0">
                <a:latin typeface="Cambria"/>
                <a:ea typeface="ＭＳ 明朝"/>
                <a:cs typeface="Cambria"/>
              </a:rPr>
              <a:t>E</a:t>
            </a:r>
            <a:r>
              <a:rPr lang="tr-TR" sz="1400" b="1" baseline="-25000" dirty="0">
                <a:latin typeface="Cambria"/>
                <a:ea typeface="ＭＳ 明朝"/>
                <a:cs typeface="Cambria"/>
              </a:rPr>
              <a:t>T</a:t>
            </a:r>
            <a:endParaRPr lang="tr-TR" sz="1400" b="1" dirty="0">
              <a:effectLst/>
              <a:latin typeface="Cambria"/>
              <a:ea typeface="ＭＳ 明朝"/>
              <a:cs typeface="Cambria"/>
            </a:endParaRPr>
          </a:p>
        </p:txBody>
      </p:sp>
    </p:spTree>
    <p:extLst>
      <p:ext uri="{BB962C8B-B14F-4D97-AF65-F5344CB8AC3E}">
        <p14:creationId xmlns:p14="http://schemas.microsoft.com/office/powerpoint/2010/main" val="370438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1057582" y="0"/>
            <a:ext cx="9237133" cy="1527175"/>
          </a:xfrm>
        </p:spPr>
        <p:txBody>
          <a:bodyPr/>
          <a:lstStyle/>
          <a:p>
            <a:r>
              <a:rPr lang="tr-TR" altLang="en-US" noProof="0" dirty="0">
                <a:latin typeface="Cambria"/>
              </a:rPr>
              <a:t>Talep Esnekliği ve Toplam Hasılat</a:t>
            </a:r>
          </a:p>
        </p:txBody>
      </p:sp>
      <p:sp>
        <p:nvSpPr>
          <p:cNvPr id="46083" name="Content Placeholder 2"/>
          <p:cNvSpPr>
            <a:spLocks noGrp="1"/>
          </p:cNvSpPr>
          <p:nvPr>
            <p:ph idx="1"/>
          </p:nvPr>
        </p:nvSpPr>
        <p:spPr>
          <a:xfrm>
            <a:off x="1064010" y="1727024"/>
            <a:ext cx="8251825" cy="4895850"/>
          </a:xfrm>
        </p:spPr>
        <p:txBody>
          <a:bodyPr/>
          <a:lstStyle/>
          <a:p>
            <a:pPr eaLnBrk="1" hangingPunct="1"/>
            <a:r>
              <a:rPr lang="tr-TR" altLang="en-US" sz="2800" noProof="0" dirty="0"/>
              <a:t>Talep esnekliği doğrusal talep eğrisi boyunca değişir. Neden önemli?</a:t>
            </a:r>
          </a:p>
          <a:p>
            <a:pPr eaLnBrk="1" hangingPunct="1"/>
            <a:r>
              <a:rPr lang="tr-TR" altLang="en-US" sz="2800" noProof="0" dirty="0"/>
              <a:t>Esneklik ve toplam hasılat ilişkilidir.</a:t>
            </a:r>
          </a:p>
          <a:p>
            <a:pPr lvl="1" eaLnBrk="1" hangingPunct="1"/>
            <a:r>
              <a:rPr lang="tr-TR" altLang="en-US" sz="2400" noProof="0" dirty="0"/>
              <a:t>Firmalar toplam hasılatlarını arttırmak isterler.</a:t>
            </a:r>
          </a:p>
          <a:p>
            <a:pPr lvl="1" eaLnBrk="1" hangingPunct="1"/>
            <a:r>
              <a:rPr lang="tr-TR" altLang="en-US" sz="2400" noProof="0" dirty="0"/>
              <a:t>Firmaların hasılatlarını arttırmak için fiyatı ne zaman arttırmak ve azaltmak gerektiğini bilmeleri gerekir.</a:t>
            </a:r>
          </a:p>
          <a:p>
            <a:pPr eaLnBrk="1" hangingPunct="1"/>
            <a:r>
              <a:rPr lang="tr-TR" altLang="en-US" sz="2800" noProof="0" dirty="0"/>
              <a:t>Toplam Hasılat = Fiyat × Satılan Miktar</a:t>
            </a:r>
          </a:p>
          <a:p>
            <a:pPr lvl="1" eaLnBrk="1" hangingPunct="1"/>
            <a:r>
              <a:rPr lang="tr-TR" altLang="en-US" sz="2400" noProof="0" dirty="0"/>
              <a:t>Grafiksel olarak, bu orijin ve talep eğrisi üzerindeki bir noktayı birleştirilerek oluşan üçgenin alanıdır.</a:t>
            </a:r>
          </a:p>
        </p:txBody>
      </p:sp>
      <p:pic>
        <p:nvPicPr>
          <p:cNvPr id="46084" name="Picture 4" descr="I:\DirkTextbookN\Jpegs(All)\VOLUME_1_MICRO_Class-test\08_PRINECO_CH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2750" y="2481087"/>
            <a:ext cx="2287588" cy="270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130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animEffect transition="in" filter="barn(inVertical)">
                                      <p:cBhvr>
                                        <p:cTn id="7" dur="500"/>
                                        <p:tgtEl>
                                          <p:spTgt spid="4608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6083">
                                            <p:txEl>
                                              <p:pRg st="3" end="3"/>
                                            </p:txEl>
                                          </p:spTgt>
                                        </p:tgtEl>
                                        <p:attrNameLst>
                                          <p:attrName>style.visibility</p:attrName>
                                        </p:attrNameLst>
                                      </p:cBhvr>
                                      <p:to>
                                        <p:strVal val="visible"/>
                                      </p:to>
                                    </p:set>
                                    <p:animEffect transition="in" filter="barn(inVertical)">
                                      <p:cBhvr>
                                        <p:cTn id="12" dur="500"/>
                                        <p:tgtEl>
                                          <p:spTgt spid="46083">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6084"/>
                                        </p:tgtEl>
                                        <p:attrNameLst>
                                          <p:attrName>style.visibility</p:attrName>
                                        </p:attrNameLst>
                                      </p:cBhvr>
                                      <p:to>
                                        <p:strVal val="visible"/>
                                      </p:to>
                                    </p:set>
                                    <p:animEffect transition="in" filter="barn(inVertical)">
                                      <p:cBhvr>
                                        <p:cTn id="15" dur="500"/>
                                        <p:tgtEl>
                                          <p:spTgt spid="4608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46083">
                                            <p:txEl>
                                              <p:pRg st="4" end="4"/>
                                            </p:txEl>
                                          </p:spTgt>
                                        </p:tgtEl>
                                        <p:attrNameLst>
                                          <p:attrName>style.visibility</p:attrName>
                                        </p:attrNameLst>
                                      </p:cBhvr>
                                      <p:to>
                                        <p:strVal val="visible"/>
                                      </p:to>
                                    </p:set>
                                    <p:animEffect transition="in" filter="barn(inVertical)">
                                      <p:cBhvr>
                                        <p:cTn id="20" dur="500"/>
                                        <p:tgtEl>
                                          <p:spTgt spid="46083">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46083">
                                            <p:txEl>
                                              <p:pRg st="5" end="5"/>
                                            </p:txEl>
                                          </p:spTgt>
                                        </p:tgtEl>
                                        <p:attrNameLst>
                                          <p:attrName>style.visibility</p:attrName>
                                        </p:attrNameLst>
                                      </p:cBhvr>
                                      <p:to>
                                        <p:strVal val="visible"/>
                                      </p:to>
                                    </p:set>
                                    <p:animEffect transition="in" filter="barn(inVertical)">
                                      <p:cBhvr>
                                        <p:cTn id="23" dur="500"/>
                                        <p:tgtEl>
                                          <p:spTgt spid="460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Fig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217" y="394268"/>
            <a:ext cx="8535987" cy="6145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702573" y="276208"/>
            <a:ext cx="10811145" cy="35592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effectLst/>
                <a:latin typeface="Cambria"/>
                <a:ea typeface="ＭＳ 明朝"/>
                <a:cs typeface="Cambria"/>
              </a:rPr>
              <a:t>Talep Elastik, Birim Elastik ve İnelastik </a:t>
            </a:r>
            <a:r>
              <a:rPr lang="tr-TR" sz="2000" b="1" dirty="0">
                <a:latin typeface="Cambria"/>
                <a:ea typeface="ＭＳ 明朝"/>
                <a:cs typeface="Cambria"/>
              </a:rPr>
              <a:t>O</a:t>
            </a:r>
            <a:r>
              <a:rPr lang="tr-TR" sz="2000" b="1" dirty="0">
                <a:effectLst/>
                <a:latin typeface="Cambria"/>
                <a:ea typeface="ＭＳ 明朝"/>
                <a:cs typeface="Cambria"/>
              </a:rPr>
              <a:t>lduğunda Toplam </a:t>
            </a:r>
            <a:r>
              <a:rPr lang="tr-TR" sz="2000" b="1" dirty="0">
                <a:latin typeface="Cambria"/>
                <a:ea typeface="ＭＳ 明朝"/>
                <a:cs typeface="Cambria"/>
              </a:rPr>
              <a:t>Hasılat</a:t>
            </a:r>
            <a:r>
              <a:rPr lang="tr-TR" sz="2000" b="1" dirty="0">
                <a:effectLst/>
                <a:latin typeface="Cambria"/>
                <a:ea typeface="ＭＳ 明朝"/>
                <a:cs typeface="Cambria"/>
              </a:rPr>
              <a:t> Arasındaki Değiş-Tokuş </a:t>
            </a:r>
          </a:p>
        </p:txBody>
      </p:sp>
      <p:sp>
        <p:nvSpPr>
          <p:cNvPr id="4" name="Rectangle 3"/>
          <p:cNvSpPr/>
          <p:nvPr/>
        </p:nvSpPr>
        <p:spPr>
          <a:xfrm>
            <a:off x="1839392" y="683456"/>
            <a:ext cx="1064146" cy="28791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r">
              <a:spcBef>
                <a:spcPts val="0"/>
              </a:spcBef>
              <a:spcAft>
                <a:spcPts val="0"/>
              </a:spcAft>
            </a:pPr>
            <a:r>
              <a:rPr lang="tr-TR" sz="1600" dirty="0">
                <a:effectLst/>
                <a:latin typeface="Cambria"/>
                <a:ea typeface="ＭＳ 明朝"/>
                <a:cs typeface="Cambria"/>
              </a:rPr>
              <a:t>Fiyat</a:t>
            </a:r>
          </a:p>
        </p:txBody>
      </p:sp>
      <p:sp>
        <p:nvSpPr>
          <p:cNvPr id="5" name="Rectangle 4"/>
          <p:cNvSpPr/>
          <p:nvPr/>
        </p:nvSpPr>
        <p:spPr>
          <a:xfrm>
            <a:off x="6171005" y="606193"/>
            <a:ext cx="1106095" cy="377326"/>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r">
              <a:spcBef>
                <a:spcPts val="0"/>
              </a:spcBef>
              <a:spcAft>
                <a:spcPts val="0"/>
              </a:spcAft>
            </a:pPr>
            <a:r>
              <a:rPr lang="tr-TR" sz="1600" dirty="0">
                <a:effectLst/>
                <a:latin typeface="Cambria"/>
                <a:ea typeface="ＭＳ 明朝"/>
                <a:cs typeface="Cambria"/>
              </a:rPr>
              <a:t>Fiyat</a:t>
            </a:r>
          </a:p>
        </p:txBody>
      </p:sp>
      <p:sp>
        <p:nvSpPr>
          <p:cNvPr id="6" name="Rectangle 5"/>
          <p:cNvSpPr/>
          <p:nvPr/>
        </p:nvSpPr>
        <p:spPr>
          <a:xfrm>
            <a:off x="4331429" y="3669591"/>
            <a:ext cx="1171903" cy="32513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r">
              <a:spcBef>
                <a:spcPts val="0"/>
              </a:spcBef>
              <a:spcAft>
                <a:spcPts val="0"/>
              </a:spcAft>
            </a:pPr>
            <a:r>
              <a:rPr lang="tr-TR" sz="1600" dirty="0">
                <a:effectLst/>
                <a:latin typeface="Cambria"/>
                <a:ea typeface="ＭＳ 明朝"/>
                <a:cs typeface="Cambria"/>
              </a:rPr>
              <a:t>Fiyat</a:t>
            </a:r>
          </a:p>
        </p:txBody>
      </p:sp>
      <p:sp>
        <p:nvSpPr>
          <p:cNvPr id="7" name="Rectangle 6"/>
          <p:cNvSpPr/>
          <p:nvPr/>
        </p:nvSpPr>
        <p:spPr>
          <a:xfrm>
            <a:off x="5068799" y="3167748"/>
            <a:ext cx="1171903" cy="32513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dirty="0">
                <a:effectLst/>
                <a:latin typeface="Cambria"/>
                <a:ea typeface="ＭＳ 明朝"/>
                <a:cs typeface="Cambria"/>
              </a:rPr>
              <a:t>Miktar</a:t>
            </a:r>
          </a:p>
        </p:txBody>
      </p:sp>
      <p:sp>
        <p:nvSpPr>
          <p:cNvPr id="8" name="Rectangle 7"/>
          <p:cNvSpPr/>
          <p:nvPr/>
        </p:nvSpPr>
        <p:spPr>
          <a:xfrm>
            <a:off x="9405697" y="3136961"/>
            <a:ext cx="945187" cy="32513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dirty="0">
                <a:effectLst/>
                <a:latin typeface="Cambria"/>
                <a:ea typeface="ＭＳ 明朝"/>
                <a:cs typeface="Cambria"/>
              </a:rPr>
              <a:t>Miktar</a:t>
            </a:r>
          </a:p>
        </p:txBody>
      </p:sp>
      <p:sp>
        <p:nvSpPr>
          <p:cNvPr id="9" name="Rectangle 8"/>
          <p:cNvSpPr/>
          <p:nvPr/>
        </p:nvSpPr>
        <p:spPr>
          <a:xfrm>
            <a:off x="7633854" y="6149879"/>
            <a:ext cx="1148388" cy="33558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dirty="0">
                <a:effectLst/>
                <a:latin typeface="Cambria"/>
                <a:ea typeface="ＭＳ 明朝"/>
                <a:cs typeface="Cambria"/>
              </a:rPr>
              <a:t>Miktar</a:t>
            </a:r>
          </a:p>
        </p:txBody>
      </p:sp>
      <p:sp>
        <p:nvSpPr>
          <p:cNvPr id="10" name="Rectangle 9"/>
          <p:cNvSpPr/>
          <p:nvPr/>
        </p:nvSpPr>
        <p:spPr>
          <a:xfrm>
            <a:off x="3562158" y="1188088"/>
            <a:ext cx="945187" cy="32513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dirty="0">
                <a:effectLst/>
                <a:latin typeface="Cambria"/>
                <a:ea typeface="ＭＳ 明朝"/>
                <a:cs typeface="Cambria"/>
              </a:rPr>
              <a:t>Elastik Bölge</a:t>
            </a:r>
          </a:p>
        </p:txBody>
      </p:sp>
      <p:sp>
        <p:nvSpPr>
          <p:cNvPr id="11" name="Rectangle 10"/>
          <p:cNvSpPr/>
          <p:nvPr/>
        </p:nvSpPr>
        <p:spPr>
          <a:xfrm>
            <a:off x="8390467" y="1695436"/>
            <a:ext cx="1053716" cy="314746"/>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dirty="0">
                <a:effectLst/>
                <a:latin typeface="Cambria"/>
                <a:ea typeface="ＭＳ 明朝"/>
                <a:cs typeface="Cambria"/>
              </a:rPr>
              <a:t>Birim Elastik Bölge</a:t>
            </a:r>
          </a:p>
        </p:txBody>
      </p:sp>
      <p:sp>
        <p:nvSpPr>
          <p:cNvPr id="12" name="Rectangle 11"/>
          <p:cNvSpPr/>
          <p:nvPr/>
        </p:nvSpPr>
        <p:spPr>
          <a:xfrm>
            <a:off x="7277101" y="5264402"/>
            <a:ext cx="1080270" cy="32513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dirty="0">
                <a:effectLst/>
                <a:latin typeface="Cambria"/>
                <a:ea typeface="ＭＳ 明朝"/>
                <a:cs typeface="Cambria"/>
              </a:rPr>
              <a:t>İnelastik Bölge</a:t>
            </a:r>
          </a:p>
        </p:txBody>
      </p:sp>
      <p:sp>
        <p:nvSpPr>
          <p:cNvPr id="2" name="TextBox 1"/>
          <p:cNvSpPr txBox="1"/>
          <p:nvPr/>
        </p:nvSpPr>
        <p:spPr>
          <a:xfrm>
            <a:off x="969177" y="4495405"/>
            <a:ext cx="2556623" cy="954107"/>
          </a:xfrm>
          <a:prstGeom prst="rect">
            <a:avLst/>
          </a:prstGeom>
          <a:noFill/>
        </p:spPr>
        <p:txBody>
          <a:bodyPr wrap="square" rtlCol="0">
            <a:spAutoFit/>
          </a:bodyPr>
          <a:lstStyle/>
          <a:p>
            <a:r>
              <a:rPr lang="tr-TR" sz="2800" dirty="0" err="1">
                <a:solidFill>
                  <a:srgbClr val="FF0000"/>
                </a:solidFill>
                <a:latin typeface="Cambria"/>
              </a:rPr>
              <a:t>Gain</a:t>
            </a:r>
            <a:r>
              <a:rPr lang="tr-TR" sz="2800" dirty="0">
                <a:solidFill>
                  <a:srgbClr val="FF0000"/>
                </a:solidFill>
                <a:latin typeface="Cambria"/>
              </a:rPr>
              <a:t>: Kazanç</a:t>
            </a:r>
          </a:p>
          <a:p>
            <a:r>
              <a:rPr lang="tr-TR" sz="2800" dirty="0" err="1">
                <a:solidFill>
                  <a:srgbClr val="FF0000"/>
                </a:solidFill>
                <a:latin typeface="Cambria"/>
              </a:rPr>
              <a:t>Lost</a:t>
            </a:r>
            <a:r>
              <a:rPr lang="tr-TR" sz="2800" dirty="0">
                <a:solidFill>
                  <a:srgbClr val="FF0000"/>
                </a:solidFill>
                <a:latin typeface="Cambria"/>
              </a:rPr>
              <a:t>: Kayıp</a:t>
            </a:r>
          </a:p>
        </p:txBody>
      </p:sp>
      <p:sp>
        <p:nvSpPr>
          <p:cNvPr id="14" name="Rectangle 13"/>
          <p:cNvSpPr/>
          <p:nvPr/>
        </p:nvSpPr>
        <p:spPr>
          <a:xfrm>
            <a:off x="7607299" y="5932604"/>
            <a:ext cx="211668" cy="17870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200" dirty="0">
                <a:latin typeface="Cambria"/>
                <a:ea typeface="ＭＳ 明朝"/>
                <a:cs typeface="Cambria"/>
              </a:rPr>
              <a:t>T</a:t>
            </a:r>
            <a:endParaRPr lang="tr-TR" sz="1200" dirty="0">
              <a:effectLst/>
              <a:latin typeface="Cambria"/>
              <a:ea typeface="ＭＳ 明朝"/>
              <a:cs typeface="Cambria"/>
            </a:endParaRPr>
          </a:p>
        </p:txBody>
      </p:sp>
      <p:sp>
        <p:nvSpPr>
          <p:cNvPr id="15" name="Rectangle 14"/>
          <p:cNvSpPr/>
          <p:nvPr/>
        </p:nvSpPr>
        <p:spPr>
          <a:xfrm>
            <a:off x="4986867" y="2952012"/>
            <a:ext cx="211668" cy="17870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200" dirty="0">
                <a:latin typeface="Cambria"/>
                <a:ea typeface="ＭＳ 明朝"/>
                <a:cs typeface="Cambria"/>
              </a:rPr>
              <a:t>T</a:t>
            </a:r>
            <a:endParaRPr lang="tr-TR" sz="1200" dirty="0">
              <a:effectLst/>
              <a:latin typeface="Cambria"/>
              <a:ea typeface="ＭＳ 明朝"/>
              <a:cs typeface="Cambria"/>
            </a:endParaRPr>
          </a:p>
        </p:txBody>
      </p:sp>
      <p:sp>
        <p:nvSpPr>
          <p:cNvPr id="16" name="Rectangle 15"/>
          <p:cNvSpPr/>
          <p:nvPr/>
        </p:nvSpPr>
        <p:spPr>
          <a:xfrm>
            <a:off x="9351433" y="2931171"/>
            <a:ext cx="211668" cy="17870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200" dirty="0">
                <a:latin typeface="Cambria"/>
                <a:ea typeface="ＭＳ 明朝"/>
                <a:cs typeface="Cambria"/>
              </a:rPr>
              <a:t>T</a:t>
            </a:r>
            <a:endParaRPr lang="tr-TR" sz="1200" dirty="0">
              <a:effectLst/>
              <a:latin typeface="Cambria"/>
              <a:ea typeface="ＭＳ 明朝"/>
              <a:cs typeface="Cambria"/>
            </a:endParaRPr>
          </a:p>
        </p:txBody>
      </p:sp>
    </p:spTree>
    <p:extLst>
      <p:ext uri="{BB962C8B-B14F-4D97-AF65-F5344CB8AC3E}">
        <p14:creationId xmlns:p14="http://schemas.microsoft.com/office/powerpoint/2010/main" val="351481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981200" y="47"/>
            <a:ext cx="8229600" cy="1527175"/>
          </a:xfrm>
        </p:spPr>
        <p:txBody>
          <a:bodyPr/>
          <a:lstStyle/>
          <a:p>
            <a:r>
              <a:rPr lang="tr-TR" altLang="en-US" noProof="0" dirty="0">
                <a:latin typeface="Cambria"/>
              </a:rPr>
              <a:t>Fiyat Esnekliği ve Grafiği</a:t>
            </a:r>
          </a:p>
        </p:txBody>
      </p:sp>
      <p:sp>
        <p:nvSpPr>
          <p:cNvPr id="35843" name="Content Placeholder 2"/>
          <p:cNvSpPr>
            <a:spLocks noGrp="1"/>
          </p:cNvSpPr>
          <p:nvPr>
            <p:ph idx="1"/>
          </p:nvPr>
        </p:nvSpPr>
        <p:spPr>
          <a:xfrm>
            <a:off x="1981200" y="1712913"/>
            <a:ext cx="8229600" cy="4895850"/>
          </a:xfrm>
        </p:spPr>
        <p:txBody>
          <a:bodyPr/>
          <a:lstStyle/>
          <a:p>
            <a:pPr eaLnBrk="1" hangingPunct="1"/>
            <a:r>
              <a:rPr lang="tr-TR" altLang="en-US" noProof="0" dirty="0"/>
              <a:t>Eğer talep elastik ise</a:t>
            </a:r>
          </a:p>
          <a:p>
            <a:pPr lvl="1" eaLnBrk="1" hangingPunct="1"/>
            <a:r>
              <a:rPr lang="tr-TR" altLang="en-US" noProof="0" dirty="0"/>
              <a:t>Talep edilen miktar fiyattaki değişimlere hassas demektir.</a:t>
            </a:r>
          </a:p>
          <a:p>
            <a:pPr lvl="1" eaLnBrk="1" hangingPunct="1"/>
            <a:r>
              <a:rPr lang="tr-TR" altLang="en-US" noProof="0" dirty="0"/>
              <a:t>Talep eğrisi göreceli olarak yatay olur.</a:t>
            </a:r>
          </a:p>
          <a:p>
            <a:pPr eaLnBrk="1" hangingPunct="1"/>
            <a:r>
              <a:rPr lang="tr-TR" altLang="en-US" noProof="0" dirty="0"/>
              <a:t>Eğer talep inelastik ise</a:t>
            </a:r>
          </a:p>
          <a:p>
            <a:pPr lvl="1" eaLnBrk="1" hangingPunct="1"/>
            <a:r>
              <a:rPr lang="tr-TR" altLang="en-US" noProof="0" dirty="0"/>
              <a:t>Talep edilen miktar fiyattaki değişimlere tepkisiz demektir.</a:t>
            </a:r>
          </a:p>
          <a:p>
            <a:pPr lvl="1" eaLnBrk="1" hangingPunct="1"/>
            <a:r>
              <a:rPr lang="tr-TR" altLang="en-US" noProof="0" dirty="0"/>
              <a:t>Talep eğrisi göreceli olarak diktir.</a:t>
            </a:r>
          </a:p>
        </p:txBody>
      </p:sp>
    </p:spTree>
    <p:extLst>
      <p:ext uri="{BB962C8B-B14F-4D97-AF65-F5344CB8AC3E}">
        <p14:creationId xmlns:p14="http://schemas.microsoft.com/office/powerpoint/2010/main" val="978850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Effect transition="in" filter="barn(inVertical)">
                                      <p:cBhvr>
                                        <p:cTn id="7" dur="500"/>
                                        <p:tgtEl>
                                          <p:spTgt spid="3584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5843">
                                            <p:txEl>
                                              <p:pRg st="2" end="2"/>
                                            </p:txEl>
                                          </p:spTgt>
                                        </p:tgtEl>
                                        <p:attrNameLst>
                                          <p:attrName>style.visibility</p:attrName>
                                        </p:attrNameLst>
                                      </p:cBhvr>
                                      <p:to>
                                        <p:strVal val="visible"/>
                                      </p:to>
                                    </p:set>
                                    <p:animEffect transition="in" filter="barn(inVertical)">
                                      <p:cBhvr>
                                        <p:cTn id="10" dur="500"/>
                                        <p:tgtEl>
                                          <p:spTgt spid="3584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35843">
                                            <p:txEl>
                                              <p:pRg st="4" end="4"/>
                                            </p:txEl>
                                          </p:spTgt>
                                        </p:tgtEl>
                                        <p:attrNameLst>
                                          <p:attrName>style.visibility</p:attrName>
                                        </p:attrNameLst>
                                      </p:cBhvr>
                                      <p:to>
                                        <p:strVal val="visible"/>
                                      </p:to>
                                    </p:set>
                                    <p:animEffect transition="in" filter="barn(inVertical)">
                                      <p:cBhvr>
                                        <p:cTn id="15" dur="500"/>
                                        <p:tgtEl>
                                          <p:spTgt spid="35843">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5843">
                                            <p:txEl>
                                              <p:pRg st="5" end="5"/>
                                            </p:txEl>
                                          </p:spTgt>
                                        </p:tgtEl>
                                        <p:attrNameLst>
                                          <p:attrName>style.visibility</p:attrName>
                                        </p:attrNameLst>
                                      </p:cBhvr>
                                      <p:to>
                                        <p:strVal val="visible"/>
                                      </p:to>
                                    </p:set>
                                    <p:animEffect transition="in" filter="barn(inVertical)">
                                      <p:cBhvr>
                                        <p:cTn id="18" dur="500"/>
                                        <p:tgtEl>
                                          <p:spTgt spid="35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4" descr="axes.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57549" y="1344613"/>
            <a:ext cx="6307139" cy="421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extreme.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89363" y="4695825"/>
            <a:ext cx="4354512" cy="1881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d.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95752" y="2897235"/>
            <a:ext cx="4773613" cy="31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p0.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14770" y="2868613"/>
            <a:ext cx="2263775" cy="2195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small.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892332" y="2387600"/>
            <a:ext cx="2195513" cy="731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82" name="Title 9"/>
          <p:cNvSpPr>
            <a:spLocks noGrp="1"/>
          </p:cNvSpPr>
          <p:nvPr>
            <p:ph type="title"/>
          </p:nvPr>
        </p:nvSpPr>
        <p:spPr>
          <a:xfrm>
            <a:off x="2014539" y="-17463"/>
            <a:ext cx="8229600" cy="768351"/>
          </a:xfrm>
        </p:spPr>
        <p:txBody>
          <a:bodyPr/>
          <a:lstStyle/>
          <a:p>
            <a:pPr algn="ctr"/>
            <a:r>
              <a:rPr lang="tr-TR" altLang="en-US" noProof="0" dirty="0">
                <a:latin typeface="Cambria"/>
              </a:rPr>
              <a:t>Fiyat Esnekliği ve Grafiği</a:t>
            </a:r>
          </a:p>
        </p:txBody>
      </p:sp>
      <p:graphicFrame>
        <p:nvGraphicFramePr>
          <p:cNvPr id="50183" name="Object 4"/>
          <p:cNvGraphicFramePr>
            <a:graphicFrameLocks noChangeAspect="1"/>
          </p:cNvGraphicFramePr>
          <p:nvPr>
            <p:extLst>
              <p:ext uri="{D42A27DB-BD31-4B8C-83A1-F6EECF244321}">
                <p14:modId xmlns:p14="http://schemas.microsoft.com/office/powerpoint/2010/main" val="1187079850"/>
              </p:ext>
            </p:extLst>
          </p:nvPr>
        </p:nvGraphicFramePr>
        <p:xfrm>
          <a:off x="8031163" y="1055688"/>
          <a:ext cx="2574925" cy="901700"/>
        </p:xfrm>
        <a:graphic>
          <a:graphicData uri="http://schemas.openxmlformats.org/presentationml/2006/ole">
            <mc:AlternateContent xmlns:mc="http://schemas.openxmlformats.org/markup-compatibility/2006">
              <mc:Choice xmlns:v="urn:schemas-microsoft-com:vml" Requires="v">
                <p:oleObj spid="_x0000_s28038" name="Equation" r:id="rId9" imgW="1193800" imgH="419100" progId="Equation.DSMT4">
                  <p:embed/>
                </p:oleObj>
              </mc:Choice>
              <mc:Fallback>
                <p:oleObj name="Equation" r:id="rId9" imgW="1193800" imgH="419100" progId="Equation.DSMT4">
                  <p:embed/>
                  <p:pic>
                    <p:nvPicPr>
                      <p:cNvPr id="0" name=""/>
                      <p:cNvPicPr>
                        <a:picLocks noChangeAspect="1" noChangeArrowheads="1"/>
                      </p:cNvPicPr>
                      <p:nvPr/>
                    </p:nvPicPr>
                    <p:blipFill>
                      <a:blip r:embed="rId10"/>
                      <a:srcRect/>
                      <a:stretch>
                        <a:fillRect/>
                      </a:stretch>
                    </p:blipFill>
                    <p:spPr bwMode="auto">
                      <a:xfrm>
                        <a:off x="8031163" y="1055688"/>
                        <a:ext cx="2574925"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pSp>
        <p:nvGrpSpPr>
          <p:cNvPr id="50184" name="Group 4"/>
          <p:cNvGrpSpPr>
            <a:grpSpLocks/>
          </p:cNvGrpSpPr>
          <p:nvPr/>
        </p:nvGrpSpPr>
        <p:grpSpPr bwMode="auto">
          <a:xfrm>
            <a:off x="9055100" y="1943123"/>
            <a:ext cx="1524000" cy="789785"/>
            <a:chOff x="6858000" y="646358"/>
            <a:chExt cx="1524000" cy="789766"/>
          </a:xfrm>
        </p:grpSpPr>
        <p:cxnSp>
          <p:nvCxnSpPr>
            <p:cNvPr id="12" name="Straight Arrow Connector 11"/>
            <p:cNvCxnSpPr/>
            <p:nvPr/>
          </p:nvCxnSpPr>
          <p:spPr>
            <a:xfrm flipH="1" flipV="1">
              <a:off x="7153275" y="646358"/>
              <a:ext cx="542925" cy="420678"/>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50186" name="TextBox 6"/>
            <p:cNvSpPr txBox="1">
              <a:spLocks noChangeArrowheads="1"/>
            </p:cNvSpPr>
            <p:nvPr/>
          </p:nvSpPr>
          <p:spPr bwMode="auto">
            <a:xfrm>
              <a:off x="6858000" y="1066801"/>
              <a:ext cx="1524000" cy="369323"/>
            </a:xfrm>
            <a:prstGeom prst="rect">
              <a:avLst/>
            </a:prstGeom>
            <a:solidFill>
              <a:srgbClr val="92D050"/>
            </a:solidFill>
            <a:ln w="9525">
              <a:solidFill>
                <a:schemeClr val="tx1"/>
              </a:solidFill>
              <a:miter lim="800000"/>
              <a:headEnd/>
              <a:tailEnd/>
            </a:ln>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latin typeface="Cambria"/>
                  <a:cs typeface="Cambria"/>
                </a:rPr>
                <a:t>Payda sıfır!</a:t>
              </a:r>
            </a:p>
          </p:txBody>
        </p:sp>
      </p:grpSp>
      <p:sp>
        <p:nvSpPr>
          <p:cNvPr id="13" name="Rectangle 12"/>
          <p:cNvSpPr/>
          <p:nvPr/>
        </p:nvSpPr>
        <p:spPr>
          <a:xfrm>
            <a:off x="3130867" y="1377048"/>
            <a:ext cx="892791"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800" b="1" dirty="0">
                <a:effectLst/>
                <a:latin typeface="Cambria"/>
                <a:ea typeface="ＭＳ 明朝"/>
                <a:cs typeface="Cambria"/>
              </a:rPr>
              <a:t>Fiyat</a:t>
            </a:r>
          </a:p>
        </p:txBody>
      </p:sp>
      <p:sp>
        <p:nvSpPr>
          <p:cNvPr id="14" name="Rectangle 13"/>
          <p:cNvSpPr/>
          <p:nvPr/>
        </p:nvSpPr>
        <p:spPr>
          <a:xfrm>
            <a:off x="8199675" y="5188724"/>
            <a:ext cx="1545123"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800" b="1" dirty="0">
                <a:effectLst/>
                <a:latin typeface="Cambria"/>
                <a:ea typeface="ＭＳ 明朝"/>
                <a:cs typeface="Cambria"/>
              </a:rPr>
              <a:t>Miktar</a:t>
            </a:r>
          </a:p>
        </p:txBody>
      </p:sp>
      <p:sp>
        <p:nvSpPr>
          <p:cNvPr id="15" name="Rectangle 14"/>
          <p:cNvSpPr/>
          <p:nvPr/>
        </p:nvSpPr>
        <p:spPr>
          <a:xfrm>
            <a:off x="1749248" y="2384536"/>
            <a:ext cx="1532549" cy="74659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800" b="1" dirty="0">
                <a:effectLst/>
                <a:latin typeface="Cambria"/>
                <a:ea typeface="ＭＳ 明朝"/>
                <a:cs typeface="Cambria"/>
              </a:rPr>
              <a:t>Küçük </a:t>
            </a:r>
            <a:r>
              <a:rPr lang="tr-TR" sz="2800" b="1" dirty="0">
                <a:latin typeface="Cambria"/>
                <a:ea typeface="ＭＳ 明朝"/>
                <a:cs typeface="Cambria"/>
              </a:rPr>
              <a:t>D</a:t>
            </a:r>
            <a:r>
              <a:rPr lang="tr-TR" sz="2800" b="1" dirty="0">
                <a:effectLst/>
                <a:latin typeface="Cambria"/>
                <a:ea typeface="ＭＳ 明朝"/>
                <a:cs typeface="Cambria"/>
              </a:rPr>
              <a:t>eğişim</a:t>
            </a:r>
          </a:p>
        </p:txBody>
      </p:sp>
      <p:sp>
        <p:nvSpPr>
          <p:cNvPr id="16" name="Rectangle 15"/>
          <p:cNvSpPr/>
          <p:nvPr/>
        </p:nvSpPr>
        <p:spPr>
          <a:xfrm>
            <a:off x="3042892" y="5242561"/>
            <a:ext cx="5193034" cy="90653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800" b="1" dirty="0">
                <a:effectLst/>
                <a:latin typeface="Cambria"/>
                <a:ea typeface="ＭＳ 明朝"/>
                <a:cs typeface="Cambria"/>
              </a:rPr>
              <a:t>Ekstrem değişim F</a:t>
            </a:r>
            <a:r>
              <a:rPr lang="tr-TR" sz="2800" b="1" baseline="-25000" dirty="0">
                <a:effectLst/>
                <a:latin typeface="Cambria"/>
                <a:ea typeface="ＭＳ 明朝"/>
                <a:cs typeface="Cambria"/>
              </a:rPr>
              <a:t>0</a:t>
            </a:r>
            <a:r>
              <a:rPr lang="tr-TR" sz="2800" b="1" dirty="0">
                <a:effectLst/>
                <a:latin typeface="Cambria"/>
                <a:ea typeface="ＭＳ 明朝"/>
                <a:cs typeface="Cambria"/>
              </a:rPr>
              <a:t> üzerindeki her fiyat için talep sıfır.</a:t>
            </a:r>
          </a:p>
        </p:txBody>
      </p:sp>
      <p:sp>
        <p:nvSpPr>
          <p:cNvPr id="17" name="Rectangle 16"/>
          <p:cNvSpPr/>
          <p:nvPr/>
        </p:nvSpPr>
        <p:spPr>
          <a:xfrm>
            <a:off x="5079869" y="6270161"/>
            <a:ext cx="3244075"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800" b="1" u="sng" dirty="0">
                <a:solidFill>
                  <a:srgbClr val="FF0000"/>
                </a:solidFill>
                <a:effectLst/>
                <a:latin typeface="Cambria"/>
                <a:ea typeface="ＭＳ 明朝"/>
                <a:cs typeface="Cambria"/>
              </a:rPr>
              <a:t>Tam Elastik</a:t>
            </a:r>
          </a:p>
        </p:txBody>
      </p:sp>
      <p:sp>
        <p:nvSpPr>
          <p:cNvPr id="18" name="Rectangle 17"/>
          <p:cNvSpPr/>
          <p:nvPr/>
        </p:nvSpPr>
        <p:spPr>
          <a:xfrm>
            <a:off x="8617267" y="2884114"/>
            <a:ext cx="560599"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dirty="0">
                <a:effectLst/>
                <a:latin typeface="Cambria"/>
                <a:ea typeface="ＭＳ 明朝"/>
                <a:cs typeface="Cambria"/>
              </a:rPr>
              <a:t>T</a:t>
            </a:r>
          </a:p>
        </p:txBody>
      </p:sp>
      <p:sp>
        <p:nvSpPr>
          <p:cNvPr id="19" name="Rectangle 18"/>
          <p:cNvSpPr/>
          <p:nvPr/>
        </p:nvSpPr>
        <p:spPr>
          <a:xfrm>
            <a:off x="3452601" y="2799448"/>
            <a:ext cx="560599"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dirty="0">
                <a:latin typeface="Cambria"/>
                <a:ea typeface="ＭＳ 明朝"/>
                <a:cs typeface="Cambria"/>
              </a:rPr>
              <a:t>F</a:t>
            </a:r>
            <a:r>
              <a:rPr lang="tr-TR" sz="2000" baseline="-25000" dirty="0">
                <a:effectLst/>
                <a:latin typeface="Cambria"/>
                <a:ea typeface="ＭＳ 明朝"/>
                <a:cs typeface="Cambria"/>
              </a:rPr>
              <a:t>0</a:t>
            </a:r>
            <a:endParaRPr lang="tr-TR" sz="2000" dirty="0">
              <a:effectLst/>
              <a:latin typeface="Cambria"/>
              <a:ea typeface="ＭＳ 明朝"/>
              <a:cs typeface="Cambria"/>
            </a:endParaRPr>
          </a:p>
        </p:txBody>
      </p:sp>
      <p:sp>
        <p:nvSpPr>
          <p:cNvPr id="20" name="Rectangle 19"/>
          <p:cNvSpPr/>
          <p:nvPr/>
        </p:nvSpPr>
        <p:spPr>
          <a:xfrm>
            <a:off x="3435667" y="2376115"/>
            <a:ext cx="560599"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dirty="0">
                <a:effectLst/>
                <a:latin typeface="Cambria"/>
                <a:ea typeface="ＭＳ 明朝"/>
                <a:cs typeface="Cambria"/>
              </a:rPr>
              <a:t>F</a:t>
            </a:r>
            <a:r>
              <a:rPr lang="tr-TR" sz="2000" baseline="-25000" dirty="0">
                <a:latin typeface="Cambria"/>
                <a:ea typeface="ＭＳ 明朝"/>
                <a:cs typeface="Cambria"/>
              </a:rPr>
              <a:t>1</a:t>
            </a:r>
            <a:endParaRPr lang="tr-TR" sz="2000" dirty="0">
              <a:effectLst/>
              <a:latin typeface="Cambria"/>
              <a:ea typeface="ＭＳ 明朝"/>
              <a:cs typeface="Cambria"/>
            </a:endParaRPr>
          </a:p>
        </p:txBody>
      </p:sp>
    </p:spTree>
    <p:extLst>
      <p:ext uri="{BB962C8B-B14F-4D97-AF65-F5344CB8AC3E}">
        <p14:creationId xmlns:p14="http://schemas.microsoft.com/office/powerpoint/2010/main" val="1536561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1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10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5" descr="asex_label.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38456" y="1482729"/>
            <a:ext cx="7056439" cy="4716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large.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35545" y="5210175"/>
            <a:ext cx="2105025" cy="896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d.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21156" y="2273301"/>
            <a:ext cx="4872039" cy="237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p0.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63901" y="3203622"/>
            <a:ext cx="3157539" cy="2455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p1.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63901" y="2384430"/>
            <a:ext cx="1481139" cy="327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small.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90717" y="2573338"/>
            <a:ext cx="1285875" cy="819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135" name="Title 11"/>
          <p:cNvSpPr>
            <a:spLocks noGrp="1"/>
          </p:cNvSpPr>
          <p:nvPr>
            <p:ph type="title"/>
          </p:nvPr>
        </p:nvSpPr>
        <p:spPr>
          <a:xfrm>
            <a:off x="2014539" y="-17463"/>
            <a:ext cx="8229600" cy="768351"/>
          </a:xfrm>
        </p:spPr>
        <p:txBody>
          <a:bodyPr/>
          <a:lstStyle/>
          <a:p>
            <a:pPr algn="ctr"/>
            <a:r>
              <a:rPr lang="tr-TR" altLang="en-US" noProof="0" dirty="0">
                <a:latin typeface="Cambria"/>
              </a:rPr>
              <a:t>Fiyat Esnekliği ve Grafiği</a:t>
            </a:r>
          </a:p>
        </p:txBody>
      </p:sp>
      <p:graphicFrame>
        <p:nvGraphicFramePr>
          <p:cNvPr id="48136" name="Object 1"/>
          <p:cNvGraphicFramePr>
            <a:graphicFrameLocks noChangeAspect="1"/>
          </p:cNvGraphicFramePr>
          <p:nvPr>
            <p:extLst>
              <p:ext uri="{D42A27DB-BD31-4B8C-83A1-F6EECF244321}">
                <p14:modId xmlns:p14="http://schemas.microsoft.com/office/powerpoint/2010/main" val="640958310"/>
              </p:ext>
            </p:extLst>
          </p:nvPr>
        </p:nvGraphicFramePr>
        <p:xfrm>
          <a:off x="7502525" y="1609725"/>
          <a:ext cx="3127375" cy="876300"/>
        </p:xfrm>
        <a:graphic>
          <a:graphicData uri="http://schemas.openxmlformats.org/presentationml/2006/ole">
            <mc:AlternateContent xmlns:mc="http://schemas.openxmlformats.org/markup-compatibility/2006">
              <mc:Choice xmlns:v="urn:schemas-microsoft-com:vml" Requires="v">
                <p:oleObj spid="_x0000_s27014" name="Equation" r:id="rId10" imgW="1473200" imgH="444500" progId="Equation.DSMT4">
                  <p:embed/>
                </p:oleObj>
              </mc:Choice>
              <mc:Fallback>
                <p:oleObj name="Equation" r:id="rId10" imgW="1473200" imgH="444500" progId="Equation.DSMT4">
                  <p:embed/>
                  <p:pic>
                    <p:nvPicPr>
                      <p:cNvPr id="0" name=""/>
                      <p:cNvPicPr>
                        <a:picLocks noChangeAspect="1" noChangeArrowheads="1"/>
                      </p:cNvPicPr>
                      <p:nvPr/>
                    </p:nvPicPr>
                    <p:blipFill>
                      <a:blip r:embed="rId11"/>
                      <a:srcRect/>
                      <a:stretch>
                        <a:fillRect/>
                      </a:stretch>
                    </p:blipFill>
                    <p:spPr bwMode="auto">
                      <a:xfrm>
                        <a:off x="7502525" y="1609725"/>
                        <a:ext cx="3127375"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nvSpPr>
        <p:spPr>
          <a:xfrm>
            <a:off x="2602762" y="1553095"/>
            <a:ext cx="1068827" cy="509178"/>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800" b="1" dirty="0">
                <a:effectLst/>
                <a:latin typeface="Cambria"/>
                <a:ea typeface="ＭＳ 明朝"/>
                <a:cs typeface="Cambria"/>
              </a:rPr>
              <a:t>Fiyat</a:t>
            </a:r>
          </a:p>
        </p:txBody>
      </p:sp>
      <p:sp>
        <p:nvSpPr>
          <p:cNvPr id="14" name="Rectangle 13"/>
          <p:cNvSpPr/>
          <p:nvPr/>
        </p:nvSpPr>
        <p:spPr>
          <a:xfrm>
            <a:off x="8298753" y="5778240"/>
            <a:ext cx="1735246"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800" b="1" dirty="0">
                <a:effectLst/>
                <a:latin typeface="Cambria"/>
                <a:ea typeface="ＭＳ 明朝"/>
                <a:cs typeface="Cambria"/>
              </a:rPr>
              <a:t>Miktar</a:t>
            </a:r>
          </a:p>
        </p:txBody>
      </p:sp>
      <p:sp>
        <p:nvSpPr>
          <p:cNvPr id="15" name="Rectangle 14"/>
          <p:cNvSpPr/>
          <p:nvPr/>
        </p:nvSpPr>
        <p:spPr>
          <a:xfrm>
            <a:off x="1703017" y="2500433"/>
            <a:ext cx="1330221" cy="98868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800" b="1" dirty="0">
                <a:effectLst/>
                <a:latin typeface="Cambria"/>
                <a:ea typeface="ＭＳ 明朝"/>
                <a:cs typeface="Cambria"/>
              </a:rPr>
              <a:t>Küçük </a:t>
            </a:r>
            <a:r>
              <a:rPr lang="tr-TR" sz="2800" b="1" dirty="0">
                <a:latin typeface="Cambria"/>
                <a:ea typeface="ＭＳ 明朝"/>
                <a:cs typeface="Cambria"/>
              </a:rPr>
              <a:t>D</a:t>
            </a:r>
            <a:r>
              <a:rPr lang="tr-TR" sz="2800" b="1" dirty="0">
                <a:effectLst/>
                <a:latin typeface="Cambria"/>
                <a:ea typeface="ＭＳ 明朝"/>
                <a:cs typeface="Cambria"/>
              </a:rPr>
              <a:t>eğişim</a:t>
            </a:r>
          </a:p>
        </p:txBody>
      </p:sp>
      <p:sp>
        <p:nvSpPr>
          <p:cNvPr id="16" name="Rectangle 15"/>
          <p:cNvSpPr/>
          <p:nvPr/>
        </p:nvSpPr>
        <p:spPr>
          <a:xfrm>
            <a:off x="4493434" y="5742884"/>
            <a:ext cx="2557521"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800" b="1" dirty="0">
                <a:effectLst/>
                <a:latin typeface="Cambria"/>
                <a:ea typeface="ＭＳ 明朝"/>
                <a:cs typeface="Cambria"/>
              </a:rPr>
              <a:t>Büyük Değişim</a:t>
            </a:r>
          </a:p>
        </p:txBody>
      </p:sp>
      <p:sp>
        <p:nvSpPr>
          <p:cNvPr id="17" name="Rectangle 16"/>
          <p:cNvSpPr/>
          <p:nvPr/>
        </p:nvSpPr>
        <p:spPr>
          <a:xfrm>
            <a:off x="5268635" y="6216524"/>
            <a:ext cx="1249159" cy="509178"/>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800" b="1" u="sng" dirty="0">
                <a:solidFill>
                  <a:srgbClr val="FF0000"/>
                </a:solidFill>
                <a:effectLst/>
                <a:latin typeface="Cambria"/>
                <a:ea typeface="ＭＳ 明朝"/>
                <a:cs typeface="Cambria"/>
              </a:rPr>
              <a:t>Elastik</a:t>
            </a:r>
          </a:p>
        </p:txBody>
      </p:sp>
      <p:sp>
        <p:nvSpPr>
          <p:cNvPr id="18" name="Rectangle 17"/>
          <p:cNvSpPr/>
          <p:nvPr/>
        </p:nvSpPr>
        <p:spPr>
          <a:xfrm>
            <a:off x="3097001" y="3239715"/>
            <a:ext cx="560599"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dirty="0">
                <a:effectLst/>
                <a:latin typeface="Cambria"/>
                <a:ea typeface="ＭＳ 明朝"/>
                <a:cs typeface="Cambria"/>
              </a:rPr>
              <a:t>F</a:t>
            </a:r>
            <a:r>
              <a:rPr lang="tr-TR" sz="2000" baseline="-25000" dirty="0">
                <a:effectLst/>
                <a:latin typeface="Cambria"/>
                <a:ea typeface="ＭＳ 明朝"/>
                <a:cs typeface="Cambria"/>
              </a:rPr>
              <a:t>0</a:t>
            </a:r>
            <a:endParaRPr lang="tr-TR" sz="2000" dirty="0">
              <a:effectLst/>
              <a:latin typeface="Cambria"/>
              <a:ea typeface="ＭＳ 明朝"/>
              <a:cs typeface="Cambria"/>
            </a:endParaRPr>
          </a:p>
        </p:txBody>
      </p:sp>
      <p:sp>
        <p:nvSpPr>
          <p:cNvPr id="19" name="Rectangle 18"/>
          <p:cNvSpPr/>
          <p:nvPr/>
        </p:nvSpPr>
        <p:spPr>
          <a:xfrm>
            <a:off x="3181667" y="2376115"/>
            <a:ext cx="560599"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dirty="0">
                <a:latin typeface="Cambria"/>
                <a:ea typeface="ＭＳ 明朝"/>
                <a:cs typeface="Cambria"/>
              </a:rPr>
              <a:t>F</a:t>
            </a:r>
            <a:r>
              <a:rPr lang="tr-TR" sz="2000" baseline="-25000" dirty="0">
                <a:latin typeface="Cambria"/>
                <a:ea typeface="ＭＳ 明朝"/>
                <a:cs typeface="Cambria"/>
              </a:rPr>
              <a:t>1</a:t>
            </a:r>
            <a:endParaRPr lang="tr-TR" sz="2000" dirty="0">
              <a:effectLst/>
              <a:latin typeface="Cambria"/>
              <a:ea typeface="ＭＳ 明朝"/>
              <a:cs typeface="Cambria"/>
            </a:endParaRPr>
          </a:p>
        </p:txBody>
      </p:sp>
      <p:sp>
        <p:nvSpPr>
          <p:cNvPr id="20" name="Rectangle 19"/>
          <p:cNvSpPr/>
          <p:nvPr/>
        </p:nvSpPr>
        <p:spPr>
          <a:xfrm>
            <a:off x="8600334" y="4272649"/>
            <a:ext cx="560599"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dirty="0">
                <a:effectLst/>
                <a:latin typeface="Cambria"/>
                <a:ea typeface="ＭＳ 明朝"/>
                <a:cs typeface="Cambria"/>
              </a:rPr>
              <a:t>T</a:t>
            </a:r>
          </a:p>
        </p:txBody>
      </p:sp>
    </p:spTree>
    <p:extLst>
      <p:ext uri="{BB962C8B-B14F-4D97-AF65-F5344CB8AC3E}">
        <p14:creationId xmlns:p14="http://schemas.microsoft.com/office/powerpoint/2010/main" val="1212607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10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1981200" y="47"/>
            <a:ext cx="8229600" cy="1527175"/>
          </a:xfrm>
        </p:spPr>
        <p:txBody>
          <a:bodyPr/>
          <a:lstStyle/>
          <a:p>
            <a:r>
              <a:rPr lang="tr-TR" altLang="en-US" noProof="0" dirty="0">
                <a:latin typeface="Cambria"/>
              </a:rPr>
              <a:t>Esneklik</a:t>
            </a:r>
          </a:p>
        </p:txBody>
      </p:sp>
      <p:sp>
        <p:nvSpPr>
          <p:cNvPr id="26627" name="Content Placeholder 2"/>
          <p:cNvSpPr>
            <a:spLocks noGrp="1"/>
          </p:cNvSpPr>
          <p:nvPr>
            <p:ph idx="1"/>
          </p:nvPr>
        </p:nvSpPr>
        <p:spPr>
          <a:xfrm>
            <a:off x="1981200" y="1712913"/>
            <a:ext cx="8229600" cy="4895850"/>
          </a:xfrm>
        </p:spPr>
        <p:txBody>
          <a:bodyPr/>
          <a:lstStyle/>
          <a:p>
            <a:pPr eaLnBrk="1" hangingPunct="1"/>
            <a:r>
              <a:rPr lang="tr-TR" altLang="en-US" sz="3200" noProof="0" dirty="0"/>
              <a:t>Esneklik</a:t>
            </a:r>
          </a:p>
          <a:p>
            <a:pPr lvl="1" eaLnBrk="1" hangingPunct="1"/>
            <a:r>
              <a:rPr lang="tr-TR" altLang="en-US" sz="2800" noProof="0" dirty="0"/>
              <a:t>Piyasa şartlarındaki değişimlere alıcı ve satıcıların cevap verebilirliği (tepkisi).</a:t>
            </a: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t="22272" b="14653"/>
          <a:stretch>
            <a:fillRect/>
          </a:stretch>
        </p:blipFill>
        <p:spPr bwMode="auto">
          <a:xfrm>
            <a:off x="2222372" y="3652590"/>
            <a:ext cx="4536721" cy="1907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300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barn(inVertical)">
                                      <p:cBhvr>
                                        <p:cTn id="7" dur="500"/>
                                        <p:tgtEl>
                                          <p:spTgt spid="266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4" descr="axes_labels.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6743" y="1355725"/>
            <a:ext cx="6875463" cy="459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d.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64167" y="1465263"/>
            <a:ext cx="1708151" cy="394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large.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66932" y="3522666"/>
            <a:ext cx="1292225" cy="949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p0.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29018" y="4351385"/>
            <a:ext cx="2963863" cy="1063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p1.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28989" y="3287713"/>
            <a:ext cx="2584451" cy="212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small.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784755" y="4978447"/>
            <a:ext cx="2052639" cy="874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087" name="Title 10"/>
          <p:cNvSpPr>
            <a:spLocks noGrp="1"/>
          </p:cNvSpPr>
          <p:nvPr>
            <p:ph type="title"/>
          </p:nvPr>
        </p:nvSpPr>
        <p:spPr>
          <a:xfrm>
            <a:off x="2014539" y="-17463"/>
            <a:ext cx="8229600" cy="768351"/>
          </a:xfrm>
        </p:spPr>
        <p:txBody>
          <a:bodyPr/>
          <a:lstStyle/>
          <a:p>
            <a:pPr algn="ctr"/>
            <a:r>
              <a:rPr lang="tr-TR" altLang="en-US" noProof="0" dirty="0">
                <a:latin typeface="Cambria"/>
              </a:rPr>
              <a:t>Fiyat Esnekliği ve Grafiği</a:t>
            </a:r>
          </a:p>
        </p:txBody>
      </p:sp>
      <p:graphicFrame>
        <p:nvGraphicFramePr>
          <p:cNvPr id="46088" name="Object 1"/>
          <p:cNvGraphicFramePr>
            <a:graphicFrameLocks noChangeAspect="1"/>
          </p:cNvGraphicFramePr>
          <p:nvPr>
            <p:extLst>
              <p:ext uri="{D42A27DB-BD31-4B8C-83A1-F6EECF244321}">
                <p14:modId xmlns:p14="http://schemas.microsoft.com/office/powerpoint/2010/main" val="773970294"/>
              </p:ext>
            </p:extLst>
          </p:nvPr>
        </p:nvGraphicFramePr>
        <p:xfrm>
          <a:off x="7634288" y="1673225"/>
          <a:ext cx="2992437" cy="836613"/>
        </p:xfrm>
        <a:graphic>
          <a:graphicData uri="http://schemas.openxmlformats.org/presentationml/2006/ole">
            <mc:AlternateContent xmlns:mc="http://schemas.openxmlformats.org/markup-compatibility/2006">
              <mc:Choice xmlns:v="urn:schemas-microsoft-com:vml" Requires="v">
                <p:oleObj spid="_x0000_s25990" name="Equation" r:id="rId10" imgW="1473200" imgH="444500" progId="Equation.DSMT4">
                  <p:embed/>
                </p:oleObj>
              </mc:Choice>
              <mc:Fallback>
                <p:oleObj name="Equation" r:id="rId10" imgW="1473200" imgH="444500" progId="Equation.DSMT4">
                  <p:embed/>
                  <p:pic>
                    <p:nvPicPr>
                      <p:cNvPr id="0" name=""/>
                      <p:cNvPicPr>
                        <a:picLocks noChangeAspect="1" noChangeArrowheads="1"/>
                      </p:cNvPicPr>
                      <p:nvPr/>
                    </p:nvPicPr>
                    <p:blipFill>
                      <a:blip r:embed="rId11"/>
                      <a:srcRect/>
                      <a:stretch>
                        <a:fillRect/>
                      </a:stretch>
                    </p:blipFill>
                    <p:spPr bwMode="auto">
                      <a:xfrm>
                        <a:off x="7634288" y="1673225"/>
                        <a:ext cx="2992437" cy="836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10"/>
          <p:cNvSpPr/>
          <p:nvPr/>
        </p:nvSpPr>
        <p:spPr>
          <a:xfrm>
            <a:off x="4798745" y="6209986"/>
            <a:ext cx="1603998" cy="509178"/>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800" b="1" u="sng" dirty="0">
                <a:solidFill>
                  <a:srgbClr val="FF0000"/>
                </a:solidFill>
                <a:effectLst/>
                <a:latin typeface="Cambria"/>
                <a:ea typeface="ＭＳ 明朝"/>
                <a:cs typeface="Cambria"/>
              </a:rPr>
              <a:t>İnelastik</a:t>
            </a:r>
          </a:p>
        </p:txBody>
      </p:sp>
      <p:sp>
        <p:nvSpPr>
          <p:cNvPr id="12" name="Rectangle 11"/>
          <p:cNvSpPr/>
          <p:nvPr/>
        </p:nvSpPr>
        <p:spPr>
          <a:xfrm>
            <a:off x="2629220" y="1381760"/>
            <a:ext cx="1068827" cy="61436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800" b="1" dirty="0">
                <a:effectLst/>
                <a:latin typeface="Cambria"/>
                <a:ea typeface="ＭＳ 明朝"/>
                <a:cs typeface="Cambria"/>
              </a:rPr>
              <a:t>Fiyat</a:t>
            </a:r>
          </a:p>
        </p:txBody>
      </p:sp>
      <p:sp>
        <p:nvSpPr>
          <p:cNvPr id="13" name="Rectangle 12"/>
          <p:cNvSpPr/>
          <p:nvPr/>
        </p:nvSpPr>
        <p:spPr>
          <a:xfrm>
            <a:off x="8412481" y="5522036"/>
            <a:ext cx="1442982" cy="509178"/>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800" b="1" dirty="0">
                <a:effectLst/>
                <a:latin typeface="Cambria"/>
                <a:ea typeface="ＭＳ 明朝"/>
                <a:cs typeface="Cambria"/>
              </a:rPr>
              <a:t>Miktar</a:t>
            </a:r>
          </a:p>
        </p:txBody>
      </p:sp>
      <p:sp>
        <p:nvSpPr>
          <p:cNvPr id="14" name="Rectangle 13"/>
          <p:cNvSpPr/>
          <p:nvPr/>
        </p:nvSpPr>
        <p:spPr>
          <a:xfrm>
            <a:off x="1561000" y="3616944"/>
            <a:ext cx="1383006" cy="987028"/>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800" b="1" dirty="0">
                <a:effectLst/>
                <a:latin typeface="Cambria"/>
                <a:ea typeface="ＭＳ 明朝"/>
                <a:cs typeface="Cambria"/>
              </a:rPr>
              <a:t>Büyük Değişim</a:t>
            </a:r>
          </a:p>
        </p:txBody>
      </p:sp>
      <p:sp>
        <p:nvSpPr>
          <p:cNvPr id="15" name="Rectangle 14"/>
          <p:cNvSpPr/>
          <p:nvPr/>
        </p:nvSpPr>
        <p:spPr>
          <a:xfrm>
            <a:off x="4600312" y="5442657"/>
            <a:ext cx="2225753" cy="509178"/>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800" b="1" dirty="0">
                <a:effectLst/>
                <a:latin typeface="Cambria"/>
                <a:ea typeface="ＭＳ 明朝"/>
                <a:cs typeface="Cambria"/>
              </a:rPr>
              <a:t>Küçük </a:t>
            </a:r>
            <a:r>
              <a:rPr lang="tr-TR" sz="2800" b="1" dirty="0">
                <a:latin typeface="Cambria"/>
                <a:ea typeface="ＭＳ 明朝"/>
                <a:cs typeface="Cambria"/>
              </a:rPr>
              <a:t>D</a:t>
            </a:r>
            <a:r>
              <a:rPr lang="tr-TR" sz="2800" b="1" dirty="0">
                <a:effectLst/>
                <a:latin typeface="Cambria"/>
                <a:ea typeface="ＭＳ 明朝"/>
                <a:cs typeface="Cambria"/>
              </a:rPr>
              <a:t>eğişim</a:t>
            </a:r>
          </a:p>
        </p:txBody>
      </p:sp>
      <p:sp>
        <p:nvSpPr>
          <p:cNvPr id="16" name="Rectangle 15"/>
          <p:cNvSpPr/>
          <p:nvPr/>
        </p:nvSpPr>
        <p:spPr>
          <a:xfrm>
            <a:off x="3113934" y="4374249"/>
            <a:ext cx="560599"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dirty="0">
                <a:latin typeface="Cambria"/>
                <a:ea typeface="ＭＳ 明朝"/>
                <a:cs typeface="Cambria"/>
              </a:rPr>
              <a:t>F</a:t>
            </a:r>
            <a:r>
              <a:rPr lang="tr-TR" sz="2000" baseline="-25000" dirty="0">
                <a:effectLst/>
                <a:latin typeface="Cambria"/>
                <a:ea typeface="ＭＳ 明朝"/>
                <a:cs typeface="Cambria"/>
              </a:rPr>
              <a:t>0</a:t>
            </a:r>
            <a:endParaRPr lang="tr-TR" sz="2000" dirty="0">
              <a:effectLst/>
              <a:latin typeface="Cambria"/>
              <a:ea typeface="ＭＳ 明朝"/>
              <a:cs typeface="Cambria"/>
            </a:endParaRPr>
          </a:p>
        </p:txBody>
      </p:sp>
      <p:sp>
        <p:nvSpPr>
          <p:cNvPr id="17" name="Rectangle 16"/>
          <p:cNvSpPr/>
          <p:nvPr/>
        </p:nvSpPr>
        <p:spPr>
          <a:xfrm>
            <a:off x="3147800" y="3307449"/>
            <a:ext cx="560599"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dirty="0">
                <a:latin typeface="Cambria"/>
                <a:ea typeface="ＭＳ 明朝"/>
                <a:cs typeface="Cambria"/>
              </a:rPr>
              <a:t>F</a:t>
            </a:r>
            <a:r>
              <a:rPr lang="tr-TR" sz="2000" baseline="-25000" dirty="0">
                <a:latin typeface="Cambria"/>
                <a:ea typeface="ＭＳ 明朝"/>
                <a:cs typeface="Cambria"/>
              </a:rPr>
              <a:t>1</a:t>
            </a:r>
            <a:endParaRPr lang="tr-TR" sz="2000" dirty="0">
              <a:effectLst/>
              <a:latin typeface="Cambria"/>
              <a:ea typeface="ＭＳ 明朝"/>
              <a:cs typeface="Cambria"/>
            </a:endParaRPr>
          </a:p>
        </p:txBody>
      </p:sp>
      <p:sp>
        <p:nvSpPr>
          <p:cNvPr id="18" name="Rectangle 17"/>
          <p:cNvSpPr/>
          <p:nvPr/>
        </p:nvSpPr>
        <p:spPr>
          <a:xfrm>
            <a:off x="6597967" y="4916114"/>
            <a:ext cx="560599"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dirty="0">
                <a:effectLst/>
                <a:latin typeface="Cambria"/>
                <a:ea typeface="ＭＳ 明朝"/>
                <a:cs typeface="Cambria"/>
              </a:rPr>
              <a:t>T</a:t>
            </a:r>
          </a:p>
        </p:txBody>
      </p:sp>
    </p:spTree>
    <p:extLst>
      <p:ext uri="{BB962C8B-B14F-4D97-AF65-F5344CB8AC3E}">
        <p14:creationId xmlns:p14="http://schemas.microsoft.com/office/powerpoint/2010/main" val="807452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10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6" descr="axes_labels.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7392" y="1376369"/>
            <a:ext cx="7654925" cy="4968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d.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92763" y="1468485"/>
            <a:ext cx="368300" cy="3825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nochange.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40300" y="5405485"/>
            <a:ext cx="1360488" cy="331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p0.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38545" y="3102022"/>
            <a:ext cx="2282825" cy="404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descr="p1.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38545" y="2473372"/>
            <a:ext cx="2282825" cy="404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8" name="Title 7"/>
          <p:cNvSpPr>
            <a:spLocks noGrp="1"/>
          </p:cNvSpPr>
          <p:nvPr>
            <p:ph type="title"/>
          </p:nvPr>
        </p:nvSpPr>
        <p:spPr>
          <a:xfrm>
            <a:off x="2014539" y="-17463"/>
            <a:ext cx="8229600" cy="768351"/>
          </a:xfrm>
        </p:spPr>
        <p:txBody>
          <a:bodyPr/>
          <a:lstStyle/>
          <a:p>
            <a:pPr algn="ctr"/>
            <a:r>
              <a:rPr lang="tr-TR" altLang="en-US" noProof="0" dirty="0">
                <a:latin typeface="Cambria"/>
              </a:rPr>
              <a:t>Fiyat Esnekliği ve Grafiği</a:t>
            </a:r>
          </a:p>
        </p:txBody>
      </p:sp>
      <p:graphicFrame>
        <p:nvGraphicFramePr>
          <p:cNvPr id="44039" name="Object 2"/>
          <p:cNvGraphicFramePr>
            <a:graphicFrameLocks noChangeAspect="1"/>
          </p:cNvGraphicFramePr>
          <p:nvPr>
            <p:extLst>
              <p:ext uri="{D42A27DB-BD31-4B8C-83A1-F6EECF244321}">
                <p14:modId xmlns:p14="http://schemas.microsoft.com/office/powerpoint/2010/main" val="3306658973"/>
              </p:ext>
            </p:extLst>
          </p:nvPr>
        </p:nvGraphicFramePr>
        <p:xfrm>
          <a:off x="7362825" y="2446338"/>
          <a:ext cx="2654300" cy="1066800"/>
        </p:xfrm>
        <a:graphic>
          <a:graphicData uri="http://schemas.openxmlformats.org/presentationml/2006/ole">
            <mc:AlternateContent xmlns:mc="http://schemas.openxmlformats.org/markup-compatibility/2006">
              <mc:Choice xmlns:v="urn:schemas-microsoft-com:vml" Requires="v">
                <p:oleObj spid="_x0000_s24967" name="Equation" r:id="rId9" imgW="1041400" imgH="419100" progId="Equation.DSMT4">
                  <p:embed/>
                </p:oleObj>
              </mc:Choice>
              <mc:Fallback>
                <p:oleObj name="Equation" r:id="rId9" imgW="1041400" imgH="419100" progId="Equation.DSMT4">
                  <p:embed/>
                  <p:pic>
                    <p:nvPicPr>
                      <p:cNvPr id="0" name=""/>
                      <p:cNvPicPr>
                        <a:picLocks noChangeAspect="1" noChangeArrowheads="1"/>
                      </p:cNvPicPr>
                      <p:nvPr/>
                    </p:nvPicPr>
                    <p:blipFill>
                      <a:blip r:embed="rId10"/>
                      <a:srcRect/>
                      <a:stretch>
                        <a:fillRect/>
                      </a:stretch>
                    </p:blipFill>
                    <p:spPr bwMode="auto">
                      <a:xfrm>
                        <a:off x="7362825" y="2446338"/>
                        <a:ext cx="2654300" cy="1066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44040" name="Group 10"/>
          <p:cNvGrpSpPr>
            <a:grpSpLocks/>
          </p:cNvGrpSpPr>
          <p:nvPr/>
        </p:nvGrpSpPr>
        <p:grpSpPr bwMode="auto">
          <a:xfrm>
            <a:off x="8756679" y="1639888"/>
            <a:ext cx="1758951" cy="825500"/>
            <a:chOff x="6622774" y="1066800"/>
            <a:chExt cx="1759226" cy="825293"/>
          </a:xfrm>
        </p:grpSpPr>
        <p:cxnSp>
          <p:nvCxnSpPr>
            <p:cNvPr id="14" name="Straight Arrow Connector 13"/>
            <p:cNvCxnSpPr/>
            <p:nvPr/>
          </p:nvCxnSpPr>
          <p:spPr>
            <a:xfrm flipH="1">
              <a:off x="6622774" y="1435008"/>
              <a:ext cx="234987" cy="457085"/>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44042" name="TextBox 8"/>
            <p:cNvSpPr txBox="1">
              <a:spLocks noChangeArrowheads="1"/>
            </p:cNvSpPr>
            <p:nvPr/>
          </p:nvSpPr>
          <p:spPr bwMode="auto">
            <a:xfrm>
              <a:off x="6858000" y="1066800"/>
              <a:ext cx="1524000" cy="369239"/>
            </a:xfrm>
            <a:prstGeom prst="rect">
              <a:avLst/>
            </a:prstGeom>
            <a:solidFill>
              <a:srgbClr val="92D050"/>
            </a:solidFill>
            <a:ln w="9525">
              <a:solidFill>
                <a:schemeClr val="tx1"/>
              </a:solidFill>
              <a:miter lim="800000"/>
              <a:headEnd/>
              <a:tailEnd/>
            </a:ln>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latin typeface="Cambria"/>
                  <a:cs typeface="Cambria"/>
                </a:rPr>
                <a:t>Pay sıfır!</a:t>
              </a:r>
            </a:p>
          </p:txBody>
        </p:sp>
      </p:grpSp>
      <p:sp>
        <p:nvSpPr>
          <p:cNvPr id="13" name="Rectangle 12"/>
          <p:cNvSpPr/>
          <p:nvPr/>
        </p:nvSpPr>
        <p:spPr>
          <a:xfrm>
            <a:off x="2682135" y="1394337"/>
            <a:ext cx="1068827" cy="509178"/>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800" b="1" dirty="0">
                <a:effectLst/>
                <a:latin typeface="Cambria"/>
                <a:ea typeface="ＭＳ 明朝"/>
                <a:cs typeface="Cambria"/>
              </a:rPr>
              <a:t>Fiyat</a:t>
            </a:r>
          </a:p>
        </p:txBody>
      </p:sp>
      <p:sp>
        <p:nvSpPr>
          <p:cNvPr id="15" name="Rectangle 14"/>
          <p:cNvSpPr/>
          <p:nvPr/>
        </p:nvSpPr>
        <p:spPr>
          <a:xfrm>
            <a:off x="8330836" y="5394960"/>
            <a:ext cx="1458482" cy="556875"/>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800" b="1" dirty="0">
                <a:effectLst/>
                <a:latin typeface="Cambria"/>
                <a:ea typeface="ＭＳ 明朝"/>
                <a:cs typeface="Cambria"/>
              </a:rPr>
              <a:t>Miktar</a:t>
            </a:r>
          </a:p>
        </p:txBody>
      </p:sp>
      <p:sp>
        <p:nvSpPr>
          <p:cNvPr id="16" name="Rectangle 15"/>
          <p:cNvSpPr/>
          <p:nvPr/>
        </p:nvSpPr>
        <p:spPr>
          <a:xfrm>
            <a:off x="5079862" y="5958620"/>
            <a:ext cx="3254287" cy="509178"/>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800" b="1" u="sng" dirty="0">
                <a:solidFill>
                  <a:srgbClr val="FF0000"/>
                </a:solidFill>
                <a:effectLst/>
                <a:latin typeface="Cambria"/>
                <a:ea typeface="ＭＳ 明朝"/>
                <a:cs typeface="Cambria"/>
              </a:rPr>
              <a:t>Tam İnelastik</a:t>
            </a:r>
          </a:p>
        </p:txBody>
      </p:sp>
      <p:sp>
        <p:nvSpPr>
          <p:cNvPr id="17" name="Rectangle 16"/>
          <p:cNvSpPr/>
          <p:nvPr/>
        </p:nvSpPr>
        <p:spPr>
          <a:xfrm>
            <a:off x="1693286" y="2611478"/>
            <a:ext cx="1329313" cy="92087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800" b="1" dirty="0">
                <a:latin typeface="Cambria"/>
                <a:ea typeface="ＭＳ 明朝"/>
                <a:cs typeface="Cambria"/>
              </a:rPr>
              <a:t>Değişim</a:t>
            </a:r>
            <a:endParaRPr lang="tr-TR" sz="2800" b="1" dirty="0">
              <a:effectLst/>
              <a:latin typeface="Cambria"/>
              <a:ea typeface="ＭＳ 明朝"/>
              <a:cs typeface="Cambria"/>
            </a:endParaRPr>
          </a:p>
        </p:txBody>
      </p:sp>
      <p:sp>
        <p:nvSpPr>
          <p:cNvPr id="18" name="Rectangle 17"/>
          <p:cNvSpPr/>
          <p:nvPr/>
        </p:nvSpPr>
        <p:spPr>
          <a:xfrm>
            <a:off x="4798745" y="5363279"/>
            <a:ext cx="2093464" cy="509178"/>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800" b="1" dirty="0">
                <a:effectLst/>
                <a:latin typeface="Cambria"/>
                <a:ea typeface="ＭＳ 明朝"/>
                <a:cs typeface="Cambria"/>
              </a:rPr>
              <a:t>Değişim </a:t>
            </a:r>
            <a:r>
              <a:rPr lang="tr-TR" sz="2800" b="1" dirty="0">
                <a:latin typeface="Cambria"/>
                <a:ea typeface="ＭＳ 明朝"/>
                <a:cs typeface="Cambria"/>
              </a:rPr>
              <a:t>Y</a:t>
            </a:r>
            <a:r>
              <a:rPr lang="tr-TR" sz="2800" b="1" dirty="0">
                <a:effectLst/>
                <a:latin typeface="Cambria"/>
                <a:ea typeface="ＭＳ 明朝"/>
                <a:cs typeface="Cambria"/>
              </a:rPr>
              <a:t>ok</a:t>
            </a:r>
          </a:p>
        </p:txBody>
      </p:sp>
      <p:sp>
        <p:nvSpPr>
          <p:cNvPr id="19" name="Rectangle 18"/>
          <p:cNvSpPr/>
          <p:nvPr/>
        </p:nvSpPr>
        <p:spPr>
          <a:xfrm>
            <a:off x="3141450" y="3110599"/>
            <a:ext cx="560599"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dirty="0">
                <a:latin typeface="Cambria"/>
                <a:ea typeface="ＭＳ 明朝"/>
                <a:cs typeface="Cambria"/>
              </a:rPr>
              <a:t>F</a:t>
            </a:r>
            <a:r>
              <a:rPr lang="tr-TR" sz="2000" baseline="-25000" dirty="0">
                <a:latin typeface="Cambria"/>
                <a:ea typeface="ＭＳ 明朝"/>
                <a:cs typeface="Cambria"/>
              </a:rPr>
              <a:t>0</a:t>
            </a:r>
            <a:endParaRPr lang="tr-TR" sz="2000" dirty="0">
              <a:effectLst/>
              <a:latin typeface="Cambria"/>
              <a:ea typeface="ＭＳ 明朝"/>
              <a:cs typeface="Cambria"/>
            </a:endParaRPr>
          </a:p>
        </p:txBody>
      </p:sp>
      <p:sp>
        <p:nvSpPr>
          <p:cNvPr id="20" name="Rectangle 19"/>
          <p:cNvSpPr/>
          <p:nvPr/>
        </p:nvSpPr>
        <p:spPr>
          <a:xfrm>
            <a:off x="3135100" y="2462899"/>
            <a:ext cx="560599"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dirty="0">
                <a:latin typeface="Cambria"/>
                <a:ea typeface="ＭＳ 明朝"/>
                <a:cs typeface="Cambria"/>
              </a:rPr>
              <a:t>F</a:t>
            </a:r>
            <a:r>
              <a:rPr lang="tr-TR" sz="2000" baseline="-25000" dirty="0">
                <a:latin typeface="Cambria"/>
                <a:ea typeface="ＭＳ 明朝"/>
                <a:cs typeface="Cambria"/>
              </a:rPr>
              <a:t>1</a:t>
            </a:r>
            <a:endParaRPr lang="tr-TR" sz="2000" dirty="0">
              <a:effectLst/>
              <a:latin typeface="Cambria"/>
              <a:ea typeface="ＭＳ 明朝"/>
              <a:cs typeface="Cambria"/>
            </a:endParaRPr>
          </a:p>
        </p:txBody>
      </p:sp>
      <p:sp>
        <p:nvSpPr>
          <p:cNvPr id="21" name="Rectangle 20"/>
          <p:cNvSpPr/>
          <p:nvPr/>
        </p:nvSpPr>
        <p:spPr>
          <a:xfrm>
            <a:off x="5734367" y="4738314"/>
            <a:ext cx="560599"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dirty="0">
                <a:effectLst/>
                <a:latin typeface="Cambria"/>
                <a:ea typeface="ＭＳ 明朝"/>
                <a:cs typeface="Cambria"/>
              </a:rPr>
              <a:t>T</a:t>
            </a:r>
          </a:p>
        </p:txBody>
      </p:sp>
    </p:spTree>
    <p:extLst>
      <p:ext uri="{BB962C8B-B14F-4D97-AF65-F5344CB8AC3E}">
        <p14:creationId xmlns:p14="http://schemas.microsoft.com/office/powerpoint/2010/main" val="2856554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65513" y="2751138"/>
            <a:ext cx="2025651" cy="239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32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89301" y="1346208"/>
            <a:ext cx="5349875" cy="5059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92589" y="1466854"/>
            <a:ext cx="3201987" cy="443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70465" y="1531943"/>
            <a:ext cx="1677987" cy="4281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92501" y="3568700"/>
            <a:ext cx="2330451" cy="290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arrows.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99027" y="1768477"/>
            <a:ext cx="1677988" cy="3643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653089" y="1468441"/>
            <a:ext cx="309563" cy="4344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329270" y="3348085"/>
            <a:ext cx="231775" cy="312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78445" y="3751263"/>
            <a:ext cx="206375" cy="2703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30" name="Title 13"/>
          <p:cNvSpPr>
            <a:spLocks noGrp="1"/>
          </p:cNvSpPr>
          <p:nvPr>
            <p:ph type="title"/>
          </p:nvPr>
        </p:nvSpPr>
        <p:spPr>
          <a:xfrm>
            <a:off x="1524000" y="45720"/>
            <a:ext cx="9144000" cy="809625"/>
          </a:xfrm>
        </p:spPr>
        <p:txBody>
          <a:bodyPr/>
          <a:lstStyle/>
          <a:p>
            <a:pPr algn="ctr"/>
            <a:r>
              <a:rPr lang="tr-TR" altLang="en-US" sz="4000" noProof="0" dirty="0">
                <a:latin typeface="Cambria"/>
              </a:rPr>
              <a:t>Zaman, Esneklik ve Talep Eğrisi</a:t>
            </a:r>
          </a:p>
        </p:txBody>
      </p:sp>
      <p:sp>
        <p:nvSpPr>
          <p:cNvPr id="14" name="Rectangle 13"/>
          <p:cNvSpPr/>
          <p:nvPr/>
        </p:nvSpPr>
        <p:spPr>
          <a:xfrm>
            <a:off x="2802451" y="1394337"/>
            <a:ext cx="1068827" cy="509178"/>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800" b="1" dirty="0">
                <a:effectLst/>
                <a:latin typeface="Cambria"/>
                <a:ea typeface="ＭＳ 明朝"/>
                <a:cs typeface="Cambria"/>
              </a:rPr>
              <a:t>Fiyat</a:t>
            </a:r>
          </a:p>
        </p:txBody>
      </p:sp>
      <p:sp>
        <p:nvSpPr>
          <p:cNvPr id="15" name="Rectangle 14"/>
          <p:cNvSpPr/>
          <p:nvPr/>
        </p:nvSpPr>
        <p:spPr>
          <a:xfrm>
            <a:off x="7521535" y="6166864"/>
            <a:ext cx="1175710" cy="509178"/>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800" b="1" dirty="0">
                <a:effectLst/>
                <a:latin typeface="Cambria"/>
                <a:ea typeface="ＭＳ 明朝"/>
                <a:cs typeface="Cambria"/>
              </a:rPr>
              <a:t>Miktar</a:t>
            </a:r>
          </a:p>
        </p:txBody>
      </p:sp>
      <p:sp>
        <p:nvSpPr>
          <p:cNvPr id="16" name="Rectangle 15"/>
          <p:cNvSpPr/>
          <p:nvPr/>
        </p:nvSpPr>
        <p:spPr>
          <a:xfrm>
            <a:off x="3154150" y="3447149"/>
            <a:ext cx="560599"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dirty="0">
                <a:latin typeface="Cambria"/>
                <a:ea typeface="ＭＳ 明朝"/>
                <a:cs typeface="Cambria"/>
              </a:rPr>
              <a:t>F</a:t>
            </a:r>
            <a:r>
              <a:rPr lang="tr-TR" sz="2000" baseline="-25000" dirty="0">
                <a:latin typeface="Cambria"/>
                <a:ea typeface="ＭＳ 明朝"/>
                <a:cs typeface="Cambria"/>
              </a:rPr>
              <a:t>1</a:t>
            </a:r>
            <a:endParaRPr lang="tr-TR" sz="2000" dirty="0">
              <a:effectLst/>
              <a:latin typeface="Cambria"/>
              <a:ea typeface="ＭＳ 明朝"/>
              <a:cs typeface="Cambria"/>
            </a:endParaRPr>
          </a:p>
        </p:txBody>
      </p:sp>
      <p:sp>
        <p:nvSpPr>
          <p:cNvPr id="17" name="Rectangle 16"/>
          <p:cNvSpPr/>
          <p:nvPr/>
        </p:nvSpPr>
        <p:spPr>
          <a:xfrm>
            <a:off x="3192250" y="2647049"/>
            <a:ext cx="560599"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dirty="0">
                <a:latin typeface="Cambria"/>
                <a:ea typeface="ＭＳ 明朝"/>
                <a:cs typeface="Cambria"/>
              </a:rPr>
              <a:t>F</a:t>
            </a:r>
            <a:r>
              <a:rPr lang="tr-TR" sz="2000" baseline="-25000" dirty="0">
                <a:latin typeface="Cambria"/>
                <a:ea typeface="ＭＳ 明朝"/>
                <a:cs typeface="Cambria"/>
              </a:rPr>
              <a:t>2</a:t>
            </a:r>
            <a:endParaRPr lang="tr-TR" sz="2000" dirty="0">
              <a:effectLst/>
              <a:latin typeface="Cambria"/>
              <a:ea typeface="ＭＳ 明朝"/>
              <a:cs typeface="Cambria"/>
            </a:endParaRPr>
          </a:p>
        </p:txBody>
      </p:sp>
      <p:sp>
        <p:nvSpPr>
          <p:cNvPr id="18" name="Rectangle 17"/>
          <p:cNvSpPr/>
          <p:nvPr/>
        </p:nvSpPr>
        <p:spPr>
          <a:xfrm>
            <a:off x="5721350" y="5555349"/>
            <a:ext cx="361949"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dirty="0">
                <a:latin typeface="Cambria"/>
                <a:ea typeface="ＭＳ 明朝"/>
                <a:cs typeface="Cambria"/>
              </a:rPr>
              <a:t>T</a:t>
            </a:r>
            <a:r>
              <a:rPr lang="tr-TR" sz="2000" baseline="-25000" dirty="0">
                <a:latin typeface="Cambria"/>
                <a:ea typeface="ＭＳ 明朝"/>
                <a:cs typeface="Cambria"/>
              </a:rPr>
              <a:t>1</a:t>
            </a:r>
            <a:endParaRPr lang="tr-TR" sz="2000" dirty="0">
              <a:effectLst/>
              <a:latin typeface="Cambria"/>
              <a:ea typeface="ＭＳ 明朝"/>
              <a:cs typeface="Cambria"/>
            </a:endParaRPr>
          </a:p>
        </p:txBody>
      </p:sp>
      <p:sp>
        <p:nvSpPr>
          <p:cNvPr id="19" name="Rectangle 18"/>
          <p:cNvSpPr/>
          <p:nvPr/>
        </p:nvSpPr>
        <p:spPr>
          <a:xfrm>
            <a:off x="6394450" y="5574399"/>
            <a:ext cx="361949"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dirty="0">
                <a:latin typeface="Cambria"/>
                <a:ea typeface="ＭＳ 明朝"/>
                <a:cs typeface="Cambria"/>
              </a:rPr>
              <a:t>T</a:t>
            </a:r>
            <a:r>
              <a:rPr lang="tr-TR" sz="2000" baseline="-25000" dirty="0">
                <a:latin typeface="Cambria"/>
                <a:ea typeface="ＭＳ 明朝"/>
                <a:cs typeface="Cambria"/>
              </a:rPr>
              <a:t>2</a:t>
            </a:r>
            <a:endParaRPr lang="tr-TR" sz="2000" dirty="0">
              <a:effectLst/>
              <a:latin typeface="Cambria"/>
              <a:ea typeface="ＭＳ 明朝"/>
              <a:cs typeface="Cambria"/>
            </a:endParaRPr>
          </a:p>
        </p:txBody>
      </p:sp>
      <p:sp>
        <p:nvSpPr>
          <p:cNvPr id="20" name="Rectangle 19"/>
          <p:cNvSpPr/>
          <p:nvPr/>
        </p:nvSpPr>
        <p:spPr>
          <a:xfrm>
            <a:off x="7112000" y="5593449"/>
            <a:ext cx="361949"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dirty="0">
                <a:latin typeface="Cambria"/>
                <a:ea typeface="ＭＳ 明朝"/>
                <a:cs typeface="Cambria"/>
              </a:rPr>
              <a:t>T</a:t>
            </a:r>
            <a:r>
              <a:rPr lang="tr-TR" sz="2000" baseline="-25000" dirty="0">
                <a:latin typeface="Cambria"/>
                <a:ea typeface="ＭＳ 明朝"/>
                <a:cs typeface="Cambria"/>
              </a:rPr>
              <a:t>3</a:t>
            </a:r>
            <a:endParaRPr lang="tr-TR" sz="2000" dirty="0">
              <a:effectLst/>
              <a:latin typeface="Cambria"/>
              <a:ea typeface="ＭＳ 明朝"/>
              <a:cs typeface="Cambria"/>
            </a:endParaRPr>
          </a:p>
        </p:txBody>
      </p:sp>
      <p:sp>
        <p:nvSpPr>
          <p:cNvPr id="21" name="Rectangle 20"/>
          <p:cNvSpPr/>
          <p:nvPr/>
        </p:nvSpPr>
        <p:spPr>
          <a:xfrm>
            <a:off x="5543550" y="6241149"/>
            <a:ext cx="298449"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dirty="0">
                <a:latin typeface="Cambria"/>
                <a:ea typeface="ＭＳ 明朝"/>
                <a:cs typeface="Cambria"/>
              </a:rPr>
              <a:t>M</a:t>
            </a:r>
            <a:r>
              <a:rPr lang="tr-TR" sz="1400" baseline="-25000" dirty="0">
                <a:latin typeface="Cambria"/>
                <a:ea typeface="ＭＳ 明朝"/>
                <a:cs typeface="Cambria"/>
              </a:rPr>
              <a:t>1</a:t>
            </a:r>
            <a:endParaRPr lang="tr-TR" sz="1400" dirty="0">
              <a:effectLst/>
              <a:latin typeface="Cambria"/>
              <a:ea typeface="ＭＳ 明朝"/>
              <a:cs typeface="Cambria"/>
            </a:endParaRPr>
          </a:p>
        </p:txBody>
      </p:sp>
      <p:sp>
        <p:nvSpPr>
          <p:cNvPr id="22" name="Rectangle 21"/>
          <p:cNvSpPr/>
          <p:nvPr/>
        </p:nvSpPr>
        <p:spPr>
          <a:xfrm>
            <a:off x="5270500" y="6222099"/>
            <a:ext cx="298449"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dirty="0">
                <a:latin typeface="Cambria"/>
                <a:ea typeface="ＭＳ 明朝"/>
                <a:cs typeface="Cambria"/>
              </a:rPr>
              <a:t>M</a:t>
            </a:r>
            <a:r>
              <a:rPr lang="tr-TR" sz="1400" baseline="-25000" dirty="0">
                <a:latin typeface="Cambria"/>
                <a:ea typeface="ＭＳ 明朝"/>
                <a:cs typeface="Cambria"/>
              </a:rPr>
              <a:t>2</a:t>
            </a:r>
            <a:endParaRPr lang="tr-TR" sz="1400" dirty="0">
              <a:effectLst/>
              <a:latin typeface="Cambria"/>
              <a:ea typeface="ＭＳ 明朝"/>
              <a:cs typeface="Cambria"/>
            </a:endParaRPr>
          </a:p>
        </p:txBody>
      </p:sp>
      <p:sp>
        <p:nvSpPr>
          <p:cNvPr id="23" name="Rectangle 22"/>
          <p:cNvSpPr/>
          <p:nvPr/>
        </p:nvSpPr>
        <p:spPr>
          <a:xfrm>
            <a:off x="4991100" y="6241149"/>
            <a:ext cx="298449"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dirty="0">
                <a:latin typeface="Cambria"/>
                <a:ea typeface="ＭＳ 明朝"/>
                <a:cs typeface="Cambria"/>
              </a:rPr>
              <a:t>M</a:t>
            </a:r>
            <a:r>
              <a:rPr lang="tr-TR" sz="1400" baseline="-25000" dirty="0">
                <a:latin typeface="Cambria"/>
                <a:ea typeface="ＭＳ 明朝"/>
                <a:cs typeface="Cambria"/>
              </a:rPr>
              <a:t>3</a:t>
            </a:r>
            <a:endParaRPr lang="tr-TR" sz="1400" dirty="0">
              <a:effectLst/>
              <a:latin typeface="Cambria"/>
              <a:ea typeface="ＭＳ 明朝"/>
              <a:cs typeface="Cambria"/>
            </a:endParaRPr>
          </a:p>
        </p:txBody>
      </p:sp>
    </p:spTree>
    <p:extLst>
      <p:ext uri="{BB962C8B-B14F-4D97-AF65-F5344CB8AC3E}">
        <p14:creationId xmlns:p14="http://schemas.microsoft.com/office/powerpoint/2010/main" val="1415991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10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10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10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1000"/>
                                        <p:tgtEl>
                                          <p:spTgt spid="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37"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outVertical)">
                                      <p:cBhvr>
                                        <p:cTn id="4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1981200" y="47"/>
            <a:ext cx="8229600" cy="1527175"/>
          </a:xfrm>
        </p:spPr>
        <p:txBody>
          <a:bodyPr/>
          <a:lstStyle/>
          <a:p>
            <a:r>
              <a:rPr lang="tr-TR" altLang="en-US" noProof="0" dirty="0">
                <a:latin typeface="Cambria"/>
              </a:rPr>
              <a:t>Gelir Esnekliği</a:t>
            </a:r>
          </a:p>
        </p:txBody>
      </p:sp>
      <p:sp>
        <p:nvSpPr>
          <p:cNvPr id="52227" name="Content Placeholder 2"/>
          <p:cNvSpPr>
            <a:spLocks noGrp="1"/>
          </p:cNvSpPr>
          <p:nvPr>
            <p:ph idx="1"/>
          </p:nvPr>
        </p:nvSpPr>
        <p:spPr>
          <a:xfrm>
            <a:off x="1981200" y="1712913"/>
            <a:ext cx="8229600" cy="4895850"/>
          </a:xfrm>
        </p:spPr>
        <p:txBody>
          <a:bodyPr/>
          <a:lstStyle/>
          <a:p>
            <a:pPr eaLnBrk="1" hangingPunct="1"/>
            <a:r>
              <a:rPr lang="tr-TR" altLang="en-US" sz="3200" noProof="0" dirty="0"/>
              <a:t>Fiyattaki değişim</a:t>
            </a:r>
          </a:p>
          <a:p>
            <a:pPr lvl="1" eaLnBrk="1" hangingPunct="1"/>
            <a:r>
              <a:rPr lang="tr-TR" altLang="en-US" sz="2800" noProof="0" dirty="0"/>
              <a:t>Talep eğrisi boyunca harekete neden olur.</a:t>
            </a:r>
          </a:p>
          <a:p>
            <a:pPr lvl="1" eaLnBrk="1" hangingPunct="1"/>
            <a:r>
              <a:rPr lang="tr-TR" altLang="en-US" sz="2800" noProof="0" dirty="0"/>
              <a:t>Bir malın tüketimini etkiler.</a:t>
            </a:r>
          </a:p>
          <a:p>
            <a:pPr eaLnBrk="1" hangingPunct="1"/>
            <a:r>
              <a:rPr lang="tr-TR" altLang="en-US" sz="3200" noProof="0" dirty="0"/>
              <a:t>Gelirdeki değişim</a:t>
            </a:r>
          </a:p>
          <a:p>
            <a:pPr lvl="1" eaLnBrk="1" hangingPunct="1"/>
            <a:r>
              <a:rPr lang="tr-TR" altLang="en-US" sz="2800" noProof="0" dirty="0"/>
              <a:t>Talep eğrisini kaydırır.</a:t>
            </a:r>
          </a:p>
          <a:p>
            <a:pPr lvl="1" eaLnBrk="1" hangingPunct="1"/>
            <a:r>
              <a:rPr lang="tr-TR" altLang="en-US" sz="2800" noProof="0" dirty="0"/>
              <a:t>Ayrıca bir malın tüketimini etkiler.</a:t>
            </a:r>
          </a:p>
          <a:p>
            <a:pPr eaLnBrk="1" hangingPunct="1"/>
            <a:r>
              <a:rPr lang="tr-TR" altLang="en-US" sz="3200" noProof="0" dirty="0"/>
              <a:t>Gelir Esnekliği</a:t>
            </a:r>
          </a:p>
          <a:p>
            <a:pPr lvl="1" eaLnBrk="1" hangingPunct="1"/>
            <a:r>
              <a:rPr lang="tr-TR" altLang="en-US" sz="2800" noProof="0" dirty="0"/>
              <a:t>Talep edilen miktarın gelirdeki değişime verdiği cevabın (tepkinin) ölçüsüdür.</a:t>
            </a:r>
          </a:p>
        </p:txBody>
      </p:sp>
    </p:spTree>
    <p:extLst>
      <p:ext uri="{BB962C8B-B14F-4D97-AF65-F5344CB8AC3E}">
        <p14:creationId xmlns:p14="http://schemas.microsoft.com/office/powerpoint/2010/main" val="174594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animEffect transition="in" filter="barn(inVertical)">
                                      <p:cBhvr>
                                        <p:cTn id="7" dur="500"/>
                                        <p:tgtEl>
                                          <p:spTgt spid="5222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2227">
                                            <p:txEl>
                                              <p:pRg st="2" end="2"/>
                                            </p:txEl>
                                          </p:spTgt>
                                        </p:tgtEl>
                                        <p:attrNameLst>
                                          <p:attrName>style.visibility</p:attrName>
                                        </p:attrNameLst>
                                      </p:cBhvr>
                                      <p:to>
                                        <p:strVal val="visible"/>
                                      </p:to>
                                    </p:set>
                                    <p:animEffect transition="in" filter="barn(inVertical)">
                                      <p:cBhvr>
                                        <p:cTn id="10" dur="500"/>
                                        <p:tgtEl>
                                          <p:spTgt spid="52227">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52227">
                                            <p:txEl>
                                              <p:pRg st="4" end="4"/>
                                            </p:txEl>
                                          </p:spTgt>
                                        </p:tgtEl>
                                        <p:attrNameLst>
                                          <p:attrName>style.visibility</p:attrName>
                                        </p:attrNameLst>
                                      </p:cBhvr>
                                      <p:to>
                                        <p:strVal val="visible"/>
                                      </p:to>
                                    </p:set>
                                    <p:animEffect transition="in" filter="barn(inVertical)">
                                      <p:cBhvr>
                                        <p:cTn id="15" dur="500"/>
                                        <p:tgtEl>
                                          <p:spTgt spid="52227">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2227">
                                            <p:txEl>
                                              <p:pRg st="5" end="5"/>
                                            </p:txEl>
                                          </p:spTgt>
                                        </p:tgtEl>
                                        <p:attrNameLst>
                                          <p:attrName>style.visibility</p:attrName>
                                        </p:attrNameLst>
                                      </p:cBhvr>
                                      <p:to>
                                        <p:strVal val="visible"/>
                                      </p:to>
                                    </p:set>
                                    <p:animEffect transition="in" filter="barn(inVertical)">
                                      <p:cBhvr>
                                        <p:cTn id="18" dur="500"/>
                                        <p:tgtEl>
                                          <p:spTgt spid="52227">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52227">
                                            <p:txEl>
                                              <p:pRg st="7" end="7"/>
                                            </p:txEl>
                                          </p:spTgt>
                                        </p:tgtEl>
                                        <p:attrNameLst>
                                          <p:attrName>style.visibility</p:attrName>
                                        </p:attrNameLst>
                                      </p:cBhvr>
                                      <p:to>
                                        <p:strVal val="visible"/>
                                      </p:to>
                                    </p:set>
                                    <p:animEffect transition="in" filter="barn(inVertical)">
                                      <p:cBhvr>
                                        <p:cTn id="23" dur="500"/>
                                        <p:tgtEl>
                                          <p:spTgt spid="522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1099566" y="20993"/>
            <a:ext cx="8229600" cy="1527175"/>
          </a:xfrm>
        </p:spPr>
        <p:txBody>
          <a:bodyPr/>
          <a:lstStyle/>
          <a:p>
            <a:r>
              <a:rPr lang="tr-TR" altLang="en-US" noProof="0" dirty="0">
                <a:latin typeface="Cambria"/>
              </a:rPr>
              <a:t>Gelir Esnekliği</a:t>
            </a:r>
          </a:p>
        </p:txBody>
      </p:sp>
      <p:sp>
        <p:nvSpPr>
          <p:cNvPr id="12292" name="Content Placeholder 2"/>
          <p:cNvSpPr>
            <a:spLocks noGrp="1"/>
          </p:cNvSpPr>
          <p:nvPr>
            <p:ph idx="1"/>
          </p:nvPr>
        </p:nvSpPr>
        <p:spPr>
          <a:xfrm>
            <a:off x="992605" y="3422650"/>
            <a:ext cx="8229600" cy="2990850"/>
          </a:xfrm>
        </p:spPr>
        <p:txBody>
          <a:bodyPr/>
          <a:lstStyle/>
          <a:p>
            <a:pPr eaLnBrk="1" hangingPunct="1"/>
            <a:r>
              <a:rPr lang="tr-TR" altLang="en-US" sz="3200" noProof="0" dirty="0"/>
              <a:t>Yukarıdaki oran negatif mi pozitif mi?</a:t>
            </a:r>
          </a:p>
          <a:p>
            <a:pPr lvl="1" eaLnBrk="1" hangingPunct="1"/>
            <a:r>
              <a:rPr lang="tr-TR" altLang="en-US" sz="2800" noProof="0" dirty="0"/>
              <a:t>Ürüne bağlı olarak gelir esnekliği pozitif ya da negatif olabilir.</a:t>
            </a:r>
          </a:p>
          <a:p>
            <a:pPr lvl="1" eaLnBrk="1" hangingPunct="1"/>
            <a:r>
              <a:rPr lang="tr-TR" altLang="en-US" sz="2800" noProof="0" dirty="0"/>
              <a:t>Eğer gelir esnekliği pozitif ise, rakamın büyük mü yoksa küçük mü olması da bizi ayrıca ilgilendirir.</a:t>
            </a:r>
          </a:p>
        </p:txBody>
      </p:sp>
      <p:graphicFrame>
        <p:nvGraphicFramePr>
          <p:cNvPr id="87043" name="Object 1"/>
          <p:cNvGraphicFramePr>
            <a:graphicFrameLocks noChangeAspect="1"/>
          </p:cNvGraphicFramePr>
          <p:nvPr>
            <p:extLst>
              <p:ext uri="{D42A27DB-BD31-4B8C-83A1-F6EECF244321}">
                <p14:modId xmlns:p14="http://schemas.microsoft.com/office/powerpoint/2010/main" val="2074279331"/>
              </p:ext>
            </p:extLst>
          </p:nvPr>
        </p:nvGraphicFramePr>
        <p:xfrm>
          <a:off x="9164638" y="2809875"/>
          <a:ext cx="2716212" cy="1379538"/>
        </p:xfrm>
        <a:graphic>
          <a:graphicData uri="http://schemas.openxmlformats.org/presentationml/2006/ole">
            <mc:AlternateContent xmlns:mc="http://schemas.openxmlformats.org/markup-compatibility/2006">
              <mc:Choice xmlns:v="urn:schemas-microsoft-com:vml" Requires="v">
                <p:oleObj spid="_x0000_s29348" name="Equation" r:id="rId4" imgW="825500" imgH="419100" progId="Equation.DSMT4">
                  <p:embed/>
                </p:oleObj>
              </mc:Choice>
              <mc:Fallback>
                <p:oleObj name="Equation" r:id="rId4" imgW="825500" imgH="419100" progId="Equation.DSMT4">
                  <p:embed/>
                  <p:pic>
                    <p:nvPicPr>
                      <p:cNvPr id="0" name=""/>
                      <p:cNvPicPr>
                        <a:picLocks noChangeAspect="1" noChangeArrowheads="1"/>
                      </p:cNvPicPr>
                      <p:nvPr/>
                    </p:nvPicPr>
                    <p:blipFill>
                      <a:blip r:embed="rId5"/>
                      <a:srcRect/>
                      <a:stretch>
                        <a:fillRect/>
                      </a:stretch>
                    </p:blipFill>
                    <p:spPr bwMode="auto">
                      <a:xfrm>
                        <a:off x="9164638" y="2809875"/>
                        <a:ext cx="2716212" cy="1379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48623659"/>
              </p:ext>
            </p:extLst>
          </p:nvPr>
        </p:nvGraphicFramePr>
        <p:xfrm>
          <a:off x="745456" y="1626185"/>
          <a:ext cx="10402888" cy="971550"/>
        </p:xfrm>
        <a:graphic>
          <a:graphicData uri="http://schemas.openxmlformats.org/presentationml/2006/ole">
            <mc:AlternateContent xmlns:mc="http://schemas.openxmlformats.org/markup-compatibility/2006">
              <mc:Choice xmlns:v="urn:schemas-microsoft-com:vml" Requires="v">
                <p:oleObj spid="_x0000_s29349" name="Equation" r:id="rId6" imgW="4254500" imgH="431800" progId="Equation.DSMT4">
                  <p:embed/>
                </p:oleObj>
              </mc:Choice>
              <mc:Fallback>
                <p:oleObj name="Equation" r:id="rId6" imgW="4254500" imgH="431800" progId="Equation.DSMT4">
                  <p:embed/>
                  <p:pic>
                    <p:nvPicPr>
                      <p:cNvPr id="0" name=""/>
                      <p:cNvPicPr>
                        <a:picLocks noChangeAspect="1" noChangeArrowheads="1"/>
                      </p:cNvPicPr>
                      <p:nvPr/>
                    </p:nvPicPr>
                    <p:blipFill>
                      <a:blip r:embed="rId7"/>
                      <a:srcRect/>
                      <a:stretch>
                        <a:fillRect/>
                      </a:stretch>
                    </p:blipFill>
                    <p:spPr bwMode="auto">
                      <a:xfrm>
                        <a:off x="745456" y="1626185"/>
                        <a:ext cx="10402888" cy="9715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49805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292">
                                            <p:txEl>
                                              <p:pRg st="1" end="1"/>
                                            </p:txEl>
                                          </p:spTgt>
                                        </p:tgtEl>
                                        <p:attrNameLst>
                                          <p:attrName>style.visibility</p:attrName>
                                        </p:attrNameLst>
                                      </p:cBhvr>
                                      <p:to>
                                        <p:strVal val="visible"/>
                                      </p:to>
                                    </p:set>
                                    <p:animEffect transition="in" filter="barn(inVertical)">
                                      <p:cBhvr>
                                        <p:cTn id="7" dur="500"/>
                                        <p:tgtEl>
                                          <p:spTgt spid="1229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2292">
                                            <p:txEl>
                                              <p:pRg st="2" end="2"/>
                                            </p:txEl>
                                          </p:spTgt>
                                        </p:tgtEl>
                                        <p:attrNameLst>
                                          <p:attrName>style.visibility</p:attrName>
                                        </p:attrNameLst>
                                      </p:cBhvr>
                                      <p:to>
                                        <p:strVal val="visible"/>
                                      </p:to>
                                    </p:set>
                                    <p:animEffect transition="in" filter="barn(inVertical)">
                                      <p:cBhvr>
                                        <p:cTn id="10" dur="500"/>
                                        <p:tgtEl>
                                          <p:spTgt spid="1229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1981200" y="47"/>
            <a:ext cx="8229600" cy="1527175"/>
          </a:xfrm>
        </p:spPr>
        <p:txBody>
          <a:bodyPr/>
          <a:lstStyle/>
          <a:p>
            <a:r>
              <a:rPr lang="tr-TR" altLang="en-US" noProof="0" dirty="0">
                <a:latin typeface="Cambria"/>
              </a:rPr>
              <a:t>Gelir Esnekliği</a:t>
            </a:r>
          </a:p>
        </p:txBody>
      </p:sp>
      <p:sp>
        <p:nvSpPr>
          <p:cNvPr id="53251" name="Content Placeholder 2"/>
          <p:cNvSpPr>
            <a:spLocks noGrp="1"/>
          </p:cNvSpPr>
          <p:nvPr>
            <p:ph idx="1"/>
          </p:nvPr>
        </p:nvSpPr>
        <p:spPr>
          <a:xfrm>
            <a:off x="1981200" y="1712913"/>
            <a:ext cx="8229600" cy="4895850"/>
          </a:xfrm>
        </p:spPr>
        <p:txBody>
          <a:bodyPr/>
          <a:lstStyle/>
          <a:p>
            <a:pPr eaLnBrk="1" hangingPunct="1"/>
            <a:r>
              <a:rPr lang="tr-TR" altLang="en-US" sz="2800" noProof="0" dirty="0"/>
              <a:t>Normal Mallar</a:t>
            </a:r>
          </a:p>
          <a:p>
            <a:pPr lvl="1" eaLnBrk="1" hangingPunct="1"/>
            <a:r>
              <a:rPr lang="tr-TR" altLang="en-US" sz="2400" noProof="0" dirty="0"/>
              <a:t>Gelir arttığında daha fazla tüketilen mallar</a:t>
            </a:r>
          </a:p>
          <a:p>
            <a:pPr eaLnBrk="1" hangingPunct="1"/>
            <a:r>
              <a:rPr lang="tr-TR" altLang="en-US" sz="2800" noProof="0" dirty="0"/>
              <a:t>Düşük Mallar</a:t>
            </a:r>
          </a:p>
          <a:p>
            <a:pPr lvl="1" eaLnBrk="1" hangingPunct="1"/>
            <a:r>
              <a:rPr lang="tr-TR" altLang="en-US" sz="2400" noProof="0" dirty="0"/>
              <a:t>Gelir arttığında daha az tüketilen mallar</a:t>
            </a:r>
          </a:p>
          <a:p>
            <a:pPr eaLnBrk="1" hangingPunct="1"/>
            <a:endParaRPr lang="tr-TR" altLang="en-US" sz="2800" noProof="0" dirty="0"/>
          </a:p>
          <a:p>
            <a:pPr eaLnBrk="1" hangingPunct="1"/>
            <a:r>
              <a:rPr lang="tr-TR" altLang="en-US" sz="2800" noProof="0" dirty="0"/>
              <a:t>Normal mallar iki kategoriye ayrılır:</a:t>
            </a:r>
          </a:p>
          <a:p>
            <a:pPr lvl="1" eaLnBrk="1" hangingPunct="1"/>
            <a:r>
              <a:rPr lang="tr-TR" altLang="en-US" sz="2400" noProof="0" dirty="0"/>
              <a:t>Lüks Mallar</a:t>
            </a:r>
          </a:p>
          <a:p>
            <a:pPr lvl="2" eaLnBrk="1" hangingPunct="1"/>
            <a:r>
              <a:rPr lang="tr-TR" altLang="en-US" sz="2000" noProof="0" dirty="0">
                <a:latin typeface="Cambria"/>
                <a:ea typeface="Cambria"/>
                <a:cs typeface="Cambria"/>
              </a:rPr>
              <a:t>Gelir artınca tüketim fazla artar</a:t>
            </a:r>
          </a:p>
          <a:p>
            <a:pPr lvl="1" eaLnBrk="1" hangingPunct="1"/>
            <a:r>
              <a:rPr lang="tr-TR" altLang="en-US" sz="2400" noProof="0" dirty="0"/>
              <a:t>Gerekli Mallar</a:t>
            </a:r>
          </a:p>
          <a:p>
            <a:pPr lvl="2" eaLnBrk="1" hangingPunct="1"/>
            <a:r>
              <a:rPr lang="tr-TR" altLang="en-US" sz="2000" noProof="0" dirty="0">
                <a:latin typeface="Cambria"/>
                <a:ea typeface="Cambria"/>
                <a:cs typeface="Cambria"/>
              </a:rPr>
              <a:t>Gelir artınca tüketim biraz artar</a:t>
            </a:r>
          </a:p>
          <a:p>
            <a:endParaRPr lang="tr-TR" altLang="en-US" sz="2400" noProof="0" dirty="0"/>
          </a:p>
        </p:txBody>
      </p:sp>
    </p:spTree>
    <p:extLst>
      <p:ext uri="{BB962C8B-B14F-4D97-AF65-F5344CB8AC3E}">
        <p14:creationId xmlns:p14="http://schemas.microsoft.com/office/powerpoint/2010/main" val="3192164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animEffect transition="in" filter="barn(inVertical)">
                                      <p:cBhvr>
                                        <p:cTn id="7" dur="500"/>
                                        <p:tgtEl>
                                          <p:spTgt spid="532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3251">
                                            <p:txEl>
                                              <p:pRg st="3" end="3"/>
                                            </p:txEl>
                                          </p:spTgt>
                                        </p:tgtEl>
                                        <p:attrNameLst>
                                          <p:attrName>style.visibility</p:attrName>
                                        </p:attrNameLst>
                                      </p:cBhvr>
                                      <p:to>
                                        <p:strVal val="visible"/>
                                      </p:to>
                                    </p:set>
                                    <p:animEffect transition="in" filter="barn(inVertical)">
                                      <p:cBhvr>
                                        <p:cTn id="12" dur="500"/>
                                        <p:tgtEl>
                                          <p:spTgt spid="53251">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53251">
                                            <p:txEl>
                                              <p:pRg st="8" end="8"/>
                                            </p:txEl>
                                          </p:spTgt>
                                        </p:tgtEl>
                                        <p:attrNameLst>
                                          <p:attrName>style.visibility</p:attrName>
                                        </p:attrNameLst>
                                      </p:cBhvr>
                                      <p:to>
                                        <p:strVal val="visible"/>
                                      </p:to>
                                    </p:set>
                                    <p:animEffect transition="in" filter="barn(inVertical)">
                                      <p:cBhvr>
                                        <p:cTn id="17" dur="500"/>
                                        <p:tgtEl>
                                          <p:spTgt spid="53251">
                                            <p:txEl>
                                              <p:pRg st="8" end="8"/>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3251">
                                            <p:txEl>
                                              <p:pRg st="6" end="6"/>
                                            </p:txEl>
                                          </p:spTgt>
                                        </p:tgtEl>
                                        <p:attrNameLst>
                                          <p:attrName>style.visibility</p:attrName>
                                        </p:attrNameLst>
                                      </p:cBhvr>
                                      <p:to>
                                        <p:strVal val="visible"/>
                                      </p:to>
                                    </p:set>
                                    <p:animEffect transition="in" filter="barn(inVertical)">
                                      <p:cBhvr>
                                        <p:cTn id="20" dur="500"/>
                                        <p:tgtEl>
                                          <p:spTgt spid="53251">
                                            <p:txEl>
                                              <p:pRg st="6" end="6"/>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53251">
                                            <p:txEl>
                                              <p:pRg st="7" end="7"/>
                                            </p:txEl>
                                          </p:spTgt>
                                        </p:tgtEl>
                                        <p:attrNameLst>
                                          <p:attrName>style.visibility</p:attrName>
                                        </p:attrNameLst>
                                      </p:cBhvr>
                                      <p:to>
                                        <p:strVal val="visible"/>
                                      </p:to>
                                    </p:set>
                                    <p:animEffect transition="in" filter="barn(inVertical)">
                                      <p:cBhvr>
                                        <p:cTn id="25" dur="500"/>
                                        <p:tgtEl>
                                          <p:spTgt spid="53251">
                                            <p:txEl>
                                              <p:pRg st="7" end="7"/>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53251">
                                            <p:txEl>
                                              <p:pRg st="9" end="9"/>
                                            </p:txEl>
                                          </p:spTgt>
                                        </p:tgtEl>
                                        <p:attrNameLst>
                                          <p:attrName>style.visibility</p:attrName>
                                        </p:attrNameLst>
                                      </p:cBhvr>
                                      <p:to>
                                        <p:strVal val="visible"/>
                                      </p:to>
                                    </p:set>
                                    <p:animEffect transition="in" filter="barn(inVertical)">
                                      <p:cBhvr>
                                        <p:cTn id="30" dur="500"/>
                                        <p:tgtEl>
                                          <p:spTgt spid="532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TAB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200" y="1131016"/>
            <a:ext cx="8531225" cy="461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6580131" y="3581400"/>
            <a:ext cx="45719" cy="369332"/>
          </a:xfrm>
          <a:prstGeom prst="rect">
            <a:avLst/>
          </a:prstGeom>
          <a:noFill/>
        </p:spPr>
        <p:txBody>
          <a:bodyPr wrap="square" rtlCol="0">
            <a:spAutoFit/>
          </a:bodyPr>
          <a:lstStyle/>
          <a:p>
            <a:endParaRPr lang="tr-TR" dirty="0">
              <a:latin typeface="Cambria"/>
            </a:endParaRPr>
          </a:p>
        </p:txBody>
      </p:sp>
      <p:sp>
        <p:nvSpPr>
          <p:cNvPr id="6" name="Rectangle 5"/>
          <p:cNvSpPr/>
          <p:nvPr/>
        </p:nvSpPr>
        <p:spPr>
          <a:xfrm>
            <a:off x="6500232" y="3412492"/>
            <a:ext cx="349137" cy="272878"/>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dirty="0">
                <a:latin typeface="Cambria"/>
                <a:ea typeface="ＭＳ 明朝"/>
                <a:cs typeface="Cambria"/>
              </a:rPr>
              <a:t>&lt; 1</a:t>
            </a:r>
            <a:endParaRPr lang="tr-TR" sz="1600" dirty="0">
              <a:effectLst/>
              <a:latin typeface="Cambria"/>
              <a:ea typeface="ＭＳ 明朝"/>
              <a:cs typeface="Cambria"/>
            </a:endParaRPr>
          </a:p>
        </p:txBody>
      </p:sp>
      <p:sp>
        <p:nvSpPr>
          <p:cNvPr id="7" name="Rectangle 6"/>
          <p:cNvSpPr/>
          <p:nvPr/>
        </p:nvSpPr>
        <p:spPr>
          <a:xfrm>
            <a:off x="2017072" y="1002632"/>
            <a:ext cx="2314296" cy="672066"/>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endParaRPr lang="tr-TR" sz="1600" dirty="0">
              <a:effectLst/>
              <a:latin typeface="Cambria"/>
              <a:ea typeface="ＭＳ 明朝"/>
              <a:cs typeface="Cambria"/>
            </a:endParaRPr>
          </a:p>
        </p:txBody>
      </p:sp>
      <p:sp>
        <p:nvSpPr>
          <p:cNvPr id="8" name="Rectangle 7"/>
          <p:cNvSpPr/>
          <p:nvPr/>
        </p:nvSpPr>
        <p:spPr>
          <a:xfrm>
            <a:off x="1384299" y="1587335"/>
            <a:ext cx="8953501" cy="530352"/>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spcBef>
                <a:spcPts val="0"/>
              </a:spcBef>
              <a:spcAft>
                <a:spcPts val="0"/>
              </a:spcAft>
            </a:pPr>
            <a:r>
              <a:rPr lang="tr-TR" sz="3200" b="1" u="sng" dirty="0">
                <a:effectLst/>
                <a:latin typeface="Cambria"/>
                <a:ea typeface="ＭＳ 明朝"/>
                <a:cs typeface="Cambria"/>
              </a:rPr>
              <a:t>Gelir Esnekliği</a:t>
            </a:r>
          </a:p>
        </p:txBody>
      </p:sp>
      <p:sp>
        <p:nvSpPr>
          <p:cNvPr id="9" name="Rectangle 8"/>
          <p:cNvSpPr/>
          <p:nvPr/>
        </p:nvSpPr>
        <p:spPr>
          <a:xfrm>
            <a:off x="1936863" y="2132187"/>
            <a:ext cx="1739453" cy="29745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effectLst/>
                <a:latin typeface="Cambria"/>
                <a:ea typeface="ＭＳ 明朝"/>
                <a:cs typeface="Cambria"/>
              </a:rPr>
              <a:t>Ürün Çeşidi</a:t>
            </a:r>
          </a:p>
        </p:txBody>
      </p:sp>
      <p:sp>
        <p:nvSpPr>
          <p:cNvPr id="10" name="Rectangle 9"/>
          <p:cNvSpPr/>
          <p:nvPr/>
        </p:nvSpPr>
        <p:spPr>
          <a:xfrm>
            <a:off x="3953209" y="2110449"/>
            <a:ext cx="1306877" cy="315135"/>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effectLst/>
                <a:latin typeface="Cambria"/>
                <a:ea typeface="ＭＳ 明朝"/>
                <a:cs typeface="Cambria"/>
              </a:rPr>
              <a:t>Kategori</a:t>
            </a:r>
          </a:p>
        </p:txBody>
      </p:sp>
      <p:sp>
        <p:nvSpPr>
          <p:cNvPr id="11" name="Rectangle 10"/>
          <p:cNvSpPr/>
          <p:nvPr/>
        </p:nvSpPr>
        <p:spPr>
          <a:xfrm>
            <a:off x="5484842" y="2112047"/>
            <a:ext cx="1739453" cy="33972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effectLst/>
                <a:latin typeface="Cambria"/>
                <a:ea typeface="ＭＳ 明朝"/>
                <a:cs typeface="Cambria"/>
              </a:rPr>
              <a:t>Esneklik</a:t>
            </a:r>
          </a:p>
        </p:txBody>
      </p:sp>
      <p:sp>
        <p:nvSpPr>
          <p:cNvPr id="12" name="Rectangle 11"/>
          <p:cNvSpPr/>
          <p:nvPr/>
        </p:nvSpPr>
        <p:spPr>
          <a:xfrm>
            <a:off x="8145158" y="2085310"/>
            <a:ext cx="1739453" cy="33972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effectLst/>
                <a:latin typeface="Cambria"/>
                <a:ea typeface="ＭＳ 明朝"/>
                <a:cs typeface="Cambria"/>
              </a:rPr>
              <a:t>Örnek</a:t>
            </a:r>
          </a:p>
        </p:txBody>
      </p:sp>
      <p:sp>
        <p:nvSpPr>
          <p:cNvPr id="13" name="Rectangle 12"/>
          <p:cNvSpPr/>
          <p:nvPr/>
        </p:nvSpPr>
        <p:spPr>
          <a:xfrm>
            <a:off x="1962263" y="2527804"/>
            <a:ext cx="1739453" cy="33972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dirty="0">
                <a:effectLst/>
                <a:latin typeface="Cambria"/>
                <a:ea typeface="ＭＳ 明朝"/>
                <a:cs typeface="Cambria"/>
              </a:rPr>
              <a:t>Düşük Mal</a:t>
            </a:r>
          </a:p>
        </p:txBody>
      </p:sp>
      <p:sp>
        <p:nvSpPr>
          <p:cNvPr id="14" name="Rectangle 13"/>
          <p:cNvSpPr/>
          <p:nvPr/>
        </p:nvSpPr>
        <p:spPr>
          <a:xfrm>
            <a:off x="1974294" y="3454235"/>
            <a:ext cx="1739453" cy="33972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dirty="0">
                <a:effectLst/>
                <a:latin typeface="Cambria"/>
                <a:ea typeface="ＭＳ 明朝"/>
                <a:cs typeface="Cambria"/>
              </a:rPr>
              <a:t>Normal Mal</a:t>
            </a:r>
          </a:p>
        </p:txBody>
      </p:sp>
      <p:sp>
        <p:nvSpPr>
          <p:cNvPr id="15" name="Rectangle 14"/>
          <p:cNvSpPr/>
          <p:nvPr/>
        </p:nvSpPr>
        <p:spPr>
          <a:xfrm>
            <a:off x="2006379" y="4382003"/>
            <a:ext cx="1739453" cy="33972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dirty="0">
                <a:effectLst/>
                <a:latin typeface="Cambria"/>
                <a:ea typeface="ＭＳ 明朝"/>
                <a:cs typeface="Cambria"/>
              </a:rPr>
              <a:t>Normal Mal</a:t>
            </a:r>
          </a:p>
        </p:txBody>
      </p:sp>
      <p:sp>
        <p:nvSpPr>
          <p:cNvPr id="16" name="Rectangle 15"/>
          <p:cNvSpPr/>
          <p:nvPr/>
        </p:nvSpPr>
        <p:spPr>
          <a:xfrm>
            <a:off x="3730904" y="3432845"/>
            <a:ext cx="1739453" cy="33972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dirty="0">
                <a:effectLst/>
                <a:latin typeface="Cambria"/>
                <a:ea typeface="ＭＳ 明朝"/>
                <a:cs typeface="Cambria"/>
              </a:rPr>
              <a:t>Gerekli Mal</a:t>
            </a:r>
          </a:p>
        </p:txBody>
      </p:sp>
      <p:sp>
        <p:nvSpPr>
          <p:cNvPr id="17" name="Rectangle 16"/>
          <p:cNvSpPr/>
          <p:nvPr/>
        </p:nvSpPr>
        <p:spPr>
          <a:xfrm>
            <a:off x="3730904" y="4355267"/>
            <a:ext cx="1739453" cy="33972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dirty="0">
                <a:effectLst/>
                <a:latin typeface="Cambria"/>
                <a:ea typeface="ＭＳ 明朝"/>
                <a:cs typeface="Cambria"/>
              </a:rPr>
              <a:t>Lüks mal</a:t>
            </a:r>
          </a:p>
        </p:txBody>
      </p:sp>
      <p:sp>
        <p:nvSpPr>
          <p:cNvPr id="20" name="Rectangle 19"/>
          <p:cNvSpPr/>
          <p:nvPr/>
        </p:nvSpPr>
        <p:spPr>
          <a:xfrm>
            <a:off x="6326714" y="4385537"/>
            <a:ext cx="208486" cy="29668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dirty="0">
                <a:latin typeface="Cambria"/>
                <a:ea typeface="ＭＳ 明朝"/>
                <a:cs typeface="Cambria"/>
              </a:rPr>
              <a:t>1</a:t>
            </a:r>
            <a:endParaRPr lang="tr-TR" sz="1600" dirty="0">
              <a:effectLst/>
              <a:latin typeface="Cambria"/>
              <a:ea typeface="ＭＳ 明朝"/>
              <a:cs typeface="Cambria"/>
            </a:endParaRPr>
          </a:p>
        </p:txBody>
      </p:sp>
      <p:sp>
        <p:nvSpPr>
          <p:cNvPr id="22" name="Rectangle 21"/>
          <p:cNvSpPr/>
          <p:nvPr/>
        </p:nvSpPr>
        <p:spPr>
          <a:xfrm>
            <a:off x="7372463" y="2526632"/>
            <a:ext cx="1651222" cy="574842"/>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dirty="0">
                <a:effectLst/>
                <a:latin typeface="Cambria"/>
                <a:ea typeface="ＭＳ 明朝"/>
                <a:cs typeface="Cambria"/>
              </a:rPr>
              <a:t>Peynirli Makarna</a:t>
            </a:r>
          </a:p>
        </p:txBody>
      </p:sp>
      <p:sp>
        <p:nvSpPr>
          <p:cNvPr id="23" name="Rectangle 22"/>
          <p:cNvSpPr/>
          <p:nvPr/>
        </p:nvSpPr>
        <p:spPr>
          <a:xfrm>
            <a:off x="7305619" y="3451560"/>
            <a:ext cx="1739453" cy="33972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dirty="0">
                <a:effectLst/>
                <a:latin typeface="Cambria"/>
                <a:ea typeface="ＭＳ 明朝"/>
                <a:cs typeface="Cambria"/>
              </a:rPr>
              <a:t>Süt</a:t>
            </a:r>
          </a:p>
        </p:txBody>
      </p:sp>
      <p:sp>
        <p:nvSpPr>
          <p:cNvPr id="24" name="Rectangle 23"/>
          <p:cNvSpPr/>
          <p:nvPr/>
        </p:nvSpPr>
        <p:spPr>
          <a:xfrm>
            <a:off x="7270862" y="4387351"/>
            <a:ext cx="1739453" cy="51886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dirty="0">
                <a:effectLst/>
                <a:latin typeface="Cambria"/>
                <a:ea typeface="ＭＳ 明朝"/>
                <a:cs typeface="Cambria"/>
              </a:rPr>
              <a:t>Elmas Yüzük</a:t>
            </a:r>
          </a:p>
        </p:txBody>
      </p:sp>
      <p:sp>
        <p:nvSpPr>
          <p:cNvPr id="21" name="Rectangle 20"/>
          <p:cNvSpPr/>
          <p:nvPr/>
        </p:nvSpPr>
        <p:spPr>
          <a:xfrm>
            <a:off x="5871788" y="2544345"/>
            <a:ext cx="298632" cy="25710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b="1" dirty="0">
                <a:latin typeface="Cambria"/>
                <a:ea typeface="ＭＳ 明朝"/>
                <a:cs typeface="Cambria"/>
              </a:rPr>
              <a:t>E</a:t>
            </a:r>
            <a:r>
              <a:rPr lang="tr-TR" b="1" baseline="-25000" dirty="0">
                <a:latin typeface="Cambria"/>
                <a:ea typeface="ＭＳ 明朝"/>
                <a:cs typeface="Cambria"/>
              </a:rPr>
              <a:t>G</a:t>
            </a:r>
            <a:endParaRPr lang="tr-TR" b="1" dirty="0">
              <a:effectLst/>
              <a:latin typeface="Cambria"/>
              <a:ea typeface="ＭＳ 明朝"/>
              <a:cs typeface="Cambria"/>
            </a:endParaRPr>
          </a:p>
        </p:txBody>
      </p:sp>
      <p:sp>
        <p:nvSpPr>
          <p:cNvPr id="25" name="Rectangle 24"/>
          <p:cNvSpPr/>
          <p:nvPr/>
        </p:nvSpPr>
        <p:spPr>
          <a:xfrm>
            <a:off x="6273029" y="3415397"/>
            <a:ext cx="271484" cy="31417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b="1" dirty="0">
                <a:latin typeface="Cambria"/>
                <a:ea typeface="ＭＳ 明朝"/>
                <a:cs typeface="Cambria"/>
              </a:rPr>
              <a:t>E</a:t>
            </a:r>
            <a:r>
              <a:rPr lang="tr-TR" b="1" baseline="-25000" dirty="0">
                <a:latin typeface="Cambria"/>
                <a:ea typeface="ＭＳ 明朝"/>
                <a:cs typeface="Cambria"/>
              </a:rPr>
              <a:t>G</a:t>
            </a:r>
            <a:endParaRPr lang="tr-TR" b="1" dirty="0">
              <a:effectLst/>
              <a:latin typeface="Cambria"/>
              <a:ea typeface="ＭＳ 明朝"/>
              <a:cs typeface="Cambria"/>
            </a:endParaRPr>
          </a:p>
        </p:txBody>
      </p:sp>
      <p:sp>
        <p:nvSpPr>
          <p:cNvPr id="26" name="Rectangle 25"/>
          <p:cNvSpPr/>
          <p:nvPr/>
        </p:nvSpPr>
        <p:spPr>
          <a:xfrm>
            <a:off x="5919680" y="4363663"/>
            <a:ext cx="246804" cy="31417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b="1" dirty="0">
                <a:latin typeface="Cambria"/>
                <a:ea typeface="ＭＳ 明朝"/>
                <a:cs typeface="Cambria"/>
              </a:rPr>
              <a:t>E</a:t>
            </a:r>
            <a:r>
              <a:rPr lang="tr-TR" b="1" baseline="-25000" dirty="0">
                <a:latin typeface="Cambria"/>
                <a:ea typeface="ＭＳ 明朝"/>
                <a:cs typeface="Cambria"/>
              </a:rPr>
              <a:t>G</a:t>
            </a:r>
            <a:endParaRPr lang="tr-TR" b="1" dirty="0">
              <a:effectLst/>
              <a:latin typeface="Cambria"/>
              <a:ea typeface="ＭＳ 明朝"/>
              <a:cs typeface="Cambria"/>
            </a:endParaRPr>
          </a:p>
        </p:txBody>
      </p:sp>
    </p:spTree>
    <p:extLst>
      <p:ext uri="{BB962C8B-B14F-4D97-AF65-F5344CB8AC3E}">
        <p14:creationId xmlns:p14="http://schemas.microsoft.com/office/powerpoint/2010/main" val="3678992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1981199" y="47"/>
            <a:ext cx="9931355" cy="1527175"/>
          </a:xfrm>
        </p:spPr>
        <p:txBody>
          <a:bodyPr/>
          <a:lstStyle/>
          <a:p>
            <a:r>
              <a:rPr lang="tr-TR" altLang="en-US" noProof="0" dirty="0">
                <a:latin typeface="Cambria"/>
              </a:rPr>
              <a:t>Alıştırma</a:t>
            </a:r>
            <a:br>
              <a:rPr lang="tr-TR" altLang="en-US" noProof="0" dirty="0">
                <a:latin typeface="Cambria"/>
              </a:rPr>
            </a:br>
            <a:r>
              <a:rPr lang="tr-TR" altLang="en-US" noProof="0" dirty="0">
                <a:latin typeface="Cambria"/>
              </a:rPr>
              <a:t>Ürünleri Kategorize Etme</a:t>
            </a:r>
          </a:p>
        </p:txBody>
      </p:sp>
      <p:sp>
        <p:nvSpPr>
          <p:cNvPr id="5" name="Content Placeholder 2"/>
          <p:cNvSpPr>
            <a:spLocks noGrp="1"/>
          </p:cNvSpPr>
          <p:nvPr>
            <p:ph sz="half" idx="1"/>
          </p:nvPr>
        </p:nvSpPr>
        <p:spPr>
          <a:xfrm>
            <a:off x="1981200" y="1746252"/>
            <a:ext cx="4038600" cy="4525963"/>
          </a:xfrm>
        </p:spPr>
        <p:txBody>
          <a:bodyPr/>
          <a:lstStyle/>
          <a:p>
            <a:r>
              <a:rPr lang="tr-TR" altLang="en-US" sz="3200" noProof="0" dirty="0"/>
              <a:t>Biftek</a:t>
            </a:r>
          </a:p>
          <a:p>
            <a:r>
              <a:rPr lang="tr-TR" altLang="en-US" sz="3200" noProof="0" dirty="0"/>
              <a:t>Diş Macunu</a:t>
            </a:r>
          </a:p>
          <a:p>
            <a:r>
              <a:rPr lang="tr-TR" altLang="en-US" sz="3200" noProof="0" dirty="0" err="1"/>
              <a:t>Fast</a:t>
            </a:r>
            <a:r>
              <a:rPr lang="tr-TR" altLang="en-US" sz="3200" noProof="0" dirty="0"/>
              <a:t> </a:t>
            </a:r>
            <a:r>
              <a:rPr lang="tr-TR" altLang="en-US" sz="3200" noProof="0" dirty="0" err="1"/>
              <a:t>food</a:t>
            </a:r>
            <a:endParaRPr lang="tr-TR" altLang="en-US" sz="3200" noProof="0" dirty="0"/>
          </a:p>
          <a:p>
            <a:r>
              <a:rPr lang="tr-TR" altLang="en-US" sz="3200" noProof="0" dirty="0"/>
              <a:t>Pedikür</a:t>
            </a:r>
          </a:p>
          <a:p>
            <a:r>
              <a:rPr lang="tr-TR" altLang="en-US" sz="3200" noProof="0" dirty="0"/>
              <a:t>Yeni Araba</a:t>
            </a:r>
          </a:p>
          <a:p>
            <a:r>
              <a:rPr lang="tr-TR" altLang="en-US" sz="3200" noProof="0" dirty="0"/>
              <a:t>Kullanılmış Araba</a:t>
            </a:r>
          </a:p>
          <a:p>
            <a:r>
              <a:rPr lang="tr-TR" altLang="en-US" sz="3200" noProof="0" dirty="0"/>
              <a:t>Dizüstü Bilgisayar</a:t>
            </a:r>
          </a:p>
        </p:txBody>
      </p:sp>
      <p:sp>
        <p:nvSpPr>
          <p:cNvPr id="6" name="Content Placeholder 3"/>
          <p:cNvSpPr txBox="1">
            <a:spLocks/>
          </p:cNvSpPr>
          <p:nvPr/>
        </p:nvSpPr>
        <p:spPr bwMode="auto">
          <a:xfrm>
            <a:off x="6172200" y="1746252"/>
            <a:ext cx="4038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Char char="•"/>
            </a:pPr>
            <a:r>
              <a:rPr lang="tr-TR" altLang="en-US" sz="3200" dirty="0">
                <a:latin typeface="Cambria"/>
                <a:cs typeface="Cambria"/>
              </a:rPr>
              <a:t>Bahçe Hizmetleri</a:t>
            </a:r>
          </a:p>
          <a:p>
            <a:pPr>
              <a:spcBef>
                <a:spcPct val="20000"/>
              </a:spcBef>
              <a:buFont typeface="Arial" panose="020B0604020202020204" pitchFamily="34" charset="0"/>
              <a:buChar char="•"/>
            </a:pPr>
            <a:r>
              <a:rPr lang="tr-TR" altLang="en-US" sz="3200" dirty="0">
                <a:latin typeface="Cambria"/>
                <a:cs typeface="Cambria"/>
              </a:rPr>
              <a:t>Süt</a:t>
            </a:r>
          </a:p>
          <a:p>
            <a:pPr>
              <a:spcBef>
                <a:spcPct val="20000"/>
              </a:spcBef>
              <a:buFont typeface="Arial" panose="020B0604020202020204" pitchFamily="34" charset="0"/>
              <a:buChar char="•"/>
            </a:pPr>
            <a:r>
              <a:rPr lang="tr-TR" altLang="en-US" sz="3200" dirty="0">
                <a:latin typeface="Cambria"/>
                <a:cs typeface="Cambria"/>
              </a:rPr>
              <a:t>Benzin</a:t>
            </a:r>
          </a:p>
          <a:p>
            <a:pPr>
              <a:spcBef>
                <a:spcPct val="20000"/>
              </a:spcBef>
              <a:buFont typeface="Arial" panose="020B0604020202020204" pitchFamily="34" charset="0"/>
              <a:buChar char="•"/>
            </a:pPr>
            <a:r>
              <a:rPr lang="tr-TR" altLang="en-US" sz="3200" dirty="0">
                <a:latin typeface="Cambria"/>
                <a:cs typeface="Cambria"/>
              </a:rPr>
              <a:t>Sigara</a:t>
            </a:r>
          </a:p>
          <a:p>
            <a:pPr>
              <a:spcBef>
                <a:spcPct val="20000"/>
              </a:spcBef>
              <a:buFont typeface="Arial" panose="020B0604020202020204" pitchFamily="34" charset="0"/>
              <a:buChar char="•"/>
            </a:pPr>
            <a:r>
              <a:rPr lang="tr-TR" altLang="en-US" sz="3200" dirty="0">
                <a:latin typeface="Cambria"/>
                <a:cs typeface="Cambria"/>
              </a:rPr>
              <a:t>Loto Biletleri</a:t>
            </a:r>
          </a:p>
        </p:txBody>
      </p:sp>
      <p:pic>
        <p:nvPicPr>
          <p:cNvPr id="55301" name="Picture 5" descr="I:\DirkTextbookN\Jpegs(All)\VOLUME_1_MICRO_Class-test\08_PRINECO_CH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4088" y="2516021"/>
            <a:ext cx="1657351" cy="234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843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heckerboard(across)">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heckerboard(across)">
                                      <p:cBhvr>
                                        <p:cTn id="22" dur="500"/>
                                        <p:tgtEl>
                                          <p:spTgt spid="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heckerboard(across)">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checkerboard(across)">
                                      <p:cBhvr>
                                        <p:cTn id="32" dur="500"/>
                                        <p:tgtEl>
                                          <p:spTgt spid="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checkerboard(across)">
                                      <p:cBhvr>
                                        <p:cTn id="37" dur="500"/>
                                        <p:tgtEl>
                                          <p:spTgt spid="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checkerboard(across)">
                                      <p:cBhvr>
                                        <p:cTn id="42" dur="500"/>
                                        <p:tgtEl>
                                          <p:spTgt spid="6">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checkerboard(across)">
                                      <p:cBhvr>
                                        <p:cTn id="47" dur="500"/>
                                        <p:tgtEl>
                                          <p:spTgt spid="6">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nodeType="click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checkerboard(across)">
                                      <p:cBhvr>
                                        <p:cTn id="52" dur="500"/>
                                        <p:tgtEl>
                                          <p:spTgt spid="6">
                                            <p:txEl>
                                              <p:pRg st="2" end="2"/>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nodeType="click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Effect transition="in" filter="checkerboard(across)">
                                      <p:cBhvr>
                                        <p:cTn id="57" dur="500"/>
                                        <p:tgtEl>
                                          <p:spTgt spid="6">
                                            <p:txEl>
                                              <p:pRg st="3" end="3"/>
                                            </p:txEl>
                                          </p:spTgt>
                                        </p:tgtEl>
                                      </p:cBhvr>
                                    </p:animEffect>
                                  </p:childTnLst>
                                </p:cTn>
                              </p:par>
                              <p:par>
                                <p:cTn id="58" presetID="16" presetClass="entr" presetSubtype="21" fill="hold" nodeType="withEffect">
                                  <p:stCondLst>
                                    <p:cond delay="0"/>
                                  </p:stCondLst>
                                  <p:childTnLst>
                                    <p:set>
                                      <p:cBhvr>
                                        <p:cTn id="59" dur="1" fill="hold">
                                          <p:stCondLst>
                                            <p:cond delay="0"/>
                                          </p:stCondLst>
                                        </p:cTn>
                                        <p:tgtEl>
                                          <p:spTgt spid="55301"/>
                                        </p:tgtEl>
                                        <p:attrNameLst>
                                          <p:attrName>style.visibility</p:attrName>
                                        </p:attrNameLst>
                                      </p:cBhvr>
                                      <p:to>
                                        <p:strVal val="visible"/>
                                      </p:to>
                                    </p:set>
                                    <p:animEffect transition="in" filter="barn(inVertical)">
                                      <p:cBhvr>
                                        <p:cTn id="60" dur="500"/>
                                        <p:tgtEl>
                                          <p:spTgt spid="55301"/>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 presetClass="entr" presetSubtype="10" fill="hold" nodeType="clickEffect">
                                  <p:stCondLst>
                                    <p:cond delay="0"/>
                                  </p:stCondLst>
                                  <p:childTnLst>
                                    <p:set>
                                      <p:cBhvr>
                                        <p:cTn id="64" dur="1" fill="hold">
                                          <p:stCondLst>
                                            <p:cond delay="0"/>
                                          </p:stCondLst>
                                        </p:cTn>
                                        <p:tgtEl>
                                          <p:spTgt spid="6">
                                            <p:txEl>
                                              <p:pRg st="4" end="4"/>
                                            </p:txEl>
                                          </p:spTgt>
                                        </p:tgtEl>
                                        <p:attrNameLst>
                                          <p:attrName>style.visibility</p:attrName>
                                        </p:attrNameLst>
                                      </p:cBhvr>
                                      <p:to>
                                        <p:strVal val="visible"/>
                                      </p:to>
                                    </p:set>
                                    <p:animEffect transition="in" filter="checkerboard(across)">
                                      <p:cBhvr>
                                        <p:cTn id="6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763705" y="0"/>
            <a:ext cx="8229600" cy="1527175"/>
          </a:xfrm>
        </p:spPr>
        <p:txBody>
          <a:bodyPr/>
          <a:lstStyle/>
          <a:p>
            <a:r>
              <a:rPr lang="tr-TR" altLang="en-US" noProof="0" dirty="0">
                <a:latin typeface="Cambria"/>
              </a:rPr>
              <a:t>Çapraz Fiyat Esnekliği</a:t>
            </a:r>
          </a:p>
        </p:txBody>
      </p:sp>
      <p:sp>
        <p:nvSpPr>
          <p:cNvPr id="14340" name="Content Placeholder 2"/>
          <p:cNvSpPr>
            <a:spLocks noGrp="1"/>
          </p:cNvSpPr>
          <p:nvPr>
            <p:ph idx="1"/>
          </p:nvPr>
        </p:nvSpPr>
        <p:spPr>
          <a:xfrm>
            <a:off x="764674" y="1726281"/>
            <a:ext cx="8229600" cy="3548062"/>
          </a:xfrm>
        </p:spPr>
        <p:txBody>
          <a:bodyPr/>
          <a:lstStyle/>
          <a:p>
            <a:pPr eaLnBrk="1" hangingPunct="1"/>
            <a:r>
              <a:rPr lang="tr-TR" altLang="en-US" sz="2800" noProof="0" dirty="0"/>
              <a:t>Talebi belirleyen faktörlerden bahsederken, gördük ki iki mal birbiriyle alakalı olabilir.</a:t>
            </a:r>
          </a:p>
          <a:p>
            <a:pPr eaLnBrk="1" hangingPunct="1"/>
            <a:r>
              <a:rPr lang="tr-TR" altLang="en-US" sz="2800" noProof="0" dirty="0"/>
              <a:t>İkame ve tamamlayıcı malların arkasındaki mantığı hatırlayın.</a:t>
            </a:r>
          </a:p>
          <a:p>
            <a:pPr eaLnBrk="1" hangingPunct="1"/>
            <a:r>
              <a:rPr lang="tr-TR" altLang="en-US" sz="2800" noProof="0" dirty="0"/>
              <a:t>Çapraz Fiyat Esnekliği</a:t>
            </a:r>
          </a:p>
          <a:p>
            <a:pPr lvl="1" eaLnBrk="1" hangingPunct="1"/>
            <a:r>
              <a:rPr lang="tr-TR" altLang="en-US" sz="2400" noProof="0" dirty="0"/>
              <a:t>Talep edilen miktarın alakalı üründeki fiyat değişimine verdiği cevabın (tepkinin) ölçüsüdür.</a:t>
            </a:r>
          </a:p>
        </p:txBody>
      </p:sp>
      <p:graphicFrame>
        <p:nvGraphicFramePr>
          <p:cNvPr id="2" name="Object 1"/>
          <p:cNvGraphicFramePr>
            <a:graphicFrameLocks noChangeAspect="1"/>
          </p:cNvGraphicFramePr>
          <p:nvPr>
            <p:extLst>
              <p:ext uri="{D42A27DB-BD31-4B8C-83A1-F6EECF244321}">
                <p14:modId xmlns:p14="http://schemas.microsoft.com/office/powerpoint/2010/main" val="2977889667"/>
              </p:ext>
            </p:extLst>
          </p:nvPr>
        </p:nvGraphicFramePr>
        <p:xfrm>
          <a:off x="8221231" y="2993744"/>
          <a:ext cx="3384550" cy="1556001"/>
        </p:xfrm>
        <a:graphic>
          <a:graphicData uri="http://schemas.openxmlformats.org/presentationml/2006/ole">
            <mc:AlternateContent xmlns:mc="http://schemas.openxmlformats.org/markup-compatibility/2006">
              <mc:Choice xmlns:v="urn:schemas-microsoft-com:vml" Requires="v">
                <p:oleObj spid="_x0000_s30366" name="Equation" r:id="rId4" imgW="1028700" imgH="457200" progId="Equation.DSMT4">
                  <p:embed/>
                </p:oleObj>
              </mc:Choice>
              <mc:Fallback>
                <p:oleObj name="Equation" r:id="rId4" imgW="1028700" imgH="457200" progId="Equation.DSMT4">
                  <p:embed/>
                  <p:pic>
                    <p:nvPicPr>
                      <p:cNvPr id="0" name=""/>
                      <p:cNvPicPr>
                        <a:picLocks noChangeAspect="1" noChangeArrowheads="1"/>
                      </p:cNvPicPr>
                      <p:nvPr/>
                    </p:nvPicPr>
                    <p:blipFill>
                      <a:blip r:embed="rId5"/>
                      <a:srcRect/>
                      <a:stretch>
                        <a:fillRect/>
                      </a:stretch>
                    </p:blipFill>
                    <p:spPr bwMode="auto">
                      <a:xfrm>
                        <a:off x="8221231" y="2993744"/>
                        <a:ext cx="3384550" cy="1556001"/>
                      </a:xfrm>
                      <a:prstGeom prst="rect">
                        <a:avLst/>
                      </a:prstGeom>
                      <a:noFill/>
                      <a:ln>
                        <a:noFill/>
                      </a:ln>
                      <a:effec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022000990"/>
              </p:ext>
            </p:extLst>
          </p:nvPr>
        </p:nvGraphicFramePr>
        <p:xfrm>
          <a:off x="508000" y="5395135"/>
          <a:ext cx="11210925" cy="1012825"/>
        </p:xfrm>
        <a:graphic>
          <a:graphicData uri="http://schemas.openxmlformats.org/presentationml/2006/ole">
            <mc:AlternateContent xmlns:mc="http://schemas.openxmlformats.org/markup-compatibility/2006">
              <mc:Choice xmlns:v="urn:schemas-microsoft-com:vml" Requires="v">
                <p:oleObj spid="_x0000_s30367" name="Equation" r:id="rId6" imgW="4406900" imgH="431800" progId="Equation.DSMT4">
                  <p:embed/>
                </p:oleObj>
              </mc:Choice>
              <mc:Fallback>
                <p:oleObj name="Equation" r:id="rId6" imgW="4406900" imgH="431800" progId="Equation.DSMT4">
                  <p:embed/>
                  <p:pic>
                    <p:nvPicPr>
                      <p:cNvPr id="0" name=""/>
                      <p:cNvPicPr>
                        <a:picLocks noChangeAspect="1" noChangeArrowheads="1"/>
                      </p:cNvPicPr>
                      <p:nvPr/>
                    </p:nvPicPr>
                    <p:blipFill>
                      <a:blip r:embed="rId7"/>
                      <a:srcRect/>
                      <a:stretch>
                        <a:fillRect/>
                      </a:stretch>
                    </p:blipFill>
                    <p:spPr bwMode="auto">
                      <a:xfrm>
                        <a:off x="508000" y="5395135"/>
                        <a:ext cx="11210925" cy="10128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1880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40">
                                            <p:txEl>
                                              <p:pRg st="3" end="3"/>
                                            </p:txEl>
                                          </p:spTgt>
                                        </p:tgtEl>
                                        <p:attrNameLst>
                                          <p:attrName>style.visibility</p:attrName>
                                        </p:attrNameLst>
                                      </p:cBhvr>
                                      <p:to>
                                        <p:strVal val="visible"/>
                                      </p:to>
                                    </p:set>
                                    <p:animEffect transition="in" filter="barn(inVertical)">
                                      <p:cBhvr>
                                        <p:cTn id="7" dur="500"/>
                                        <p:tgtEl>
                                          <p:spTgt spid="14340">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TAB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32" y="1016000"/>
            <a:ext cx="8531225" cy="4832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1856652" y="1531859"/>
            <a:ext cx="8570717" cy="52130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spcBef>
                <a:spcPts val="0"/>
              </a:spcBef>
              <a:spcAft>
                <a:spcPts val="0"/>
              </a:spcAft>
            </a:pPr>
            <a:r>
              <a:rPr lang="tr-TR" sz="3200" b="1" u="sng" dirty="0">
                <a:latin typeface="Cambria"/>
                <a:ea typeface="ＭＳ 明朝"/>
                <a:cs typeface="Cambria"/>
              </a:rPr>
              <a:t>Çapraz Fiyat</a:t>
            </a:r>
            <a:r>
              <a:rPr lang="tr-TR" sz="3200" b="1" u="sng" dirty="0">
                <a:effectLst/>
                <a:latin typeface="Cambria"/>
                <a:ea typeface="ＭＳ 明朝"/>
                <a:cs typeface="Cambria"/>
              </a:rPr>
              <a:t> Esnekliği</a:t>
            </a:r>
          </a:p>
        </p:txBody>
      </p:sp>
      <p:sp>
        <p:nvSpPr>
          <p:cNvPr id="4" name="Rectangle 3"/>
          <p:cNvSpPr/>
          <p:nvPr/>
        </p:nvSpPr>
        <p:spPr>
          <a:xfrm>
            <a:off x="1936862" y="909053"/>
            <a:ext cx="2314296" cy="672066"/>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endParaRPr lang="tr-TR" sz="1600" dirty="0">
              <a:effectLst/>
              <a:latin typeface="Cambria"/>
              <a:ea typeface="ＭＳ 明朝"/>
              <a:cs typeface="Cambria"/>
            </a:endParaRPr>
          </a:p>
        </p:txBody>
      </p:sp>
      <p:sp>
        <p:nvSpPr>
          <p:cNvPr id="5" name="Rectangle 4"/>
          <p:cNvSpPr/>
          <p:nvPr/>
        </p:nvSpPr>
        <p:spPr>
          <a:xfrm>
            <a:off x="1910126" y="2013120"/>
            <a:ext cx="1739453" cy="33972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effectLst/>
                <a:latin typeface="Cambria"/>
                <a:ea typeface="ＭＳ 明朝"/>
                <a:cs typeface="Cambria"/>
              </a:rPr>
              <a:t>Ürün Çeşidi</a:t>
            </a:r>
          </a:p>
        </p:txBody>
      </p:sp>
      <p:sp>
        <p:nvSpPr>
          <p:cNvPr id="6" name="Rectangle 5"/>
          <p:cNvSpPr/>
          <p:nvPr/>
        </p:nvSpPr>
        <p:spPr>
          <a:xfrm>
            <a:off x="4254948" y="2031837"/>
            <a:ext cx="1739453" cy="33972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effectLst/>
                <a:latin typeface="Cambria"/>
                <a:ea typeface="ＭＳ 明朝"/>
                <a:cs typeface="Cambria"/>
              </a:rPr>
              <a:t>Esneklik</a:t>
            </a:r>
          </a:p>
        </p:txBody>
      </p:sp>
      <p:sp>
        <p:nvSpPr>
          <p:cNvPr id="7" name="Rectangle 6"/>
          <p:cNvSpPr/>
          <p:nvPr/>
        </p:nvSpPr>
        <p:spPr>
          <a:xfrm>
            <a:off x="6562337" y="1992399"/>
            <a:ext cx="3369063" cy="33972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spcBef>
                <a:spcPts val="0"/>
              </a:spcBef>
              <a:spcAft>
                <a:spcPts val="0"/>
              </a:spcAft>
            </a:pPr>
            <a:r>
              <a:rPr lang="tr-TR" sz="2000" b="1" dirty="0">
                <a:effectLst/>
                <a:latin typeface="Cambria"/>
                <a:ea typeface="ＭＳ 明朝"/>
                <a:cs typeface="Cambria"/>
              </a:rPr>
              <a:t>Örnek</a:t>
            </a:r>
          </a:p>
        </p:txBody>
      </p:sp>
      <p:sp>
        <p:nvSpPr>
          <p:cNvPr id="8" name="Rectangle 7"/>
          <p:cNvSpPr/>
          <p:nvPr/>
        </p:nvSpPr>
        <p:spPr>
          <a:xfrm>
            <a:off x="1908790" y="2445589"/>
            <a:ext cx="1739453" cy="33972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dirty="0">
                <a:effectLst/>
                <a:latin typeface="Cambria"/>
                <a:ea typeface="ＭＳ 明朝"/>
                <a:cs typeface="Cambria"/>
              </a:rPr>
              <a:t>İkame Mallar</a:t>
            </a:r>
          </a:p>
        </p:txBody>
      </p:sp>
      <p:sp>
        <p:nvSpPr>
          <p:cNvPr id="9" name="Rectangle 8"/>
          <p:cNvSpPr/>
          <p:nvPr/>
        </p:nvSpPr>
        <p:spPr>
          <a:xfrm>
            <a:off x="1821895" y="3555836"/>
            <a:ext cx="1867789" cy="33972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dirty="0">
                <a:latin typeface="Cambria"/>
                <a:ea typeface="ＭＳ 明朝"/>
                <a:cs typeface="Cambria"/>
              </a:rPr>
              <a:t>İ</a:t>
            </a:r>
            <a:r>
              <a:rPr lang="tr-TR" sz="1600" b="1" dirty="0">
                <a:effectLst/>
                <a:latin typeface="Cambria"/>
                <a:ea typeface="ＭＳ 明朝"/>
                <a:cs typeface="Cambria"/>
              </a:rPr>
              <a:t>lişkisiz Mallar</a:t>
            </a:r>
          </a:p>
        </p:txBody>
      </p:sp>
      <p:sp>
        <p:nvSpPr>
          <p:cNvPr id="10" name="Rectangle 9"/>
          <p:cNvSpPr/>
          <p:nvPr/>
        </p:nvSpPr>
        <p:spPr>
          <a:xfrm>
            <a:off x="2057179" y="4579619"/>
            <a:ext cx="1739453" cy="33972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dirty="0">
                <a:effectLst/>
                <a:latin typeface="Cambria"/>
                <a:ea typeface="ＭＳ 明朝"/>
                <a:cs typeface="Cambria"/>
              </a:rPr>
              <a:t>Tamamlayıcı Mallar</a:t>
            </a:r>
          </a:p>
        </p:txBody>
      </p:sp>
      <p:sp>
        <p:nvSpPr>
          <p:cNvPr id="11" name="Rectangle 10"/>
          <p:cNvSpPr/>
          <p:nvPr/>
        </p:nvSpPr>
        <p:spPr>
          <a:xfrm>
            <a:off x="6220105" y="2486362"/>
            <a:ext cx="1907895" cy="588375"/>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dirty="0">
                <a:effectLst/>
                <a:latin typeface="Cambria"/>
                <a:ea typeface="ＭＳ 明朝"/>
                <a:cs typeface="Cambria"/>
              </a:rPr>
              <a:t>Pizza Hut ve </a:t>
            </a:r>
            <a:r>
              <a:rPr lang="tr-TR" sz="1600" b="1" dirty="0" err="1">
                <a:effectLst/>
                <a:latin typeface="Cambria"/>
                <a:ea typeface="ＭＳ 明朝"/>
                <a:cs typeface="Cambria"/>
              </a:rPr>
              <a:t>Dominos</a:t>
            </a:r>
            <a:endParaRPr lang="tr-TR" sz="1600" b="1" dirty="0">
              <a:effectLst/>
              <a:latin typeface="Cambria"/>
              <a:ea typeface="ＭＳ 明朝"/>
              <a:cs typeface="Cambria"/>
            </a:endParaRPr>
          </a:p>
        </p:txBody>
      </p:sp>
      <p:sp>
        <p:nvSpPr>
          <p:cNvPr id="12" name="Rectangle 11"/>
          <p:cNvSpPr/>
          <p:nvPr/>
        </p:nvSpPr>
        <p:spPr>
          <a:xfrm>
            <a:off x="6085084" y="3556001"/>
            <a:ext cx="2296916" cy="72657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dirty="0">
                <a:effectLst/>
                <a:latin typeface="Cambria"/>
                <a:ea typeface="ＭＳ 明朝"/>
                <a:cs typeface="Cambria"/>
              </a:rPr>
              <a:t>Basket Topu ve Terlik</a:t>
            </a:r>
          </a:p>
        </p:txBody>
      </p:sp>
      <p:sp>
        <p:nvSpPr>
          <p:cNvPr id="13" name="Rectangle 12"/>
          <p:cNvSpPr/>
          <p:nvPr/>
        </p:nvSpPr>
        <p:spPr>
          <a:xfrm>
            <a:off x="6166631" y="4579620"/>
            <a:ext cx="1739453" cy="69532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b="1" dirty="0">
                <a:effectLst/>
                <a:latin typeface="Cambria"/>
                <a:ea typeface="ＭＳ 明朝"/>
                <a:cs typeface="Cambria"/>
              </a:rPr>
              <a:t>Tavuk ve Sos</a:t>
            </a:r>
          </a:p>
        </p:txBody>
      </p:sp>
    </p:spTree>
    <p:extLst>
      <p:ext uri="{BB962C8B-B14F-4D97-AF65-F5344CB8AC3E}">
        <p14:creationId xmlns:p14="http://schemas.microsoft.com/office/powerpoint/2010/main" val="1646004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981200" y="47"/>
            <a:ext cx="8229600" cy="1527175"/>
          </a:xfrm>
        </p:spPr>
        <p:txBody>
          <a:bodyPr/>
          <a:lstStyle/>
          <a:p>
            <a:r>
              <a:rPr lang="tr-TR" altLang="en-US" noProof="0" dirty="0">
                <a:latin typeface="Cambria"/>
              </a:rPr>
              <a:t>Talebin Fiyat Esnekliği</a:t>
            </a:r>
          </a:p>
        </p:txBody>
      </p:sp>
      <p:sp>
        <p:nvSpPr>
          <p:cNvPr id="27651" name="Content Placeholder 2"/>
          <p:cNvSpPr>
            <a:spLocks noGrp="1"/>
          </p:cNvSpPr>
          <p:nvPr>
            <p:ph idx="1"/>
          </p:nvPr>
        </p:nvSpPr>
        <p:spPr>
          <a:xfrm>
            <a:off x="1981200" y="1712913"/>
            <a:ext cx="8229600" cy="4895850"/>
          </a:xfrm>
        </p:spPr>
        <p:txBody>
          <a:bodyPr/>
          <a:lstStyle/>
          <a:p>
            <a:pPr eaLnBrk="1" hangingPunct="1"/>
            <a:r>
              <a:rPr lang="tr-TR" altLang="en-US" sz="3200" noProof="0" dirty="0"/>
              <a:t>Talep yasasını hatırlayın.</a:t>
            </a:r>
          </a:p>
          <a:p>
            <a:pPr lvl="1" eaLnBrk="1" hangingPunct="1"/>
            <a:r>
              <a:rPr lang="tr-TR" altLang="en-US" sz="2800" noProof="0" dirty="0"/>
              <a:t>Talep eğrisi aşağı eğimlidir.</a:t>
            </a:r>
          </a:p>
          <a:p>
            <a:pPr lvl="1" eaLnBrk="1" hangingPunct="1"/>
            <a:r>
              <a:rPr lang="tr-TR" altLang="en-US" sz="2800" noProof="0" dirty="0"/>
              <a:t>Bu bize bu iki değişken arasındaki bağlantının </a:t>
            </a:r>
            <a:r>
              <a:rPr lang="tr-TR" altLang="en-US" sz="2800" u="sng" noProof="0" dirty="0">
                <a:solidFill>
                  <a:srgbClr val="FF0000"/>
                </a:solidFill>
              </a:rPr>
              <a:t>yönünü</a:t>
            </a:r>
            <a:r>
              <a:rPr lang="tr-TR" altLang="en-US" sz="2800" noProof="0" dirty="0"/>
              <a:t> verir.</a:t>
            </a:r>
          </a:p>
          <a:p>
            <a:pPr eaLnBrk="1" hangingPunct="1"/>
            <a:r>
              <a:rPr lang="tr-TR" altLang="en-US" sz="3200" noProof="0" dirty="0"/>
              <a:t>Talebin fiyat esnekliği</a:t>
            </a:r>
          </a:p>
          <a:p>
            <a:pPr lvl="1" eaLnBrk="1" hangingPunct="1"/>
            <a:r>
              <a:rPr lang="tr-TR" altLang="en-US" sz="2800" noProof="0" dirty="0"/>
              <a:t>Talep edilen miktarın fiyattaki değişime verdiği cevabın (tepkinin) ölçüsüdür.</a:t>
            </a:r>
          </a:p>
          <a:p>
            <a:pPr lvl="1" eaLnBrk="1" hangingPunct="1"/>
            <a:r>
              <a:rPr lang="tr-TR" altLang="en-US" sz="2800" noProof="0" dirty="0"/>
              <a:t>Bu bize bu iki değişken arasındaki bağlantının </a:t>
            </a:r>
            <a:r>
              <a:rPr lang="tr-TR" altLang="en-US" sz="2800" u="sng" noProof="0" dirty="0">
                <a:solidFill>
                  <a:srgbClr val="FF0000"/>
                </a:solidFill>
              </a:rPr>
              <a:t>hassaslığını</a:t>
            </a:r>
            <a:r>
              <a:rPr lang="tr-TR" altLang="en-US" sz="2800" noProof="0" dirty="0"/>
              <a:t> verir.</a:t>
            </a:r>
          </a:p>
        </p:txBody>
      </p:sp>
    </p:spTree>
    <p:extLst>
      <p:ext uri="{BB962C8B-B14F-4D97-AF65-F5344CB8AC3E}">
        <p14:creationId xmlns:p14="http://schemas.microsoft.com/office/powerpoint/2010/main" val="918003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barn(inVertical)">
                                      <p:cBhvr>
                                        <p:cTn id="7" dur="500"/>
                                        <p:tgtEl>
                                          <p:spTgt spid="27651">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7651">
                                            <p:txEl>
                                              <p:pRg st="2" end="2"/>
                                            </p:txEl>
                                          </p:spTgt>
                                        </p:tgtEl>
                                        <p:attrNameLst>
                                          <p:attrName>style.visibility</p:attrName>
                                        </p:attrNameLst>
                                      </p:cBhvr>
                                      <p:to>
                                        <p:strVal val="visible"/>
                                      </p:to>
                                    </p:set>
                                    <p:animEffect transition="in" filter="barn(inVertical)">
                                      <p:cBhvr>
                                        <p:cTn id="10" dur="500"/>
                                        <p:tgtEl>
                                          <p:spTgt spid="27651">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animEffect transition="in" filter="barn(inVertical)">
                                      <p:cBhvr>
                                        <p:cTn id="15" dur="500"/>
                                        <p:tgtEl>
                                          <p:spTgt spid="27651">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7651">
                                            <p:txEl>
                                              <p:pRg st="5" end="5"/>
                                            </p:txEl>
                                          </p:spTgt>
                                        </p:tgtEl>
                                        <p:attrNameLst>
                                          <p:attrName>style.visibility</p:attrName>
                                        </p:attrNameLst>
                                      </p:cBhvr>
                                      <p:to>
                                        <p:strVal val="visible"/>
                                      </p:to>
                                    </p:set>
                                    <p:animEffect transition="in" filter="barn(inVertical)">
                                      <p:cBhvr>
                                        <p:cTn id="18" dur="500"/>
                                        <p:tgtEl>
                                          <p:spTgt spid="27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469827" y="0"/>
            <a:ext cx="8229600" cy="1527175"/>
          </a:xfrm>
        </p:spPr>
        <p:txBody>
          <a:bodyPr/>
          <a:lstStyle/>
          <a:p>
            <a:r>
              <a:rPr lang="tr-TR" altLang="en-US" noProof="0" dirty="0">
                <a:latin typeface="Cambria"/>
              </a:rPr>
              <a:t>Arzın Fiyat Esnekliği</a:t>
            </a:r>
          </a:p>
        </p:txBody>
      </p:sp>
      <p:sp>
        <p:nvSpPr>
          <p:cNvPr id="15364" name="Content Placeholder 2"/>
          <p:cNvSpPr>
            <a:spLocks noGrp="1"/>
          </p:cNvSpPr>
          <p:nvPr>
            <p:ph idx="1"/>
          </p:nvPr>
        </p:nvSpPr>
        <p:spPr>
          <a:xfrm>
            <a:off x="483937" y="1739650"/>
            <a:ext cx="8229600" cy="2939297"/>
          </a:xfrm>
        </p:spPr>
        <p:txBody>
          <a:bodyPr/>
          <a:lstStyle/>
          <a:p>
            <a:pPr eaLnBrk="1" hangingPunct="1"/>
            <a:r>
              <a:rPr lang="tr-TR" altLang="en-US" sz="2800" noProof="0" dirty="0"/>
              <a:t>Matematiksel olarak arzın fiyat esnekliği</a:t>
            </a:r>
          </a:p>
          <a:p>
            <a:pPr lvl="1" eaLnBrk="1" hangingPunct="1"/>
            <a:r>
              <a:rPr lang="tr-TR" altLang="en-US" sz="2400" noProof="0" dirty="0"/>
              <a:t>Arz edilen miktarın fiyattaki değişime verdiği cevabın (tepkinin) ölçüsüdür.</a:t>
            </a:r>
            <a:endParaRPr lang="tr-TR" altLang="en-US" sz="2800" noProof="0" dirty="0"/>
          </a:p>
          <a:p>
            <a:pPr eaLnBrk="1" hangingPunct="1"/>
            <a:r>
              <a:rPr lang="tr-TR" altLang="en-US" sz="2800" noProof="0" dirty="0"/>
              <a:t>Bu oran pozitif mi negatif midir? Neden?</a:t>
            </a:r>
          </a:p>
          <a:p>
            <a:pPr lvl="1" eaLnBrk="1" hangingPunct="1"/>
            <a:r>
              <a:rPr lang="tr-TR" altLang="en-US" sz="2400" noProof="0" dirty="0"/>
              <a:t>Arzın fiyat esnekliği pozitiftir çünkü çünkü arz edilen miktar ve fiyat arasında doğru (pozitif) ilişki vardı.</a:t>
            </a:r>
          </a:p>
        </p:txBody>
      </p:sp>
      <p:graphicFrame>
        <p:nvGraphicFramePr>
          <p:cNvPr id="2" name="Object 1"/>
          <p:cNvGraphicFramePr>
            <a:graphicFrameLocks noChangeAspect="1"/>
          </p:cNvGraphicFramePr>
          <p:nvPr>
            <p:extLst>
              <p:ext uri="{D42A27DB-BD31-4B8C-83A1-F6EECF244321}">
                <p14:modId xmlns:p14="http://schemas.microsoft.com/office/powerpoint/2010/main" val="1422716082"/>
              </p:ext>
            </p:extLst>
          </p:nvPr>
        </p:nvGraphicFramePr>
        <p:xfrm>
          <a:off x="8888914" y="2625976"/>
          <a:ext cx="2717800" cy="1381125"/>
        </p:xfrm>
        <a:graphic>
          <a:graphicData uri="http://schemas.openxmlformats.org/presentationml/2006/ole">
            <mc:AlternateContent xmlns:mc="http://schemas.openxmlformats.org/markup-compatibility/2006">
              <mc:Choice xmlns:v="urn:schemas-microsoft-com:vml" Requires="v">
                <p:oleObj spid="_x0000_s31382" name="Equation" r:id="rId4" imgW="825500" imgH="419100" progId="Equation.DSMT4">
                  <p:embed/>
                </p:oleObj>
              </mc:Choice>
              <mc:Fallback>
                <p:oleObj name="Equation" r:id="rId4" imgW="825500" imgH="419100" progId="Equation.DSMT4">
                  <p:embed/>
                  <p:pic>
                    <p:nvPicPr>
                      <p:cNvPr id="0" name=""/>
                      <p:cNvPicPr>
                        <a:picLocks noChangeAspect="1" noChangeArrowheads="1"/>
                      </p:cNvPicPr>
                      <p:nvPr/>
                    </p:nvPicPr>
                    <p:blipFill>
                      <a:blip r:embed="rId5"/>
                      <a:srcRect/>
                      <a:stretch>
                        <a:fillRect/>
                      </a:stretch>
                    </p:blipFill>
                    <p:spPr bwMode="auto">
                      <a:xfrm>
                        <a:off x="8888914" y="2625976"/>
                        <a:ext cx="2717800" cy="1381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13722441"/>
              </p:ext>
            </p:extLst>
          </p:nvPr>
        </p:nvGraphicFramePr>
        <p:xfrm>
          <a:off x="473327" y="5408645"/>
          <a:ext cx="10210800" cy="1012825"/>
        </p:xfrm>
        <a:graphic>
          <a:graphicData uri="http://schemas.openxmlformats.org/presentationml/2006/ole">
            <mc:AlternateContent xmlns:mc="http://schemas.openxmlformats.org/markup-compatibility/2006">
              <mc:Choice xmlns:v="urn:schemas-microsoft-com:vml" Requires="v">
                <p:oleObj spid="_x0000_s31383" name="Equation" r:id="rId6" imgW="4013200" imgH="431800" progId="Equation.DSMT4">
                  <p:embed/>
                </p:oleObj>
              </mc:Choice>
              <mc:Fallback>
                <p:oleObj name="Equation" r:id="rId6" imgW="4013200" imgH="431800" progId="Equation.DSMT4">
                  <p:embed/>
                  <p:pic>
                    <p:nvPicPr>
                      <p:cNvPr id="0" name=""/>
                      <p:cNvPicPr>
                        <a:picLocks noChangeAspect="1" noChangeArrowheads="1"/>
                      </p:cNvPicPr>
                      <p:nvPr/>
                    </p:nvPicPr>
                    <p:blipFill>
                      <a:blip r:embed="rId7"/>
                      <a:srcRect/>
                      <a:stretch>
                        <a:fillRect/>
                      </a:stretch>
                    </p:blipFill>
                    <p:spPr bwMode="auto">
                      <a:xfrm>
                        <a:off x="473327" y="5408645"/>
                        <a:ext cx="10210800" cy="10128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901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364">
                                            <p:txEl>
                                              <p:pRg st="1" end="1"/>
                                            </p:txEl>
                                          </p:spTgt>
                                        </p:tgtEl>
                                        <p:attrNameLst>
                                          <p:attrName>style.visibility</p:attrName>
                                        </p:attrNameLst>
                                      </p:cBhvr>
                                      <p:to>
                                        <p:strVal val="visible"/>
                                      </p:to>
                                    </p:set>
                                    <p:animEffect transition="in" filter="barn(inVertical)">
                                      <p:cBhvr>
                                        <p:cTn id="7" dur="500"/>
                                        <p:tgtEl>
                                          <p:spTgt spid="1536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5364">
                                            <p:txEl>
                                              <p:pRg st="2" end="2"/>
                                            </p:txEl>
                                          </p:spTgt>
                                        </p:tgtEl>
                                        <p:attrNameLst>
                                          <p:attrName>style.visibility</p:attrName>
                                        </p:attrNameLst>
                                      </p:cBhvr>
                                      <p:to>
                                        <p:strVal val="visible"/>
                                      </p:to>
                                    </p:set>
                                    <p:animEffect transition="in" filter="barn(inVertical)">
                                      <p:cBhvr>
                                        <p:cTn id="17" dur="500"/>
                                        <p:tgtEl>
                                          <p:spTgt spid="1536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5364">
                                            <p:txEl>
                                              <p:pRg st="3" end="3"/>
                                            </p:txEl>
                                          </p:spTgt>
                                        </p:tgtEl>
                                        <p:attrNameLst>
                                          <p:attrName>style.visibility</p:attrName>
                                        </p:attrNameLst>
                                      </p:cBhvr>
                                      <p:to>
                                        <p:strVal val="visible"/>
                                      </p:to>
                                    </p:set>
                                    <p:animEffect transition="in" filter="barn(inVertical)">
                                      <p:cBhvr>
                                        <p:cTn id="22" dur="500"/>
                                        <p:tgtEl>
                                          <p:spTgt spid="1536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1243263" y="47"/>
            <a:ext cx="9972842" cy="1527175"/>
          </a:xfrm>
        </p:spPr>
        <p:txBody>
          <a:bodyPr/>
          <a:lstStyle/>
          <a:p>
            <a:r>
              <a:rPr lang="tr-TR" altLang="en-US" noProof="0" dirty="0">
                <a:latin typeface="Cambria"/>
              </a:rPr>
              <a:t>Belirleyiciler: Arzın Fiyat Esnekliği</a:t>
            </a:r>
          </a:p>
        </p:txBody>
      </p:sp>
      <p:sp>
        <p:nvSpPr>
          <p:cNvPr id="58371" name="Content Placeholder 2"/>
          <p:cNvSpPr>
            <a:spLocks noGrp="1"/>
          </p:cNvSpPr>
          <p:nvPr>
            <p:ph idx="1"/>
          </p:nvPr>
        </p:nvSpPr>
        <p:spPr>
          <a:xfrm>
            <a:off x="1225515" y="1681424"/>
            <a:ext cx="8229600" cy="4895850"/>
          </a:xfrm>
        </p:spPr>
        <p:txBody>
          <a:bodyPr/>
          <a:lstStyle/>
          <a:p>
            <a:pPr eaLnBrk="1" hangingPunct="1"/>
            <a:r>
              <a:rPr lang="tr-TR" altLang="en-US" noProof="0" dirty="0"/>
              <a:t>Üreticilerin Esnekliği</a:t>
            </a:r>
          </a:p>
          <a:p>
            <a:pPr lvl="1" eaLnBrk="1" hangingPunct="1"/>
            <a:r>
              <a:rPr lang="tr-TR" altLang="en-US" noProof="0" dirty="0"/>
              <a:t>Daha esnek üretim süreci daha esnek arzı ifade eder.</a:t>
            </a:r>
          </a:p>
          <a:p>
            <a:pPr lvl="2" eaLnBrk="1" hangingPunct="1"/>
            <a:r>
              <a:rPr lang="tr-TR" altLang="en-US" noProof="0" dirty="0">
                <a:latin typeface="Cambria"/>
                <a:ea typeface="Cambria"/>
                <a:cs typeface="Cambria"/>
              </a:rPr>
              <a:t>Firmalar fiyat değişimlerine fazla cevap (tepki) verirler.</a:t>
            </a:r>
          </a:p>
          <a:p>
            <a:pPr lvl="1" eaLnBrk="1" hangingPunct="1"/>
            <a:r>
              <a:rPr lang="tr-TR" altLang="en-US" noProof="0" dirty="0"/>
              <a:t>Bir firmada üretim süreci esnektir, eğer:</a:t>
            </a:r>
          </a:p>
          <a:p>
            <a:pPr lvl="2" eaLnBrk="1" hangingPunct="1"/>
            <a:r>
              <a:rPr lang="tr-TR" altLang="en-US" noProof="0" dirty="0">
                <a:latin typeface="Cambria"/>
                <a:ea typeface="Cambria"/>
                <a:cs typeface="Cambria"/>
              </a:rPr>
              <a:t>Firmanın ekstra kapasitesi varsa.</a:t>
            </a:r>
          </a:p>
          <a:p>
            <a:pPr lvl="2" eaLnBrk="1" hangingPunct="1"/>
            <a:r>
              <a:rPr lang="tr-TR" altLang="en-US" noProof="0" dirty="0">
                <a:latin typeface="Cambria"/>
                <a:ea typeface="Cambria"/>
                <a:cs typeface="Cambria"/>
              </a:rPr>
              <a:t>Firma stok tutuyorsa.</a:t>
            </a:r>
          </a:p>
          <a:p>
            <a:pPr lvl="2" eaLnBrk="1" hangingPunct="1"/>
            <a:r>
              <a:rPr lang="tr-TR" altLang="en-US" noProof="0" dirty="0">
                <a:latin typeface="Cambria"/>
                <a:ea typeface="Cambria"/>
                <a:cs typeface="Cambria"/>
              </a:rPr>
              <a:t>Firma kolayca konum değiştirebiliyorsa.</a:t>
            </a:r>
          </a:p>
        </p:txBody>
      </p:sp>
    </p:spTree>
    <p:extLst>
      <p:ext uri="{BB962C8B-B14F-4D97-AF65-F5344CB8AC3E}">
        <p14:creationId xmlns:p14="http://schemas.microsoft.com/office/powerpoint/2010/main" val="3034148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8371">
                                            <p:txEl>
                                              <p:pRg st="1" end="1"/>
                                            </p:txEl>
                                          </p:spTgt>
                                        </p:tgtEl>
                                        <p:attrNameLst>
                                          <p:attrName>style.visibility</p:attrName>
                                        </p:attrNameLst>
                                      </p:cBhvr>
                                      <p:to>
                                        <p:strVal val="visible"/>
                                      </p:to>
                                    </p:set>
                                    <p:animEffect transition="in" filter="barn(inVertical)">
                                      <p:cBhvr>
                                        <p:cTn id="7" dur="500"/>
                                        <p:tgtEl>
                                          <p:spTgt spid="58371">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8371">
                                            <p:txEl>
                                              <p:pRg st="2" end="2"/>
                                            </p:txEl>
                                          </p:spTgt>
                                        </p:tgtEl>
                                        <p:attrNameLst>
                                          <p:attrName>style.visibility</p:attrName>
                                        </p:attrNameLst>
                                      </p:cBhvr>
                                      <p:to>
                                        <p:strVal val="visible"/>
                                      </p:to>
                                    </p:set>
                                    <p:animEffect transition="in" filter="barn(inVertical)">
                                      <p:cBhvr>
                                        <p:cTn id="10" dur="500"/>
                                        <p:tgtEl>
                                          <p:spTgt spid="58371">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58371">
                                            <p:txEl>
                                              <p:pRg st="3" end="3"/>
                                            </p:txEl>
                                          </p:spTgt>
                                        </p:tgtEl>
                                        <p:attrNameLst>
                                          <p:attrName>style.visibility</p:attrName>
                                        </p:attrNameLst>
                                      </p:cBhvr>
                                      <p:to>
                                        <p:strVal val="visible"/>
                                      </p:to>
                                    </p:set>
                                    <p:animEffect transition="in" filter="barn(inVertical)">
                                      <p:cBhvr>
                                        <p:cTn id="15" dur="500"/>
                                        <p:tgtEl>
                                          <p:spTgt spid="58371">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8371">
                                            <p:txEl>
                                              <p:pRg st="4" end="4"/>
                                            </p:txEl>
                                          </p:spTgt>
                                        </p:tgtEl>
                                        <p:attrNameLst>
                                          <p:attrName>style.visibility</p:attrName>
                                        </p:attrNameLst>
                                      </p:cBhvr>
                                      <p:to>
                                        <p:strVal val="visible"/>
                                      </p:to>
                                    </p:set>
                                    <p:animEffect transition="in" filter="barn(inVertical)">
                                      <p:cBhvr>
                                        <p:cTn id="18" dur="500"/>
                                        <p:tgtEl>
                                          <p:spTgt spid="58371">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8371">
                                            <p:txEl>
                                              <p:pRg st="5" end="5"/>
                                            </p:txEl>
                                          </p:spTgt>
                                        </p:tgtEl>
                                        <p:attrNameLst>
                                          <p:attrName>style.visibility</p:attrName>
                                        </p:attrNameLst>
                                      </p:cBhvr>
                                      <p:to>
                                        <p:strVal val="visible"/>
                                      </p:to>
                                    </p:set>
                                    <p:animEffect transition="in" filter="barn(inVertical)">
                                      <p:cBhvr>
                                        <p:cTn id="21" dur="500"/>
                                        <p:tgtEl>
                                          <p:spTgt spid="58371">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58371">
                                            <p:txEl>
                                              <p:pRg st="6" end="6"/>
                                            </p:txEl>
                                          </p:spTgt>
                                        </p:tgtEl>
                                        <p:attrNameLst>
                                          <p:attrName>style.visibility</p:attrName>
                                        </p:attrNameLst>
                                      </p:cBhvr>
                                      <p:to>
                                        <p:strVal val="visible"/>
                                      </p:to>
                                    </p:set>
                                    <p:animEffect transition="in" filter="barn(inVertical)">
                                      <p:cBhvr>
                                        <p:cTn id="24" dur="500"/>
                                        <p:tgtEl>
                                          <p:spTgt spid="583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TAB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332" y="977903"/>
            <a:ext cx="8531225" cy="4911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1856652" y="1465018"/>
            <a:ext cx="8570717" cy="490782"/>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spcBef>
                <a:spcPts val="0"/>
              </a:spcBef>
              <a:spcAft>
                <a:spcPts val="0"/>
              </a:spcAft>
            </a:pPr>
            <a:r>
              <a:rPr lang="tr-TR" sz="3200" b="1" u="sng" dirty="0">
                <a:latin typeface="Cambria"/>
                <a:ea typeface="ＭＳ 明朝"/>
                <a:cs typeface="Cambria"/>
              </a:rPr>
              <a:t>Arzın Fiyat</a:t>
            </a:r>
            <a:r>
              <a:rPr lang="tr-TR" sz="3200" b="1" u="sng" dirty="0">
                <a:effectLst/>
                <a:latin typeface="Cambria"/>
                <a:ea typeface="ＭＳ 明朝"/>
                <a:cs typeface="Cambria"/>
              </a:rPr>
              <a:t> Esnekliği</a:t>
            </a:r>
          </a:p>
        </p:txBody>
      </p:sp>
      <p:sp>
        <p:nvSpPr>
          <p:cNvPr id="4" name="Rectangle 3"/>
          <p:cNvSpPr/>
          <p:nvPr/>
        </p:nvSpPr>
        <p:spPr>
          <a:xfrm>
            <a:off x="1936862" y="909053"/>
            <a:ext cx="2314296" cy="672066"/>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endParaRPr lang="tr-TR" sz="1600" dirty="0">
              <a:effectLst/>
              <a:latin typeface="Cambria"/>
              <a:ea typeface="ＭＳ 明朝"/>
              <a:cs typeface="Cambria"/>
            </a:endParaRPr>
          </a:p>
        </p:txBody>
      </p:sp>
      <p:sp>
        <p:nvSpPr>
          <p:cNvPr id="5" name="Rectangle 4"/>
          <p:cNvSpPr/>
          <p:nvPr/>
        </p:nvSpPr>
        <p:spPr>
          <a:xfrm>
            <a:off x="2525073" y="1946278"/>
            <a:ext cx="1739453" cy="33972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effectLst/>
                <a:latin typeface="Cambria"/>
                <a:ea typeface="ＭＳ 明朝"/>
                <a:cs typeface="Cambria"/>
              </a:rPr>
              <a:t>Esneklik</a:t>
            </a:r>
          </a:p>
        </p:txBody>
      </p:sp>
      <p:sp>
        <p:nvSpPr>
          <p:cNvPr id="6" name="Rectangle 5"/>
          <p:cNvSpPr/>
          <p:nvPr/>
        </p:nvSpPr>
        <p:spPr>
          <a:xfrm>
            <a:off x="4955786" y="1956089"/>
            <a:ext cx="2242106" cy="33972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effectLst/>
                <a:latin typeface="Cambria"/>
                <a:ea typeface="ＭＳ 明朝"/>
                <a:cs typeface="Cambria"/>
              </a:rPr>
              <a:t>Esneklik Katsayısı</a:t>
            </a:r>
          </a:p>
        </p:txBody>
      </p:sp>
      <p:sp>
        <p:nvSpPr>
          <p:cNvPr id="7" name="Rectangle 6"/>
          <p:cNvSpPr/>
          <p:nvPr/>
        </p:nvSpPr>
        <p:spPr>
          <a:xfrm>
            <a:off x="7455682" y="1971343"/>
            <a:ext cx="2678918" cy="314657"/>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spcBef>
                <a:spcPts val="0"/>
              </a:spcBef>
              <a:spcAft>
                <a:spcPts val="0"/>
              </a:spcAft>
            </a:pPr>
            <a:r>
              <a:rPr lang="tr-TR" sz="2000" b="1" dirty="0">
                <a:effectLst/>
                <a:latin typeface="Cambria"/>
                <a:ea typeface="ＭＳ 明朝"/>
                <a:cs typeface="Cambria"/>
              </a:rPr>
              <a:t>Örnek</a:t>
            </a:r>
          </a:p>
        </p:txBody>
      </p:sp>
      <p:sp>
        <p:nvSpPr>
          <p:cNvPr id="8" name="Rectangle 7"/>
          <p:cNvSpPr/>
          <p:nvPr/>
        </p:nvSpPr>
        <p:spPr>
          <a:xfrm>
            <a:off x="2570527" y="2379415"/>
            <a:ext cx="1739453" cy="33972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effectLst/>
                <a:latin typeface="Cambria"/>
                <a:ea typeface="ＭＳ 明朝"/>
                <a:cs typeface="Cambria"/>
              </a:rPr>
              <a:t>Tam İnelastik</a:t>
            </a:r>
          </a:p>
        </p:txBody>
      </p:sp>
      <p:sp>
        <p:nvSpPr>
          <p:cNvPr id="9" name="Rectangle 8"/>
          <p:cNvSpPr/>
          <p:nvPr/>
        </p:nvSpPr>
        <p:spPr>
          <a:xfrm>
            <a:off x="2442190" y="3454236"/>
            <a:ext cx="1913910" cy="33972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effectLst/>
                <a:latin typeface="Cambria"/>
                <a:ea typeface="ＭＳ 明朝"/>
                <a:cs typeface="Cambria"/>
              </a:rPr>
              <a:t>İnelastik</a:t>
            </a:r>
          </a:p>
        </p:txBody>
      </p:sp>
      <p:sp>
        <p:nvSpPr>
          <p:cNvPr id="10" name="Rectangle 9"/>
          <p:cNvSpPr/>
          <p:nvPr/>
        </p:nvSpPr>
        <p:spPr>
          <a:xfrm>
            <a:off x="2415452" y="4562120"/>
            <a:ext cx="1739453" cy="33972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effectLst/>
                <a:latin typeface="Cambria"/>
                <a:ea typeface="ＭＳ 明朝"/>
                <a:cs typeface="Cambria"/>
              </a:rPr>
              <a:t>Elastik</a:t>
            </a:r>
          </a:p>
        </p:txBody>
      </p:sp>
      <p:sp>
        <p:nvSpPr>
          <p:cNvPr id="11" name="Rectangle 10"/>
          <p:cNvSpPr/>
          <p:nvPr/>
        </p:nvSpPr>
        <p:spPr>
          <a:xfrm>
            <a:off x="7375138" y="2384762"/>
            <a:ext cx="1438662" cy="596396"/>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effectLst/>
                <a:latin typeface="Cambria"/>
                <a:ea typeface="ＭＳ 明朝"/>
                <a:cs typeface="Cambria"/>
              </a:rPr>
              <a:t>Deniz Kıyısında Arsa</a:t>
            </a:r>
          </a:p>
        </p:txBody>
      </p:sp>
      <p:sp>
        <p:nvSpPr>
          <p:cNvPr id="12" name="Rectangle 11"/>
          <p:cNvSpPr/>
          <p:nvPr/>
        </p:nvSpPr>
        <p:spPr>
          <a:xfrm>
            <a:off x="7201348" y="3488755"/>
            <a:ext cx="1528231" cy="52955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effectLst/>
                <a:latin typeface="Cambria"/>
                <a:ea typeface="ＭＳ 明朝"/>
                <a:cs typeface="Cambria"/>
              </a:rPr>
              <a:t>Baz İstasyonu</a:t>
            </a:r>
          </a:p>
        </p:txBody>
      </p:sp>
      <p:sp>
        <p:nvSpPr>
          <p:cNvPr id="13" name="Rectangle 12"/>
          <p:cNvSpPr/>
          <p:nvPr/>
        </p:nvSpPr>
        <p:spPr>
          <a:xfrm>
            <a:off x="7325895" y="4577182"/>
            <a:ext cx="1521327" cy="62313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effectLst/>
                <a:latin typeface="Cambria"/>
                <a:ea typeface="ＭＳ 明朝"/>
                <a:cs typeface="Cambria"/>
              </a:rPr>
              <a:t>Sokak Satıcısı</a:t>
            </a:r>
          </a:p>
        </p:txBody>
      </p:sp>
      <p:sp>
        <p:nvSpPr>
          <p:cNvPr id="14" name="Rectangle 13"/>
          <p:cNvSpPr/>
          <p:nvPr/>
        </p:nvSpPr>
        <p:spPr>
          <a:xfrm>
            <a:off x="5655732" y="2420566"/>
            <a:ext cx="224367" cy="23373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200" b="1" dirty="0">
                <a:latin typeface="Cambria"/>
                <a:ea typeface="ＭＳ 明朝"/>
                <a:cs typeface="Cambria"/>
              </a:rPr>
              <a:t>E</a:t>
            </a:r>
            <a:r>
              <a:rPr lang="tr-TR" sz="1200" b="1" baseline="-25000" dirty="0">
                <a:latin typeface="Cambria"/>
                <a:ea typeface="ＭＳ 明朝"/>
                <a:cs typeface="Cambria"/>
              </a:rPr>
              <a:t>A</a:t>
            </a:r>
            <a:endParaRPr lang="tr-TR" sz="1200" b="1" dirty="0">
              <a:effectLst/>
              <a:latin typeface="Cambria"/>
              <a:ea typeface="ＭＳ 明朝"/>
              <a:cs typeface="Cambria"/>
            </a:endParaRPr>
          </a:p>
        </p:txBody>
      </p:sp>
      <p:sp>
        <p:nvSpPr>
          <p:cNvPr id="15" name="Rectangle 14"/>
          <p:cNvSpPr/>
          <p:nvPr/>
        </p:nvSpPr>
        <p:spPr>
          <a:xfrm>
            <a:off x="5952065" y="3495832"/>
            <a:ext cx="224367" cy="23373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200" b="1" dirty="0">
                <a:latin typeface="Cambria"/>
                <a:ea typeface="ＭＳ 明朝"/>
                <a:cs typeface="Cambria"/>
              </a:rPr>
              <a:t>E</a:t>
            </a:r>
            <a:r>
              <a:rPr lang="tr-TR" sz="1200" b="1" baseline="-25000" dirty="0">
                <a:latin typeface="Cambria"/>
                <a:ea typeface="ＭＳ 明朝"/>
                <a:cs typeface="Cambria"/>
              </a:rPr>
              <a:t>A</a:t>
            </a:r>
            <a:endParaRPr lang="tr-TR" sz="1200" b="1" dirty="0">
              <a:effectLst/>
              <a:latin typeface="Cambria"/>
              <a:ea typeface="ＭＳ 明朝"/>
              <a:cs typeface="Cambria"/>
            </a:endParaRPr>
          </a:p>
        </p:txBody>
      </p:sp>
      <p:sp>
        <p:nvSpPr>
          <p:cNvPr id="16" name="Rectangle 15"/>
          <p:cNvSpPr/>
          <p:nvPr/>
        </p:nvSpPr>
        <p:spPr>
          <a:xfrm>
            <a:off x="5656992" y="4556912"/>
            <a:ext cx="224367" cy="233734"/>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400" b="1" dirty="0">
                <a:latin typeface="Cambria"/>
                <a:ea typeface="ＭＳ 明朝"/>
                <a:cs typeface="Cambria"/>
              </a:rPr>
              <a:t>E</a:t>
            </a:r>
            <a:r>
              <a:rPr lang="tr-TR" sz="1400" b="1" baseline="-25000" dirty="0">
                <a:latin typeface="Cambria"/>
                <a:ea typeface="ＭＳ 明朝"/>
                <a:cs typeface="Cambria"/>
              </a:rPr>
              <a:t>A</a:t>
            </a:r>
            <a:endParaRPr lang="tr-TR" sz="1200" b="1" dirty="0">
              <a:effectLst/>
              <a:latin typeface="Cambria"/>
              <a:ea typeface="ＭＳ 明朝"/>
              <a:cs typeface="Cambria"/>
            </a:endParaRPr>
          </a:p>
        </p:txBody>
      </p:sp>
    </p:spTree>
    <p:extLst>
      <p:ext uri="{BB962C8B-B14F-4D97-AF65-F5344CB8AC3E}">
        <p14:creationId xmlns:p14="http://schemas.microsoft.com/office/powerpoint/2010/main" val="3227588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1203159" y="47"/>
            <a:ext cx="10012946" cy="1527175"/>
          </a:xfrm>
        </p:spPr>
        <p:txBody>
          <a:bodyPr/>
          <a:lstStyle/>
          <a:p>
            <a:r>
              <a:rPr lang="tr-TR" altLang="en-US" noProof="0" dirty="0">
                <a:latin typeface="Cambria"/>
              </a:rPr>
              <a:t>Belirleyiciler: Arzın Fiyat Esnekliği</a:t>
            </a:r>
          </a:p>
        </p:txBody>
      </p:sp>
      <p:sp>
        <p:nvSpPr>
          <p:cNvPr id="59395" name="Content Placeholder 2"/>
          <p:cNvSpPr>
            <a:spLocks noGrp="1"/>
          </p:cNvSpPr>
          <p:nvPr>
            <p:ph idx="1"/>
          </p:nvPr>
        </p:nvSpPr>
        <p:spPr>
          <a:xfrm>
            <a:off x="1204523" y="1712913"/>
            <a:ext cx="8229600" cy="4895850"/>
          </a:xfrm>
        </p:spPr>
        <p:txBody>
          <a:bodyPr/>
          <a:lstStyle/>
          <a:p>
            <a:pPr eaLnBrk="1" hangingPunct="1"/>
            <a:r>
              <a:rPr lang="tr-TR" altLang="en-US" noProof="0" dirty="0"/>
              <a:t>Zaman ve Adaptasyon Süreci</a:t>
            </a:r>
          </a:p>
          <a:p>
            <a:pPr lvl="1" eaLnBrk="1" hangingPunct="1"/>
            <a:r>
              <a:rPr lang="tr-TR" altLang="en-US" noProof="0" dirty="0"/>
              <a:t>Yakın dönem</a:t>
            </a:r>
          </a:p>
          <a:p>
            <a:pPr lvl="2" eaLnBrk="1" hangingPunct="1"/>
            <a:r>
              <a:rPr lang="tr-TR" altLang="en-US" noProof="0" dirty="0">
                <a:latin typeface="Cambria"/>
                <a:ea typeface="Cambria"/>
                <a:cs typeface="Cambria"/>
              </a:rPr>
              <a:t>Üreticiler ellerinde ne varsa onla idare ederler; adaptasyon süreci yoktur.</a:t>
            </a:r>
          </a:p>
          <a:p>
            <a:pPr lvl="1" eaLnBrk="1" hangingPunct="1"/>
            <a:r>
              <a:rPr lang="tr-TR" altLang="en-US" noProof="0" dirty="0"/>
              <a:t>Kısa dönem ve uzun dönem</a:t>
            </a:r>
          </a:p>
          <a:p>
            <a:pPr lvl="2" eaLnBrk="1" hangingPunct="1"/>
            <a:r>
              <a:rPr lang="tr-TR" altLang="en-US" noProof="0" dirty="0">
                <a:latin typeface="Cambria"/>
                <a:ea typeface="Cambria"/>
                <a:cs typeface="Cambria"/>
              </a:rPr>
              <a:t>Zaman geçtikçe daha fazla sayıda firma piyasa koşullarına uyum sağlar.</a:t>
            </a:r>
          </a:p>
          <a:p>
            <a:pPr lvl="2" eaLnBrk="1" hangingPunct="1"/>
            <a:r>
              <a:rPr lang="tr-TR" altLang="en-US" noProof="0" dirty="0">
                <a:latin typeface="Cambria"/>
                <a:ea typeface="Cambria"/>
                <a:cs typeface="Cambria"/>
              </a:rPr>
              <a:t>Zamanla arz eğrisi daha elastik olur.</a:t>
            </a:r>
          </a:p>
        </p:txBody>
      </p:sp>
    </p:spTree>
    <p:extLst>
      <p:ext uri="{BB962C8B-B14F-4D97-AF65-F5344CB8AC3E}">
        <p14:creationId xmlns:p14="http://schemas.microsoft.com/office/powerpoint/2010/main" val="2349298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animEffect transition="in" filter="barn(inVertical)">
                                      <p:cBhvr>
                                        <p:cTn id="7" dur="500"/>
                                        <p:tgtEl>
                                          <p:spTgt spid="59395">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9395">
                                            <p:txEl>
                                              <p:pRg st="2" end="2"/>
                                            </p:txEl>
                                          </p:spTgt>
                                        </p:tgtEl>
                                        <p:attrNameLst>
                                          <p:attrName>style.visibility</p:attrName>
                                        </p:attrNameLst>
                                      </p:cBhvr>
                                      <p:to>
                                        <p:strVal val="visible"/>
                                      </p:to>
                                    </p:set>
                                    <p:animEffect transition="in" filter="barn(inVertical)">
                                      <p:cBhvr>
                                        <p:cTn id="10" dur="500"/>
                                        <p:tgtEl>
                                          <p:spTgt spid="5939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59395">
                                            <p:txEl>
                                              <p:pRg st="3" end="3"/>
                                            </p:txEl>
                                          </p:spTgt>
                                        </p:tgtEl>
                                        <p:attrNameLst>
                                          <p:attrName>style.visibility</p:attrName>
                                        </p:attrNameLst>
                                      </p:cBhvr>
                                      <p:to>
                                        <p:strVal val="visible"/>
                                      </p:to>
                                    </p:set>
                                    <p:animEffect transition="in" filter="barn(inVertical)">
                                      <p:cBhvr>
                                        <p:cTn id="15" dur="500"/>
                                        <p:tgtEl>
                                          <p:spTgt spid="59395">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9395">
                                            <p:txEl>
                                              <p:pRg st="4" end="4"/>
                                            </p:txEl>
                                          </p:spTgt>
                                        </p:tgtEl>
                                        <p:attrNameLst>
                                          <p:attrName>style.visibility</p:attrName>
                                        </p:attrNameLst>
                                      </p:cBhvr>
                                      <p:to>
                                        <p:strVal val="visible"/>
                                      </p:to>
                                    </p:set>
                                    <p:animEffect transition="in" filter="barn(inVertical)">
                                      <p:cBhvr>
                                        <p:cTn id="18" dur="500"/>
                                        <p:tgtEl>
                                          <p:spTgt spid="59395">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59395">
                                            <p:txEl>
                                              <p:pRg st="5" end="5"/>
                                            </p:txEl>
                                          </p:spTgt>
                                        </p:tgtEl>
                                        <p:attrNameLst>
                                          <p:attrName>style.visibility</p:attrName>
                                        </p:attrNameLst>
                                      </p:cBhvr>
                                      <p:to>
                                        <p:strVal val="visible"/>
                                      </p:to>
                                    </p:set>
                                    <p:animEffect transition="in" filter="barn(inVertical)">
                                      <p:cBhvr>
                                        <p:cTn id="21" dur="500"/>
                                        <p:tgtEl>
                                          <p:spTgt spid="593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FIG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1" y="419100"/>
            <a:ext cx="6343651" cy="6021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2388029" y="699179"/>
            <a:ext cx="1068827" cy="509178"/>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800" b="1" dirty="0">
                <a:effectLst/>
                <a:latin typeface="Cambria"/>
                <a:ea typeface="ＭＳ 明朝"/>
                <a:cs typeface="Cambria"/>
              </a:rPr>
              <a:t>Fiyat</a:t>
            </a:r>
          </a:p>
        </p:txBody>
      </p:sp>
      <p:sp>
        <p:nvSpPr>
          <p:cNvPr id="4" name="Rectangle 3"/>
          <p:cNvSpPr/>
          <p:nvPr/>
        </p:nvSpPr>
        <p:spPr>
          <a:xfrm>
            <a:off x="8042872" y="6161277"/>
            <a:ext cx="1408602" cy="509178"/>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800" b="1" dirty="0">
                <a:effectLst/>
                <a:latin typeface="Cambria"/>
                <a:ea typeface="ＭＳ 明朝"/>
                <a:cs typeface="Cambria"/>
              </a:rPr>
              <a:t>Miktar</a:t>
            </a:r>
          </a:p>
        </p:txBody>
      </p:sp>
      <p:sp>
        <p:nvSpPr>
          <p:cNvPr id="5" name="Rectangle 4"/>
          <p:cNvSpPr/>
          <p:nvPr/>
        </p:nvSpPr>
        <p:spPr>
          <a:xfrm>
            <a:off x="2650048" y="245067"/>
            <a:ext cx="3801549" cy="509178"/>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800" b="1" dirty="0">
                <a:effectLst/>
                <a:latin typeface="Cambria"/>
                <a:ea typeface="ＭＳ 明朝"/>
                <a:cs typeface="Cambria"/>
              </a:rPr>
              <a:t>Esneklik ve Arz Eğrisi</a:t>
            </a:r>
          </a:p>
        </p:txBody>
      </p:sp>
      <p:sp>
        <p:nvSpPr>
          <p:cNvPr id="7" name="Rectangle 6"/>
          <p:cNvSpPr/>
          <p:nvPr/>
        </p:nvSpPr>
        <p:spPr>
          <a:xfrm>
            <a:off x="3086100" y="2278749"/>
            <a:ext cx="317500"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dirty="0">
                <a:latin typeface="Cambria"/>
                <a:ea typeface="ＭＳ 明朝"/>
                <a:cs typeface="Cambria"/>
              </a:rPr>
              <a:t>F</a:t>
            </a:r>
            <a:r>
              <a:rPr lang="tr-TR" sz="2000" baseline="-25000" dirty="0">
                <a:latin typeface="Cambria"/>
                <a:ea typeface="ＭＳ 明朝"/>
                <a:cs typeface="Cambria"/>
              </a:rPr>
              <a:t>2</a:t>
            </a:r>
            <a:endParaRPr lang="tr-TR" sz="2000" dirty="0">
              <a:effectLst/>
              <a:latin typeface="Cambria"/>
              <a:ea typeface="ＭＳ 明朝"/>
              <a:cs typeface="Cambria"/>
            </a:endParaRPr>
          </a:p>
        </p:txBody>
      </p:sp>
      <p:sp>
        <p:nvSpPr>
          <p:cNvPr id="8" name="Rectangle 7"/>
          <p:cNvSpPr/>
          <p:nvPr/>
        </p:nvSpPr>
        <p:spPr>
          <a:xfrm>
            <a:off x="3124200" y="3167749"/>
            <a:ext cx="292099"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dirty="0">
                <a:latin typeface="Cambria"/>
                <a:ea typeface="ＭＳ 明朝"/>
                <a:cs typeface="Cambria"/>
              </a:rPr>
              <a:t>F</a:t>
            </a:r>
            <a:r>
              <a:rPr lang="tr-TR" sz="2000" baseline="-25000" dirty="0">
                <a:latin typeface="Cambria"/>
                <a:ea typeface="ＭＳ 明朝"/>
                <a:cs typeface="Cambria"/>
              </a:rPr>
              <a:t>1</a:t>
            </a:r>
            <a:endParaRPr lang="tr-TR" sz="2000" dirty="0">
              <a:effectLst/>
              <a:latin typeface="Cambria"/>
              <a:ea typeface="ＭＳ 明朝"/>
              <a:cs typeface="Cambria"/>
            </a:endParaRPr>
          </a:p>
        </p:txBody>
      </p:sp>
      <p:sp>
        <p:nvSpPr>
          <p:cNvPr id="9" name="Rectangle 8"/>
          <p:cNvSpPr/>
          <p:nvPr/>
        </p:nvSpPr>
        <p:spPr>
          <a:xfrm>
            <a:off x="6915150" y="665849"/>
            <a:ext cx="292099"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dirty="0">
                <a:latin typeface="Cambria"/>
                <a:ea typeface="ＭＳ 明朝"/>
                <a:cs typeface="Cambria"/>
              </a:rPr>
              <a:t>A</a:t>
            </a:r>
            <a:r>
              <a:rPr lang="tr-TR" sz="2000" baseline="-25000" dirty="0">
                <a:latin typeface="Cambria"/>
                <a:ea typeface="ＭＳ 明朝"/>
                <a:cs typeface="Cambria"/>
              </a:rPr>
              <a:t>1</a:t>
            </a:r>
            <a:endParaRPr lang="tr-TR" sz="2000" dirty="0">
              <a:effectLst/>
              <a:latin typeface="Cambria"/>
              <a:ea typeface="ＭＳ 明朝"/>
              <a:cs typeface="Cambria"/>
            </a:endParaRPr>
          </a:p>
        </p:txBody>
      </p:sp>
      <p:sp>
        <p:nvSpPr>
          <p:cNvPr id="10" name="Rectangle 9"/>
          <p:cNvSpPr/>
          <p:nvPr/>
        </p:nvSpPr>
        <p:spPr>
          <a:xfrm>
            <a:off x="7702550" y="583299"/>
            <a:ext cx="292099"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dirty="0">
                <a:latin typeface="Cambria"/>
                <a:ea typeface="ＭＳ 明朝"/>
                <a:cs typeface="Cambria"/>
              </a:rPr>
              <a:t>A</a:t>
            </a:r>
            <a:r>
              <a:rPr lang="tr-TR" sz="2000" baseline="-25000" dirty="0">
                <a:latin typeface="Cambria"/>
                <a:ea typeface="ＭＳ 明朝"/>
                <a:cs typeface="Cambria"/>
              </a:rPr>
              <a:t>2</a:t>
            </a:r>
            <a:endParaRPr lang="tr-TR" sz="2000" dirty="0">
              <a:effectLst/>
              <a:latin typeface="Cambria"/>
              <a:ea typeface="ＭＳ 明朝"/>
              <a:cs typeface="Cambria"/>
            </a:endParaRPr>
          </a:p>
        </p:txBody>
      </p:sp>
      <p:sp>
        <p:nvSpPr>
          <p:cNvPr id="11" name="Rectangle 10"/>
          <p:cNvSpPr/>
          <p:nvPr/>
        </p:nvSpPr>
        <p:spPr>
          <a:xfrm>
            <a:off x="8509000" y="665849"/>
            <a:ext cx="292099"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dirty="0">
                <a:latin typeface="Cambria"/>
                <a:ea typeface="ＭＳ 明朝"/>
                <a:cs typeface="Cambria"/>
              </a:rPr>
              <a:t>A</a:t>
            </a:r>
            <a:r>
              <a:rPr lang="tr-TR" sz="2000" baseline="-25000" dirty="0">
                <a:latin typeface="Cambria"/>
                <a:ea typeface="ＭＳ 明朝"/>
                <a:cs typeface="Cambria"/>
              </a:rPr>
              <a:t>3</a:t>
            </a:r>
            <a:endParaRPr lang="tr-TR" sz="2000" dirty="0">
              <a:effectLst/>
              <a:latin typeface="Cambria"/>
              <a:ea typeface="ＭＳ 明朝"/>
              <a:cs typeface="Cambria"/>
            </a:endParaRPr>
          </a:p>
        </p:txBody>
      </p:sp>
      <p:sp>
        <p:nvSpPr>
          <p:cNvPr id="12" name="Rectangle 11"/>
          <p:cNvSpPr/>
          <p:nvPr/>
        </p:nvSpPr>
        <p:spPr>
          <a:xfrm>
            <a:off x="7283450" y="6171395"/>
            <a:ext cx="253999"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dirty="0">
                <a:latin typeface="Cambria"/>
                <a:ea typeface="ＭＳ 明朝"/>
                <a:cs typeface="Cambria"/>
              </a:rPr>
              <a:t>M</a:t>
            </a:r>
            <a:r>
              <a:rPr lang="tr-TR" sz="1600" baseline="-25000" dirty="0">
                <a:latin typeface="Cambria"/>
                <a:ea typeface="ＭＳ 明朝"/>
                <a:cs typeface="Cambria"/>
              </a:rPr>
              <a:t>3</a:t>
            </a:r>
            <a:endParaRPr lang="tr-TR" sz="1600" dirty="0">
              <a:effectLst/>
              <a:latin typeface="Cambria"/>
              <a:ea typeface="ＭＳ 明朝"/>
              <a:cs typeface="Cambria"/>
            </a:endParaRPr>
          </a:p>
        </p:txBody>
      </p:sp>
      <p:sp>
        <p:nvSpPr>
          <p:cNvPr id="13" name="Rectangle 12"/>
          <p:cNvSpPr/>
          <p:nvPr/>
        </p:nvSpPr>
        <p:spPr>
          <a:xfrm>
            <a:off x="7016750" y="6171395"/>
            <a:ext cx="253999"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dirty="0">
                <a:latin typeface="Cambria"/>
                <a:ea typeface="ＭＳ 明朝"/>
                <a:cs typeface="Cambria"/>
              </a:rPr>
              <a:t>M</a:t>
            </a:r>
            <a:r>
              <a:rPr lang="tr-TR" sz="1600" baseline="-25000" dirty="0">
                <a:latin typeface="Cambria"/>
                <a:ea typeface="ＭＳ 明朝"/>
                <a:cs typeface="Cambria"/>
              </a:rPr>
              <a:t>2</a:t>
            </a:r>
            <a:endParaRPr lang="tr-TR" sz="1600" dirty="0">
              <a:effectLst/>
              <a:latin typeface="Cambria"/>
              <a:ea typeface="ＭＳ 明朝"/>
              <a:cs typeface="Cambria"/>
            </a:endParaRPr>
          </a:p>
        </p:txBody>
      </p:sp>
      <p:sp>
        <p:nvSpPr>
          <p:cNvPr id="14" name="Rectangle 13"/>
          <p:cNvSpPr/>
          <p:nvPr/>
        </p:nvSpPr>
        <p:spPr>
          <a:xfrm>
            <a:off x="6642100" y="6183999"/>
            <a:ext cx="323850" cy="45720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1600" dirty="0">
                <a:latin typeface="Cambria"/>
                <a:ea typeface="ＭＳ 明朝"/>
                <a:cs typeface="Cambria"/>
              </a:rPr>
              <a:t>M</a:t>
            </a:r>
            <a:r>
              <a:rPr lang="tr-TR" sz="1600" baseline="-25000" dirty="0">
                <a:latin typeface="Cambria"/>
                <a:ea typeface="ＭＳ 明朝"/>
                <a:cs typeface="Cambria"/>
              </a:rPr>
              <a:t>1</a:t>
            </a:r>
            <a:endParaRPr lang="tr-TR" sz="1600" dirty="0">
              <a:effectLst/>
              <a:latin typeface="Cambria"/>
              <a:ea typeface="ＭＳ 明朝"/>
              <a:cs typeface="Cambria"/>
            </a:endParaRPr>
          </a:p>
        </p:txBody>
      </p:sp>
    </p:spTree>
    <p:extLst>
      <p:ext uri="{BB962C8B-B14F-4D97-AF65-F5344CB8AC3E}">
        <p14:creationId xmlns:p14="http://schemas.microsoft.com/office/powerpoint/2010/main" val="26874314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1655835" y="0"/>
            <a:ext cx="8686800" cy="1527175"/>
          </a:xfrm>
        </p:spPr>
        <p:txBody>
          <a:bodyPr/>
          <a:lstStyle/>
          <a:p>
            <a:r>
              <a:rPr lang="tr-TR" altLang="en-US" noProof="0" dirty="0">
                <a:latin typeface="Cambria"/>
              </a:rPr>
              <a:t>Arz ve Talebi Birleştirme</a:t>
            </a:r>
          </a:p>
        </p:txBody>
      </p:sp>
      <p:sp>
        <p:nvSpPr>
          <p:cNvPr id="113666" name="Content Placeholder 2"/>
          <p:cNvSpPr>
            <a:spLocks noGrp="1"/>
          </p:cNvSpPr>
          <p:nvPr>
            <p:ph idx="1"/>
          </p:nvPr>
        </p:nvSpPr>
        <p:spPr>
          <a:xfrm>
            <a:off x="1655835" y="1702417"/>
            <a:ext cx="8229600" cy="4895850"/>
          </a:xfrm>
        </p:spPr>
        <p:txBody>
          <a:bodyPr/>
          <a:lstStyle/>
          <a:p>
            <a:pPr eaLnBrk="1" hangingPunct="1"/>
            <a:r>
              <a:rPr lang="tr-TR" altLang="en-US" sz="3200" noProof="0" dirty="0"/>
              <a:t>Daha önce arz ve talepteki kaymaları gördük ve denge fiyatı ve miktarındaki değişimleri inceledik.</a:t>
            </a:r>
            <a:endParaRPr lang="tr-TR" altLang="ja-JP" sz="3200" noProof="0" dirty="0"/>
          </a:p>
          <a:p>
            <a:pPr eaLnBrk="1" hangingPunct="1"/>
            <a:r>
              <a:rPr lang="tr-TR" altLang="en-US" sz="3200" noProof="0" dirty="0"/>
              <a:t>Peki, fiyat ve miktardaki değişimlerin büyüklüğü, arz ve talebin esnekliğini değiştirirsek nasıl değişir?</a:t>
            </a:r>
          </a:p>
        </p:txBody>
      </p:sp>
    </p:spTree>
    <p:extLst>
      <p:ext uri="{BB962C8B-B14F-4D97-AF65-F5344CB8AC3E}">
        <p14:creationId xmlns:p14="http://schemas.microsoft.com/office/powerpoint/2010/main" val="34046472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FIG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203" y="419100"/>
            <a:ext cx="6972300" cy="6021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1149684" y="258631"/>
            <a:ext cx="10637928" cy="420808"/>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800" b="1" dirty="0">
                <a:effectLst/>
                <a:latin typeface="Cambria"/>
                <a:ea typeface="ＭＳ 明朝"/>
                <a:cs typeface="Cambria"/>
              </a:rPr>
              <a:t>Talepte Kayma vs. Kısa ve Uzun Dönem Arz Eğrisindeki Sonuçlar</a:t>
            </a:r>
          </a:p>
        </p:txBody>
      </p:sp>
      <p:sp>
        <p:nvSpPr>
          <p:cNvPr id="4" name="Rectangle 3"/>
          <p:cNvSpPr/>
          <p:nvPr/>
        </p:nvSpPr>
        <p:spPr>
          <a:xfrm>
            <a:off x="2540001" y="672442"/>
            <a:ext cx="1304540" cy="509178"/>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800" b="1" dirty="0">
                <a:effectLst/>
                <a:latin typeface="Cambria"/>
                <a:ea typeface="ＭＳ 明朝"/>
                <a:cs typeface="Cambria"/>
              </a:rPr>
              <a:t>Fiyat</a:t>
            </a:r>
          </a:p>
        </p:txBody>
      </p:sp>
      <p:sp>
        <p:nvSpPr>
          <p:cNvPr id="5" name="Rectangle 4"/>
          <p:cNvSpPr/>
          <p:nvPr/>
        </p:nvSpPr>
        <p:spPr>
          <a:xfrm>
            <a:off x="7748765" y="5939600"/>
            <a:ext cx="1903235" cy="509178"/>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800" b="1" dirty="0">
                <a:effectLst/>
                <a:latin typeface="Cambria"/>
                <a:ea typeface="ＭＳ 明朝"/>
                <a:cs typeface="Cambria"/>
              </a:rPr>
              <a:t>Miktar</a:t>
            </a:r>
          </a:p>
        </p:txBody>
      </p:sp>
      <p:sp>
        <p:nvSpPr>
          <p:cNvPr id="6" name="TextBox 22"/>
          <p:cNvSpPr txBox="1">
            <a:spLocks noChangeArrowheads="1"/>
          </p:cNvSpPr>
          <p:nvPr/>
        </p:nvSpPr>
        <p:spPr bwMode="auto">
          <a:xfrm>
            <a:off x="8144112" y="1239979"/>
            <a:ext cx="688975" cy="400110"/>
          </a:xfrm>
          <a:prstGeom prst="rect">
            <a:avLst/>
          </a:prstGeom>
          <a:solidFill>
            <a:schemeClr val="bg1"/>
          </a:solidFill>
          <a:ln>
            <a:noFill/>
          </a:ln>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2000" dirty="0">
                <a:latin typeface="Cambria"/>
                <a:cs typeface="Cambria"/>
              </a:rPr>
              <a:t>S</a:t>
            </a:r>
            <a:r>
              <a:rPr lang="tr-TR" altLang="en-US" sz="2000" baseline="-25000" dirty="0">
                <a:latin typeface="Cambria"/>
                <a:cs typeface="Cambria"/>
              </a:rPr>
              <a:t>UD</a:t>
            </a:r>
          </a:p>
        </p:txBody>
      </p:sp>
      <p:sp>
        <p:nvSpPr>
          <p:cNvPr id="7" name="TextBox 22"/>
          <p:cNvSpPr txBox="1">
            <a:spLocks noChangeArrowheads="1"/>
          </p:cNvSpPr>
          <p:nvPr/>
        </p:nvSpPr>
        <p:spPr bwMode="auto">
          <a:xfrm>
            <a:off x="7293915" y="674567"/>
            <a:ext cx="688975" cy="400110"/>
          </a:xfrm>
          <a:prstGeom prst="rect">
            <a:avLst/>
          </a:prstGeom>
          <a:solidFill>
            <a:schemeClr val="bg1"/>
          </a:solidFill>
          <a:ln>
            <a:noFill/>
          </a:ln>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2000" dirty="0">
                <a:latin typeface="Cambria"/>
                <a:cs typeface="Cambria"/>
              </a:rPr>
              <a:t>S</a:t>
            </a:r>
            <a:r>
              <a:rPr lang="tr-TR" altLang="en-US" sz="2000" baseline="-25000" dirty="0">
                <a:latin typeface="Cambria"/>
                <a:cs typeface="Cambria"/>
              </a:rPr>
              <a:t>KD</a:t>
            </a:r>
          </a:p>
        </p:txBody>
      </p:sp>
      <p:sp>
        <p:nvSpPr>
          <p:cNvPr id="8" name="TextBox 22"/>
          <p:cNvSpPr txBox="1">
            <a:spLocks noChangeArrowheads="1"/>
          </p:cNvSpPr>
          <p:nvPr/>
        </p:nvSpPr>
        <p:spPr bwMode="auto">
          <a:xfrm>
            <a:off x="8881361" y="5152476"/>
            <a:ext cx="688975" cy="400110"/>
          </a:xfrm>
          <a:prstGeom prst="rect">
            <a:avLst/>
          </a:prstGeom>
          <a:solidFill>
            <a:schemeClr val="bg1"/>
          </a:solidFill>
          <a:ln>
            <a:noFill/>
          </a:ln>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2000" dirty="0">
                <a:latin typeface="Cambria"/>
                <a:cs typeface="Cambria"/>
              </a:rPr>
              <a:t>T</a:t>
            </a:r>
            <a:r>
              <a:rPr lang="tr-TR" altLang="en-US" sz="2000" baseline="-25000" dirty="0">
                <a:latin typeface="Cambria"/>
                <a:cs typeface="Cambria"/>
              </a:rPr>
              <a:t>2</a:t>
            </a:r>
          </a:p>
        </p:txBody>
      </p:sp>
      <p:sp>
        <p:nvSpPr>
          <p:cNvPr id="9" name="TextBox 22"/>
          <p:cNvSpPr txBox="1">
            <a:spLocks noChangeArrowheads="1"/>
          </p:cNvSpPr>
          <p:nvPr/>
        </p:nvSpPr>
        <p:spPr bwMode="auto">
          <a:xfrm>
            <a:off x="8164844" y="5371723"/>
            <a:ext cx="688975" cy="400110"/>
          </a:xfrm>
          <a:prstGeom prst="rect">
            <a:avLst/>
          </a:prstGeom>
          <a:solidFill>
            <a:schemeClr val="bg1"/>
          </a:solidFill>
          <a:ln>
            <a:noFill/>
          </a:ln>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2000" dirty="0">
                <a:latin typeface="Cambria"/>
                <a:cs typeface="Cambria"/>
              </a:rPr>
              <a:t>T</a:t>
            </a:r>
            <a:r>
              <a:rPr lang="tr-TR" altLang="en-US" sz="2000" baseline="-25000" dirty="0">
                <a:latin typeface="Cambria"/>
                <a:cs typeface="Cambria"/>
              </a:rPr>
              <a:t>1</a:t>
            </a:r>
          </a:p>
        </p:txBody>
      </p:sp>
      <p:sp>
        <p:nvSpPr>
          <p:cNvPr id="10" name="TextBox 22"/>
          <p:cNvSpPr txBox="1">
            <a:spLocks noChangeArrowheads="1"/>
          </p:cNvSpPr>
          <p:nvPr/>
        </p:nvSpPr>
        <p:spPr bwMode="auto">
          <a:xfrm>
            <a:off x="7363711" y="5914476"/>
            <a:ext cx="351539" cy="215444"/>
          </a:xfrm>
          <a:prstGeom prst="rect">
            <a:avLst/>
          </a:prstGeom>
          <a:solidFill>
            <a:schemeClr val="bg1"/>
          </a:solidFill>
          <a:ln>
            <a:noFill/>
          </a:ln>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800" dirty="0">
                <a:latin typeface="Cambria"/>
                <a:cs typeface="Cambria"/>
              </a:rPr>
              <a:t>M</a:t>
            </a:r>
            <a:r>
              <a:rPr lang="tr-TR" altLang="en-US" sz="800" baseline="-25000" dirty="0">
                <a:latin typeface="Cambria"/>
                <a:cs typeface="Cambria"/>
              </a:rPr>
              <a:t>3</a:t>
            </a:r>
            <a:endParaRPr lang="tr-TR" altLang="en-US" sz="1000" baseline="-25000" dirty="0">
              <a:latin typeface="Cambria"/>
              <a:cs typeface="Cambria"/>
            </a:endParaRPr>
          </a:p>
        </p:txBody>
      </p:sp>
      <p:sp>
        <p:nvSpPr>
          <p:cNvPr id="11" name="TextBox 22"/>
          <p:cNvSpPr txBox="1">
            <a:spLocks noChangeArrowheads="1"/>
          </p:cNvSpPr>
          <p:nvPr/>
        </p:nvSpPr>
        <p:spPr bwMode="auto">
          <a:xfrm>
            <a:off x="7154161" y="5914476"/>
            <a:ext cx="313439" cy="215444"/>
          </a:xfrm>
          <a:prstGeom prst="rect">
            <a:avLst/>
          </a:prstGeom>
          <a:solidFill>
            <a:schemeClr val="bg1"/>
          </a:solidFill>
          <a:ln>
            <a:noFill/>
          </a:ln>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800" dirty="0">
                <a:latin typeface="Cambria"/>
                <a:cs typeface="Cambria"/>
              </a:rPr>
              <a:t>M</a:t>
            </a:r>
            <a:r>
              <a:rPr lang="tr-TR" altLang="en-US" sz="800" baseline="-25000" dirty="0">
                <a:latin typeface="Cambria"/>
                <a:cs typeface="Cambria"/>
              </a:rPr>
              <a:t>2</a:t>
            </a:r>
          </a:p>
        </p:txBody>
      </p:sp>
      <p:sp>
        <p:nvSpPr>
          <p:cNvPr id="12" name="TextBox 22"/>
          <p:cNvSpPr txBox="1">
            <a:spLocks noChangeArrowheads="1"/>
          </p:cNvSpPr>
          <p:nvPr/>
        </p:nvSpPr>
        <p:spPr bwMode="auto">
          <a:xfrm>
            <a:off x="6843011" y="5914476"/>
            <a:ext cx="313439" cy="215444"/>
          </a:xfrm>
          <a:prstGeom prst="rect">
            <a:avLst/>
          </a:prstGeom>
          <a:solidFill>
            <a:schemeClr val="bg1"/>
          </a:solidFill>
          <a:ln>
            <a:noFill/>
          </a:ln>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800" dirty="0">
                <a:latin typeface="Cambria"/>
                <a:cs typeface="Cambria"/>
              </a:rPr>
              <a:t>M</a:t>
            </a:r>
            <a:r>
              <a:rPr lang="tr-TR" altLang="en-US" sz="800" baseline="-25000" dirty="0">
                <a:latin typeface="Cambria"/>
                <a:cs typeface="Cambria"/>
              </a:rPr>
              <a:t>1</a:t>
            </a:r>
          </a:p>
        </p:txBody>
      </p:sp>
    </p:spTree>
    <p:extLst>
      <p:ext uri="{BB962C8B-B14F-4D97-AF65-F5344CB8AC3E}">
        <p14:creationId xmlns:p14="http://schemas.microsoft.com/office/powerpoint/2010/main" val="33024334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1981200" y="47"/>
            <a:ext cx="8229600" cy="1527175"/>
          </a:xfrm>
        </p:spPr>
        <p:txBody>
          <a:bodyPr/>
          <a:lstStyle/>
          <a:p>
            <a:r>
              <a:rPr lang="tr-TR" altLang="en-US" noProof="0" dirty="0">
                <a:latin typeface="Cambria"/>
              </a:rPr>
              <a:t>Örnek Çalışma : Uyuşturucu Madde Esnekliği ve Hasılat</a:t>
            </a:r>
          </a:p>
        </p:txBody>
      </p:sp>
      <p:sp>
        <p:nvSpPr>
          <p:cNvPr id="63491" name="Content Placeholder 2"/>
          <p:cNvSpPr>
            <a:spLocks noGrp="1"/>
          </p:cNvSpPr>
          <p:nvPr>
            <p:ph idx="1"/>
          </p:nvPr>
        </p:nvSpPr>
        <p:spPr>
          <a:xfrm>
            <a:off x="1981200" y="1712913"/>
            <a:ext cx="8229600" cy="4895850"/>
          </a:xfrm>
        </p:spPr>
        <p:txBody>
          <a:bodyPr/>
          <a:lstStyle/>
          <a:p>
            <a:r>
              <a:rPr lang="tr-TR" altLang="en-US" sz="3200" noProof="0" dirty="0"/>
              <a:t>Yasadışı uyuşturucu madde talebi hakkında düşünün. Sizce talep elastik mi yoksa inelastik mi? Neden?</a:t>
            </a:r>
          </a:p>
          <a:p>
            <a:pPr lvl="1"/>
            <a:r>
              <a:rPr lang="tr-TR" altLang="en-US" sz="2800" noProof="0" dirty="0"/>
              <a:t>İnelastik.</a:t>
            </a:r>
          </a:p>
          <a:p>
            <a:pPr lvl="1"/>
            <a:r>
              <a:rPr lang="tr-TR" altLang="en-US" sz="2800" noProof="0" dirty="0"/>
              <a:t>İkamesi yok.</a:t>
            </a:r>
          </a:p>
          <a:p>
            <a:pPr lvl="1"/>
            <a:r>
              <a:rPr lang="tr-TR" altLang="en-US" sz="2800" noProof="0" dirty="0"/>
              <a:t>Gelir(maaş) içindeki payı düşük.</a:t>
            </a:r>
          </a:p>
          <a:p>
            <a:pPr lvl="1"/>
            <a:r>
              <a:rPr lang="tr-TR" altLang="en-US" sz="2800" noProof="0" dirty="0"/>
              <a:t>Bağımlılık ödeme istekliliğini arttırabilir.</a:t>
            </a:r>
          </a:p>
        </p:txBody>
      </p:sp>
      <p:pic>
        <p:nvPicPr>
          <p:cNvPr id="117763" name="Picture 4" descr="G:\DirkTextbookN\Jpegs(All)\JpegsBatch3LateJuly\dreamstimesmall_197239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0602" y="2973221"/>
            <a:ext cx="2259013" cy="150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685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63491">
                                            <p:txEl>
                                              <p:pRg st="2" end="2"/>
                                            </p:txEl>
                                          </p:spTgt>
                                        </p:tgtEl>
                                        <p:attrNameLst>
                                          <p:attrName>style.visibility</p:attrName>
                                        </p:attrNameLst>
                                      </p:cBhvr>
                                      <p:to>
                                        <p:strVal val="visible"/>
                                      </p:to>
                                    </p:set>
                                    <p:animEffect transition="in" filter="barn(inVertical)">
                                      <p:cBhvr>
                                        <p:cTn id="7" dur="500"/>
                                        <p:tgtEl>
                                          <p:spTgt spid="63491">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3491">
                                            <p:txEl>
                                              <p:pRg st="3" end="3"/>
                                            </p:txEl>
                                          </p:spTgt>
                                        </p:tgtEl>
                                        <p:attrNameLst>
                                          <p:attrName>style.visibility</p:attrName>
                                        </p:attrNameLst>
                                      </p:cBhvr>
                                      <p:to>
                                        <p:strVal val="visible"/>
                                      </p:to>
                                    </p:set>
                                    <p:animEffect transition="in" filter="barn(inVertical)">
                                      <p:cBhvr>
                                        <p:cTn id="10" dur="500"/>
                                        <p:tgtEl>
                                          <p:spTgt spid="63491">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3491">
                                            <p:txEl>
                                              <p:pRg st="4" end="4"/>
                                            </p:txEl>
                                          </p:spTgt>
                                        </p:tgtEl>
                                        <p:attrNameLst>
                                          <p:attrName>style.visibility</p:attrName>
                                        </p:attrNameLst>
                                      </p:cBhvr>
                                      <p:to>
                                        <p:strVal val="visible"/>
                                      </p:to>
                                    </p:set>
                                    <p:animEffect transition="in" filter="barn(inVertical)">
                                      <p:cBhvr>
                                        <p:cTn id="13" dur="500"/>
                                        <p:tgtEl>
                                          <p:spTgt spid="634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p:txBody>
          <a:bodyPr/>
          <a:lstStyle/>
          <a:p>
            <a:r>
              <a:rPr lang="tr-TR" altLang="en-US" noProof="0" dirty="0">
                <a:latin typeface="Cambria"/>
              </a:rPr>
              <a:t>Uyuşturucu Madde Esnekliği ve </a:t>
            </a:r>
            <a:r>
              <a:rPr lang="tr-TR" altLang="en-US" dirty="0">
                <a:latin typeface="Cambria"/>
              </a:rPr>
              <a:t>Hasılat</a:t>
            </a:r>
            <a:endParaRPr lang="tr-TR" altLang="en-US" noProof="0" dirty="0">
              <a:latin typeface="Cambria"/>
            </a:endParaRPr>
          </a:p>
        </p:txBody>
      </p:sp>
      <p:sp>
        <p:nvSpPr>
          <p:cNvPr id="64515" name="Content Placeholder 2"/>
          <p:cNvSpPr>
            <a:spLocks noGrp="1"/>
          </p:cNvSpPr>
          <p:nvPr>
            <p:ph idx="1"/>
          </p:nvPr>
        </p:nvSpPr>
        <p:spPr/>
        <p:txBody>
          <a:bodyPr/>
          <a:lstStyle/>
          <a:p>
            <a:r>
              <a:rPr lang="tr-TR" altLang="en-US" noProof="0" dirty="0"/>
              <a:t>Varsayalım ki, aşağıda hedefleri belirtilen yeni bir yasa çıkarmak istiyoruz:</a:t>
            </a:r>
          </a:p>
          <a:p>
            <a:pPr lvl="1"/>
            <a:r>
              <a:rPr lang="tr-TR" altLang="en-US" noProof="0" dirty="0"/>
              <a:t>Uyuşturucu tüketimini büyük oranda düşürmek.</a:t>
            </a:r>
          </a:p>
          <a:p>
            <a:pPr lvl="1"/>
            <a:r>
              <a:rPr lang="tr-TR" altLang="en-US" noProof="0" dirty="0"/>
              <a:t>Uyuşturucu satışını daha az çekici hale getirmek.</a:t>
            </a:r>
          </a:p>
          <a:p>
            <a:r>
              <a:rPr lang="tr-TR" altLang="en-US" noProof="0" dirty="0"/>
              <a:t>Hedeflere ulaşmak için:</a:t>
            </a:r>
          </a:p>
          <a:p>
            <a:pPr lvl="1"/>
            <a:r>
              <a:rPr lang="tr-TR" altLang="en-US" noProof="0" dirty="0"/>
              <a:t>Sizce uyuşturucu arzını mı yoksa talebini mi düşürmeliyiz?</a:t>
            </a:r>
          </a:p>
        </p:txBody>
      </p:sp>
    </p:spTree>
    <p:extLst>
      <p:ext uri="{BB962C8B-B14F-4D97-AF65-F5344CB8AC3E}">
        <p14:creationId xmlns:p14="http://schemas.microsoft.com/office/powerpoint/2010/main" val="932080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4515">
                                            <p:txEl>
                                              <p:pRg st="1" end="1"/>
                                            </p:txEl>
                                          </p:spTgt>
                                        </p:tgtEl>
                                        <p:attrNameLst>
                                          <p:attrName>style.visibility</p:attrName>
                                        </p:attrNameLst>
                                      </p:cBhvr>
                                      <p:to>
                                        <p:strVal val="visible"/>
                                      </p:to>
                                    </p:set>
                                    <p:animEffect transition="in" filter="barn(inVertical)">
                                      <p:cBhvr>
                                        <p:cTn id="7" dur="500"/>
                                        <p:tgtEl>
                                          <p:spTgt spid="64515">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4515">
                                            <p:txEl>
                                              <p:pRg st="2" end="2"/>
                                            </p:txEl>
                                          </p:spTgt>
                                        </p:tgtEl>
                                        <p:attrNameLst>
                                          <p:attrName>style.visibility</p:attrName>
                                        </p:attrNameLst>
                                      </p:cBhvr>
                                      <p:to>
                                        <p:strVal val="visible"/>
                                      </p:to>
                                    </p:set>
                                    <p:animEffect transition="in" filter="barn(inVertical)">
                                      <p:cBhvr>
                                        <p:cTn id="10" dur="500"/>
                                        <p:tgtEl>
                                          <p:spTgt spid="6451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64515">
                                            <p:txEl>
                                              <p:pRg st="4" end="4"/>
                                            </p:txEl>
                                          </p:spTgt>
                                        </p:tgtEl>
                                        <p:attrNameLst>
                                          <p:attrName>style.visibility</p:attrName>
                                        </p:attrNameLst>
                                      </p:cBhvr>
                                      <p:to>
                                        <p:strVal val="visible"/>
                                      </p:to>
                                    </p:set>
                                    <p:animEffect transition="in" filter="barn(inVertical)">
                                      <p:cBhvr>
                                        <p:cTn id="15" dur="500"/>
                                        <p:tgtEl>
                                          <p:spTgt spid="645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r>
              <a:rPr lang="tr-TR" altLang="en-US" dirty="0">
                <a:latin typeface="Cambria"/>
              </a:rPr>
              <a:t>Uyuşturucu Madde Esnekliği ve Hasılat</a:t>
            </a:r>
            <a:endParaRPr lang="tr-TR" altLang="en-US" noProof="0" dirty="0">
              <a:latin typeface="Cambria"/>
            </a:endParaRPr>
          </a:p>
        </p:txBody>
      </p:sp>
      <p:sp>
        <p:nvSpPr>
          <p:cNvPr id="65539" name="Content Placeholder 2"/>
          <p:cNvSpPr>
            <a:spLocks noGrp="1"/>
          </p:cNvSpPr>
          <p:nvPr>
            <p:ph idx="1"/>
          </p:nvPr>
        </p:nvSpPr>
        <p:spPr/>
        <p:txBody>
          <a:bodyPr/>
          <a:lstStyle/>
          <a:p>
            <a:r>
              <a:rPr lang="tr-TR" altLang="en-US" noProof="0" dirty="0"/>
              <a:t>Uyuşturucu arzını düşürmek</a:t>
            </a:r>
          </a:p>
          <a:p>
            <a:pPr lvl="1"/>
            <a:r>
              <a:rPr lang="tr-TR" altLang="en-US" noProof="0" dirty="0"/>
              <a:t>Uyuşturucu satıcıları için daha sert yasalar.</a:t>
            </a:r>
          </a:p>
          <a:p>
            <a:pPr lvl="1"/>
            <a:r>
              <a:rPr lang="tr-TR" altLang="en-US" noProof="0" dirty="0"/>
              <a:t>Daha fazla polis ve güvenlik uygulaması.</a:t>
            </a:r>
          </a:p>
          <a:p>
            <a:r>
              <a:rPr lang="tr-TR" altLang="en-US" noProof="0" dirty="0"/>
              <a:t>Uyuşturucu talebini düşürmek</a:t>
            </a:r>
          </a:p>
          <a:p>
            <a:pPr lvl="1"/>
            <a:r>
              <a:rPr lang="tr-TR" altLang="en-US" noProof="0" dirty="0"/>
              <a:t>Uyuşturucu ile mücadele programları (eğitimleri).</a:t>
            </a:r>
          </a:p>
          <a:p>
            <a:pPr lvl="1"/>
            <a:r>
              <a:rPr lang="tr-TR" altLang="en-US" noProof="0" dirty="0"/>
              <a:t>Uyuşturucu talebinin düşmesi için yasal ikame mal ya da aktivitelerin önerilmesi.</a:t>
            </a:r>
          </a:p>
        </p:txBody>
      </p:sp>
    </p:spTree>
    <p:extLst>
      <p:ext uri="{BB962C8B-B14F-4D97-AF65-F5344CB8AC3E}">
        <p14:creationId xmlns:p14="http://schemas.microsoft.com/office/powerpoint/2010/main" val="2121055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animEffect transition="in" filter="barn(inVertical)">
                                      <p:cBhvr>
                                        <p:cTn id="7" dur="500"/>
                                        <p:tgtEl>
                                          <p:spTgt spid="655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5539">
                                            <p:txEl>
                                              <p:pRg st="2" end="2"/>
                                            </p:txEl>
                                          </p:spTgt>
                                        </p:tgtEl>
                                        <p:attrNameLst>
                                          <p:attrName>style.visibility</p:attrName>
                                        </p:attrNameLst>
                                      </p:cBhvr>
                                      <p:to>
                                        <p:strVal val="visible"/>
                                      </p:to>
                                    </p:set>
                                    <p:animEffect transition="in" filter="barn(inVertical)">
                                      <p:cBhvr>
                                        <p:cTn id="12" dur="500"/>
                                        <p:tgtEl>
                                          <p:spTgt spid="655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5539">
                                            <p:txEl>
                                              <p:pRg st="3" end="3"/>
                                            </p:txEl>
                                          </p:spTgt>
                                        </p:tgtEl>
                                        <p:attrNameLst>
                                          <p:attrName>style.visibility</p:attrName>
                                        </p:attrNameLst>
                                      </p:cBhvr>
                                      <p:to>
                                        <p:strVal val="visible"/>
                                      </p:to>
                                    </p:set>
                                    <p:animEffect transition="in" filter="barn(inVertical)">
                                      <p:cBhvr>
                                        <p:cTn id="17" dur="500"/>
                                        <p:tgtEl>
                                          <p:spTgt spid="655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5539">
                                            <p:txEl>
                                              <p:pRg st="4" end="4"/>
                                            </p:txEl>
                                          </p:spTgt>
                                        </p:tgtEl>
                                        <p:attrNameLst>
                                          <p:attrName>style.visibility</p:attrName>
                                        </p:attrNameLst>
                                      </p:cBhvr>
                                      <p:to>
                                        <p:strVal val="visible"/>
                                      </p:to>
                                    </p:set>
                                    <p:animEffect transition="in" filter="barn(inVertical)">
                                      <p:cBhvr>
                                        <p:cTn id="22" dur="500"/>
                                        <p:tgtEl>
                                          <p:spTgt spid="65539">
                                            <p:txEl>
                                              <p:pRg st="4" end="4"/>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65539">
                                            <p:txEl>
                                              <p:pRg st="5" end="5"/>
                                            </p:txEl>
                                          </p:spTgt>
                                        </p:tgtEl>
                                        <p:attrNameLst>
                                          <p:attrName>style.visibility</p:attrName>
                                        </p:attrNameLst>
                                      </p:cBhvr>
                                      <p:to>
                                        <p:strVal val="visible"/>
                                      </p:to>
                                    </p:set>
                                    <p:animEffect transition="in" filter="barn(inVertical)">
                                      <p:cBhvr>
                                        <p:cTn id="25" dur="500"/>
                                        <p:tgtEl>
                                          <p:spTgt spid="655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981200" y="47"/>
            <a:ext cx="10014642" cy="1527175"/>
          </a:xfrm>
        </p:spPr>
        <p:txBody>
          <a:bodyPr/>
          <a:lstStyle/>
          <a:p>
            <a:r>
              <a:rPr lang="tr-TR" altLang="en-US" noProof="0" dirty="0">
                <a:latin typeface="Cambria"/>
              </a:rPr>
              <a:t>Talebin Fiyat Esnekliğini Hesaplama</a:t>
            </a:r>
          </a:p>
        </p:txBody>
      </p:sp>
      <p:sp>
        <p:nvSpPr>
          <p:cNvPr id="33795" name="Content Placeholder 2"/>
          <p:cNvSpPr>
            <a:spLocks noGrp="1"/>
          </p:cNvSpPr>
          <p:nvPr>
            <p:ph idx="1"/>
          </p:nvPr>
        </p:nvSpPr>
        <p:spPr>
          <a:xfrm>
            <a:off x="1981200" y="1712913"/>
            <a:ext cx="8229600" cy="4895850"/>
          </a:xfrm>
        </p:spPr>
        <p:txBody>
          <a:bodyPr/>
          <a:lstStyle/>
          <a:p>
            <a:pPr eaLnBrk="1" hangingPunct="1"/>
            <a:r>
              <a:rPr lang="tr-TR" altLang="en-US" noProof="0" dirty="0"/>
              <a:t>Esneklik şu gibi soruları cevaplamaya yardım eder:</a:t>
            </a:r>
          </a:p>
          <a:p>
            <a:pPr lvl="1" eaLnBrk="1" hangingPunct="1"/>
            <a:r>
              <a:rPr lang="tr-TR" altLang="en-US" noProof="0" dirty="0"/>
              <a:t>Firma hasılatını (gelirini) arttırmak için bir malın fiyatını arttırmalı mı azaltmalı mı?</a:t>
            </a:r>
          </a:p>
          <a:p>
            <a:pPr marL="457200" marR="0" algn="just">
              <a:spcBef>
                <a:spcPts val="0"/>
              </a:spcBef>
              <a:spcAft>
                <a:spcPts val="1400"/>
              </a:spcAft>
            </a:pPr>
            <a:r>
              <a:rPr lang="tr-TR" sz="2400" b="1" noProof="0" dirty="0">
                <a:ea typeface="Cambria"/>
              </a:rPr>
              <a:t>Toplam Hasılat: F*M </a:t>
            </a:r>
            <a:r>
              <a:rPr lang="tr-TR" sz="2400" b="1" noProof="0" dirty="0">
                <a:ea typeface="Cambria"/>
                <a:sym typeface="Wingdings" panose="05000000000000000000" pitchFamily="2" charset="2"/>
              </a:rPr>
              <a:t></a:t>
            </a:r>
            <a:r>
              <a:rPr lang="tr-TR" sz="2400" b="1" noProof="0" dirty="0">
                <a:ea typeface="Cambria"/>
              </a:rPr>
              <a:t> </a:t>
            </a:r>
            <a:r>
              <a:rPr lang="tr-TR" sz="2400" noProof="0" dirty="0">
                <a:ea typeface="Cambria"/>
              </a:rPr>
              <a:t>Talep yasası der ki eğer fiyat artarsa (azalırsa) talep edilen miktar azalır (artar). Bu nedenle, talebin fiyata olan tepkisini bilmeden, toplam hasılatın arttığını ya da azaldığını söyleyemezsin. Ekonomistlerin esneklikle ilgilenmesinin asıl nedeni işte bu yüzdendir.</a:t>
            </a:r>
          </a:p>
          <a:p>
            <a:pPr lvl="1" eaLnBrk="1" hangingPunct="1"/>
            <a:endParaRPr lang="tr-TR" altLang="en-US" noProof="0" dirty="0"/>
          </a:p>
        </p:txBody>
      </p:sp>
    </p:spTree>
    <p:extLst>
      <p:ext uri="{BB962C8B-B14F-4D97-AF65-F5344CB8AC3E}">
        <p14:creationId xmlns:p14="http://schemas.microsoft.com/office/powerpoint/2010/main" val="1390341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animEffect transition="in" filter="barn(inVertical)">
                                      <p:cBhvr>
                                        <p:cTn id="7" dur="500"/>
                                        <p:tgtEl>
                                          <p:spTgt spid="337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barn(inVertical)">
                                      <p:cBhvr>
                                        <p:cTn id="12" dur="5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p:txBody>
          <a:bodyPr/>
          <a:lstStyle/>
          <a:p>
            <a:r>
              <a:rPr lang="tr-TR" altLang="en-US" dirty="0">
                <a:latin typeface="Cambria"/>
              </a:rPr>
              <a:t>Uyuşturucu Madde Esnekliği ve Hasılat</a:t>
            </a:r>
            <a:endParaRPr lang="tr-TR" altLang="en-US" noProof="0" dirty="0">
              <a:latin typeface="Cambria"/>
            </a:endParaRPr>
          </a:p>
        </p:txBody>
      </p:sp>
      <p:sp>
        <p:nvSpPr>
          <p:cNvPr id="66563" name="Content Placeholder 2"/>
          <p:cNvSpPr>
            <a:spLocks noGrp="1"/>
          </p:cNvSpPr>
          <p:nvPr>
            <p:ph idx="1"/>
          </p:nvPr>
        </p:nvSpPr>
        <p:spPr/>
        <p:txBody>
          <a:bodyPr/>
          <a:lstStyle/>
          <a:p>
            <a:r>
              <a:rPr lang="tr-TR" altLang="en-US" sz="3200" noProof="0" dirty="0"/>
              <a:t>İnelastik talep eğrisi ile birlikte arz eğrisini çizin. Grafiği iki kere çizin.</a:t>
            </a:r>
          </a:p>
          <a:p>
            <a:r>
              <a:rPr lang="tr-TR" altLang="en-US" sz="3200" noProof="0" dirty="0"/>
              <a:t>Arz sola kayarsa ne olur?</a:t>
            </a:r>
          </a:p>
          <a:p>
            <a:pPr lvl="1"/>
            <a:r>
              <a:rPr lang="tr-TR" altLang="en-US" sz="2800" noProof="0" dirty="0"/>
              <a:t>Miktar sadece biraz düşer.</a:t>
            </a:r>
          </a:p>
          <a:p>
            <a:pPr lvl="1"/>
            <a:r>
              <a:rPr lang="tr-TR" altLang="en-US" sz="2800" noProof="0" dirty="0"/>
              <a:t>Yeni denge noktası talep eğrisi üzerinde daha yüksek noktadadır. Talep inelastik olduğundan, bu uyuşturucudan elde edilen toplam hasılatın artması demektir!</a:t>
            </a:r>
          </a:p>
        </p:txBody>
      </p:sp>
    </p:spTree>
    <p:extLst>
      <p:ext uri="{BB962C8B-B14F-4D97-AF65-F5344CB8AC3E}">
        <p14:creationId xmlns:p14="http://schemas.microsoft.com/office/powerpoint/2010/main" val="887053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6563">
                                            <p:txEl>
                                              <p:pRg st="2" end="2"/>
                                            </p:txEl>
                                          </p:spTgt>
                                        </p:tgtEl>
                                        <p:attrNameLst>
                                          <p:attrName>style.visibility</p:attrName>
                                        </p:attrNameLst>
                                      </p:cBhvr>
                                      <p:to>
                                        <p:strVal val="visible"/>
                                      </p:to>
                                    </p:set>
                                    <p:animEffect transition="in" filter="barn(inVertical)">
                                      <p:cBhvr>
                                        <p:cTn id="7" dur="500"/>
                                        <p:tgtEl>
                                          <p:spTgt spid="6656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6563">
                                            <p:txEl>
                                              <p:pRg st="3" end="3"/>
                                            </p:txEl>
                                          </p:spTgt>
                                        </p:tgtEl>
                                        <p:attrNameLst>
                                          <p:attrName>style.visibility</p:attrName>
                                        </p:attrNameLst>
                                      </p:cBhvr>
                                      <p:to>
                                        <p:strVal val="visible"/>
                                      </p:to>
                                    </p:set>
                                    <p:animEffect transition="in" filter="barn(inVertical)">
                                      <p:cBhvr>
                                        <p:cTn id="10" dur="500"/>
                                        <p:tgtEl>
                                          <p:spTgt spid="665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681789" y="0"/>
            <a:ext cx="11042316" cy="1519238"/>
          </a:xfrm>
        </p:spPr>
        <p:txBody>
          <a:bodyPr/>
          <a:lstStyle/>
          <a:p>
            <a:pPr algn="ctr"/>
            <a:r>
              <a:rPr lang="tr-TR" altLang="en-US" dirty="0">
                <a:latin typeface="Cambria"/>
              </a:rPr>
              <a:t>Uyuşturucu Madde Esnekliği ve Hasılat</a:t>
            </a:r>
            <a:endParaRPr lang="tr-TR" altLang="en-US" noProof="0" dirty="0">
              <a:latin typeface="Cambria"/>
            </a:endParaRPr>
          </a:p>
        </p:txBody>
      </p:sp>
      <p:sp>
        <p:nvSpPr>
          <p:cNvPr id="67609" name="Content Placeholder 2"/>
          <p:cNvSpPr>
            <a:spLocks noGrp="1"/>
          </p:cNvSpPr>
          <p:nvPr>
            <p:ph idx="4294967295"/>
          </p:nvPr>
        </p:nvSpPr>
        <p:spPr>
          <a:xfrm>
            <a:off x="6583364" y="1812925"/>
            <a:ext cx="3881437" cy="4787900"/>
          </a:xfrm>
        </p:spPr>
        <p:txBody>
          <a:bodyPr/>
          <a:lstStyle/>
          <a:p>
            <a:r>
              <a:rPr lang="tr-TR" altLang="en-US" sz="2400" noProof="0" dirty="0">
                <a:solidFill>
                  <a:srgbClr val="669900"/>
                </a:solidFill>
              </a:rPr>
              <a:t>Arzda sola kayma:</a:t>
            </a:r>
          </a:p>
          <a:p>
            <a:r>
              <a:rPr lang="tr-TR" altLang="en-US" sz="2400" noProof="0" dirty="0"/>
              <a:t>Uyuşturucu satışında sadece ufak bir azalma.</a:t>
            </a:r>
          </a:p>
          <a:p>
            <a:r>
              <a:rPr lang="tr-TR" altLang="en-US" sz="2400" noProof="0" dirty="0"/>
              <a:t>Uyuşturucu fiyatında artış.</a:t>
            </a:r>
          </a:p>
          <a:p>
            <a:r>
              <a:rPr lang="tr-TR" altLang="en-US" sz="2400" noProof="0" dirty="0"/>
              <a:t>Uyuşturucu satışından elde edilen hasılatta artış.</a:t>
            </a:r>
          </a:p>
          <a:p>
            <a:r>
              <a:rPr lang="tr-TR" altLang="en-US" sz="2400" b="1" noProof="0" dirty="0"/>
              <a:t>Uyuşturucu satışını daha çekici hale getirebilir.</a:t>
            </a:r>
          </a:p>
        </p:txBody>
      </p:sp>
      <p:sp>
        <p:nvSpPr>
          <p:cNvPr id="5" name="Rectangle 4"/>
          <p:cNvSpPr/>
          <p:nvPr/>
        </p:nvSpPr>
        <p:spPr>
          <a:xfrm>
            <a:off x="2511425" y="2740025"/>
            <a:ext cx="1905000" cy="28956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latin typeface="Cambria"/>
            </a:endParaRPr>
          </a:p>
        </p:txBody>
      </p:sp>
      <p:sp>
        <p:nvSpPr>
          <p:cNvPr id="6" name="Rectangle 5"/>
          <p:cNvSpPr/>
          <p:nvPr/>
        </p:nvSpPr>
        <p:spPr>
          <a:xfrm>
            <a:off x="2511425" y="3349625"/>
            <a:ext cx="2133600" cy="228600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latin typeface="Cambria"/>
            </a:endParaRPr>
          </a:p>
        </p:txBody>
      </p:sp>
      <p:grpSp>
        <p:nvGrpSpPr>
          <p:cNvPr id="125957" name="Group 8"/>
          <p:cNvGrpSpPr>
            <a:grpSpLocks/>
          </p:cNvGrpSpPr>
          <p:nvPr/>
        </p:nvGrpSpPr>
        <p:grpSpPr bwMode="auto">
          <a:xfrm>
            <a:off x="2282857" y="1749425"/>
            <a:ext cx="3990975" cy="4481870"/>
            <a:chOff x="2394396" y="1531505"/>
            <a:chExt cx="3092004" cy="3400775"/>
          </a:xfrm>
        </p:grpSpPr>
        <p:cxnSp>
          <p:nvCxnSpPr>
            <p:cNvPr id="8" name="Straight Connector 7"/>
            <p:cNvCxnSpPr/>
            <p:nvPr/>
          </p:nvCxnSpPr>
          <p:spPr>
            <a:xfrm rot="5400000">
              <a:off x="1295666" y="3200439"/>
              <a:ext cx="25910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91182" y="4486318"/>
              <a:ext cx="26664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5979" name="TextBox 30"/>
            <p:cNvSpPr txBox="1">
              <a:spLocks noChangeArrowheads="1"/>
            </p:cNvSpPr>
            <p:nvPr/>
          </p:nvSpPr>
          <p:spPr bwMode="auto">
            <a:xfrm>
              <a:off x="2394396" y="1531505"/>
              <a:ext cx="354169" cy="397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2800" dirty="0">
                  <a:latin typeface="Cambria"/>
                  <a:cs typeface="Cambria"/>
                </a:rPr>
                <a:t>F</a:t>
              </a:r>
            </a:p>
          </p:txBody>
        </p:sp>
        <p:sp>
          <p:nvSpPr>
            <p:cNvPr id="125980" name="TextBox 31"/>
            <p:cNvSpPr txBox="1">
              <a:spLocks noChangeArrowheads="1"/>
            </p:cNvSpPr>
            <p:nvPr/>
          </p:nvSpPr>
          <p:spPr bwMode="auto">
            <a:xfrm>
              <a:off x="4876800" y="4535269"/>
              <a:ext cx="609600" cy="3970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2800" dirty="0">
                  <a:latin typeface="Cambria"/>
                  <a:cs typeface="Cambria"/>
                </a:rPr>
                <a:t>M</a:t>
              </a:r>
            </a:p>
          </p:txBody>
        </p:sp>
      </p:grpSp>
      <p:cxnSp>
        <p:nvCxnSpPr>
          <p:cNvPr id="12" name="Straight Connector 11"/>
          <p:cNvCxnSpPr/>
          <p:nvPr/>
        </p:nvCxnSpPr>
        <p:spPr>
          <a:xfrm rot="5400000" flipH="1" flipV="1">
            <a:off x="2865438" y="2570169"/>
            <a:ext cx="2611438" cy="2557463"/>
          </a:xfrm>
          <a:prstGeom prst="line">
            <a:avLst/>
          </a:prstGeom>
          <a:ln w="50800">
            <a:solidFill>
              <a:srgbClr val="F0B88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16425" y="2740025"/>
            <a:ext cx="0" cy="290195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2511425" y="3349625"/>
            <a:ext cx="20574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5961" name="TextBox 10"/>
          <p:cNvSpPr txBox="1">
            <a:spLocks noChangeArrowheads="1"/>
          </p:cNvSpPr>
          <p:nvPr/>
        </p:nvSpPr>
        <p:spPr bwMode="auto">
          <a:xfrm>
            <a:off x="5102225" y="4870497"/>
            <a:ext cx="5588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2800" dirty="0">
                <a:latin typeface="Cambria"/>
                <a:cs typeface="Cambria"/>
              </a:rPr>
              <a:t>T</a:t>
            </a:r>
            <a:endParaRPr lang="tr-TR" altLang="en-US" sz="2800" baseline="-25000" dirty="0">
              <a:latin typeface="Cambria"/>
              <a:cs typeface="Cambria"/>
            </a:endParaRPr>
          </a:p>
        </p:txBody>
      </p:sp>
      <p:sp>
        <p:nvSpPr>
          <p:cNvPr id="67594" name="TextBox 11"/>
          <p:cNvSpPr txBox="1">
            <a:spLocks noChangeArrowheads="1"/>
          </p:cNvSpPr>
          <p:nvPr/>
        </p:nvSpPr>
        <p:spPr bwMode="auto">
          <a:xfrm>
            <a:off x="4749832" y="1825626"/>
            <a:ext cx="8858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2800" dirty="0">
                <a:latin typeface="Cambria"/>
                <a:cs typeface="Cambria"/>
              </a:rPr>
              <a:t>A</a:t>
            </a:r>
            <a:r>
              <a:rPr lang="tr-TR" altLang="en-US" sz="2800" baseline="-25000" dirty="0">
                <a:latin typeface="Cambria"/>
                <a:cs typeface="Cambria"/>
              </a:rPr>
              <a:t>2</a:t>
            </a:r>
          </a:p>
        </p:txBody>
      </p:sp>
      <p:sp>
        <p:nvSpPr>
          <p:cNvPr id="125963" name="TextBox 14"/>
          <p:cNvSpPr txBox="1">
            <a:spLocks noChangeArrowheads="1"/>
          </p:cNvSpPr>
          <p:nvPr/>
        </p:nvSpPr>
        <p:spPr bwMode="auto">
          <a:xfrm>
            <a:off x="5435632" y="2130472"/>
            <a:ext cx="8858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2800" dirty="0">
                <a:latin typeface="Cambria"/>
                <a:cs typeface="Cambria"/>
              </a:rPr>
              <a:t>A</a:t>
            </a:r>
            <a:r>
              <a:rPr lang="tr-TR" altLang="en-US" sz="2800" baseline="-25000" dirty="0">
                <a:latin typeface="Cambria"/>
                <a:cs typeface="Cambria"/>
              </a:rPr>
              <a:t>1</a:t>
            </a:r>
          </a:p>
        </p:txBody>
      </p:sp>
      <p:cxnSp>
        <p:nvCxnSpPr>
          <p:cNvPr id="18" name="Straight Connector 17"/>
          <p:cNvCxnSpPr/>
          <p:nvPr/>
        </p:nvCxnSpPr>
        <p:spPr>
          <a:xfrm>
            <a:off x="4645025" y="3349625"/>
            <a:ext cx="0" cy="2286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2511457" y="2740025"/>
            <a:ext cx="181451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7598" name="TextBox 18"/>
          <p:cNvSpPr txBox="1">
            <a:spLocks noChangeArrowheads="1"/>
          </p:cNvSpPr>
          <p:nvPr/>
        </p:nvSpPr>
        <p:spPr bwMode="auto">
          <a:xfrm>
            <a:off x="4413282" y="2633663"/>
            <a:ext cx="68897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latin typeface="Cambria"/>
                <a:cs typeface="Cambria"/>
              </a:rPr>
              <a:t>E</a:t>
            </a:r>
            <a:r>
              <a:rPr lang="tr-TR" altLang="en-US" sz="1800" baseline="-25000" dirty="0">
                <a:latin typeface="Cambria"/>
                <a:cs typeface="Cambria"/>
              </a:rPr>
              <a:t>2</a:t>
            </a:r>
          </a:p>
        </p:txBody>
      </p:sp>
      <p:sp>
        <p:nvSpPr>
          <p:cNvPr id="125967" name="TextBox 19"/>
          <p:cNvSpPr txBox="1">
            <a:spLocks noChangeArrowheads="1"/>
          </p:cNvSpPr>
          <p:nvPr/>
        </p:nvSpPr>
        <p:spPr bwMode="auto">
          <a:xfrm>
            <a:off x="4721257" y="3243263"/>
            <a:ext cx="68897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latin typeface="Cambria"/>
                <a:cs typeface="Cambria"/>
              </a:rPr>
              <a:t>E</a:t>
            </a:r>
            <a:r>
              <a:rPr lang="tr-TR" altLang="en-US" sz="1800" baseline="-25000" dirty="0">
                <a:latin typeface="Cambria"/>
                <a:cs typeface="Cambria"/>
              </a:rPr>
              <a:t>1</a:t>
            </a:r>
          </a:p>
        </p:txBody>
      </p:sp>
      <p:sp>
        <p:nvSpPr>
          <p:cNvPr id="125968" name="TextBox 20"/>
          <p:cNvSpPr txBox="1">
            <a:spLocks noChangeArrowheads="1"/>
          </p:cNvSpPr>
          <p:nvPr/>
        </p:nvSpPr>
        <p:spPr bwMode="auto">
          <a:xfrm>
            <a:off x="4489482" y="5756275"/>
            <a:ext cx="68897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2000" dirty="0">
                <a:latin typeface="Cambria"/>
                <a:cs typeface="Cambria"/>
              </a:rPr>
              <a:t>M</a:t>
            </a:r>
            <a:r>
              <a:rPr lang="tr-TR" altLang="en-US" sz="2000" baseline="-25000" dirty="0">
                <a:latin typeface="Cambria"/>
                <a:cs typeface="Cambria"/>
              </a:rPr>
              <a:t>1</a:t>
            </a:r>
          </a:p>
        </p:txBody>
      </p:sp>
      <p:sp>
        <p:nvSpPr>
          <p:cNvPr id="67601" name="TextBox 21"/>
          <p:cNvSpPr txBox="1">
            <a:spLocks noChangeArrowheads="1"/>
          </p:cNvSpPr>
          <p:nvPr/>
        </p:nvSpPr>
        <p:spPr bwMode="auto">
          <a:xfrm>
            <a:off x="4151313" y="5730875"/>
            <a:ext cx="49371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2000" dirty="0">
                <a:latin typeface="Cambria"/>
                <a:cs typeface="Cambria"/>
              </a:rPr>
              <a:t>M</a:t>
            </a:r>
            <a:r>
              <a:rPr lang="tr-TR" altLang="en-US" sz="2000" baseline="-25000" dirty="0">
                <a:latin typeface="Cambria"/>
                <a:cs typeface="Cambria"/>
              </a:rPr>
              <a:t>2</a:t>
            </a:r>
          </a:p>
        </p:txBody>
      </p:sp>
      <p:sp>
        <p:nvSpPr>
          <p:cNvPr id="125970" name="TextBox 22"/>
          <p:cNvSpPr txBox="1">
            <a:spLocks noChangeArrowheads="1"/>
          </p:cNvSpPr>
          <p:nvPr/>
        </p:nvSpPr>
        <p:spPr bwMode="auto">
          <a:xfrm>
            <a:off x="2054225" y="3121025"/>
            <a:ext cx="533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2000" dirty="0">
                <a:latin typeface="Cambria"/>
                <a:cs typeface="Cambria"/>
              </a:rPr>
              <a:t>F</a:t>
            </a:r>
            <a:r>
              <a:rPr lang="tr-TR" altLang="en-US" sz="2000" baseline="-25000" dirty="0">
                <a:latin typeface="Cambria"/>
                <a:cs typeface="Cambria"/>
              </a:rPr>
              <a:t>1</a:t>
            </a:r>
          </a:p>
        </p:txBody>
      </p:sp>
      <p:sp>
        <p:nvSpPr>
          <p:cNvPr id="67603" name="TextBox 23"/>
          <p:cNvSpPr txBox="1">
            <a:spLocks noChangeArrowheads="1"/>
          </p:cNvSpPr>
          <p:nvPr/>
        </p:nvSpPr>
        <p:spPr bwMode="auto">
          <a:xfrm>
            <a:off x="2054225" y="2511425"/>
            <a:ext cx="6096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2000" dirty="0">
                <a:latin typeface="Cambria"/>
                <a:cs typeface="Cambria"/>
              </a:rPr>
              <a:t>F</a:t>
            </a:r>
            <a:r>
              <a:rPr lang="tr-TR" altLang="en-US" sz="2000" baseline="-25000" dirty="0">
                <a:latin typeface="Cambria"/>
                <a:cs typeface="Cambria"/>
              </a:rPr>
              <a:t>2</a:t>
            </a:r>
          </a:p>
        </p:txBody>
      </p:sp>
      <p:cxnSp>
        <p:nvCxnSpPr>
          <p:cNvPr id="26" name="Straight Arrow Connector 25"/>
          <p:cNvCxnSpPr/>
          <p:nvPr/>
        </p:nvCxnSpPr>
        <p:spPr>
          <a:xfrm flipH="1">
            <a:off x="4721225" y="2511425"/>
            <a:ext cx="609600" cy="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054225" y="2740025"/>
            <a:ext cx="0" cy="5921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4381504" y="6245225"/>
            <a:ext cx="26352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111625" y="1978025"/>
            <a:ext cx="1066800" cy="2895600"/>
          </a:xfrm>
          <a:prstGeom prst="line">
            <a:avLst/>
          </a:prstGeom>
          <a:ln w="50800">
            <a:solidFill>
              <a:srgbClr val="456C7A"/>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697193" y="2282825"/>
            <a:ext cx="2176463" cy="2230438"/>
          </a:xfrm>
          <a:prstGeom prst="line">
            <a:avLst/>
          </a:prstGeom>
          <a:ln w="50800">
            <a:solidFill>
              <a:srgbClr val="C85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824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7594"/>
                                        </p:tgtEl>
                                        <p:attrNameLst>
                                          <p:attrName>style.visibility</p:attrName>
                                        </p:attrNameLst>
                                      </p:cBhvr>
                                      <p:to>
                                        <p:strVal val="visible"/>
                                      </p:to>
                                    </p:set>
                                    <p:animEffect transition="in" filter="wipe(down)">
                                      <p:cBhvr>
                                        <p:cTn id="13" dur="500"/>
                                        <p:tgtEl>
                                          <p:spTgt spid="6759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7598"/>
                                        </p:tgtEl>
                                        <p:attrNameLst>
                                          <p:attrName>style.visibility</p:attrName>
                                        </p:attrNameLst>
                                      </p:cBhvr>
                                      <p:to>
                                        <p:strVal val="visible"/>
                                      </p:to>
                                    </p:set>
                                    <p:animEffect transition="in" filter="wipe(down)">
                                      <p:cBhvr>
                                        <p:cTn id="16" dur="500"/>
                                        <p:tgtEl>
                                          <p:spTgt spid="67598"/>
                                        </p:tgtEl>
                                      </p:cBhvr>
                                    </p:animEffect>
                                  </p:childTnLst>
                                </p:cTn>
                              </p:par>
                              <p:par>
                                <p:cTn id="17" presetID="2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67609">
                                            <p:txEl>
                                              <p:pRg st="1" end="1"/>
                                            </p:txEl>
                                          </p:spTgt>
                                        </p:tgtEl>
                                        <p:attrNameLst>
                                          <p:attrName>style.visibility</p:attrName>
                                        </p:attrNameLst>
                                      </p:cBhvr>
                                      <p:to>
                                        <p:strVal val="visible"/>
                                      </p:to>
                                    </p:set>
                                    <p:animEffect transition="in" filter="barn(inVertical)">
                                      <p:cBhvr>
                                        <p:cTn id="27" dur="500"/>
                                        <p:tgtEl>
                                          <p:spTgt spid="67609">
                                            <p:txEl>
                                              <p:pRg st="1" end="1"/>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7601"/>
                                        </p:tgtEl>
                                        <p:attrNameLst>
                                          <p:attrName>style.visibility</p:attrName>
                                        </p:attrNameLst>
                                      </p:cBhvr>
                                      <p:to>
                                        <p:strVal val="visible"/>
                                      </p:to>
                                    </p:set>
                                    <p:animEffect transition="in" filter="wipe(down)">
                                      <p:cBhvr>
                                        <p:cTn id="30" dur="500"/>
                                        <p:tgtEl>
                                          <p:spTgt spid="67601"/>
                                        </p:tgtEl>
                                      </p:cBhvr>
                                    </p:animEffect>
                                  </p:childTnLst>
                                </p:cTn>
                              </p:par>
                              <p:par>
                                <p:cTn id="31" presetID="22" presetClass="entr" presetSubtype="4"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down)">
                                      <p:cBhvr>
                                        <p:cTn id="33" dur="500"/>
                                        <p:tgtEl>
                                          <p:spTgt spid="2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67603"/>
                                        </p:tgtEl>
                                        <p:attrNameLst>
                                          <p:attrName>style.visibility</p:attrName>
                                        </p:attrNameLst>
                                      </p:cBhvr>
                                      <p:to>
                                        <p:strVal val="visible"/>
                                      </p:to>
                                    </p:set>
                                    <p:animEffect transition="in" filter="wipe(down)">
                                      <p:cBhvr>
                                        <p:cTn id="41" dur="500"/>
                                        <p:tgtEl>
                                          <p:spTgt spid="67603"/>
                                        </p:tgtEl>
                                      </p:cBhvr>
                                    </p:animEffect>
                                  </p:childTnLst>
                                </p:cTn>
                              </p:par>
                              <p:par>
                                <p:cTn id="42" presetID="16" presetClass="entr" presetSubtype="21" fill="hold" nodeType="withEffect">
                                  <p:stCondLst>
                                    <p:cond delay="0"/>
                                  </p:stCondLst>
                                  <p:childTnLst>
                                    <p:set>
                                      <p:cBhvr>
                                        <p:cTn id="43" dur="1" fill="hold">
                                          <p:stCondLst>
                                            <p:cond delay="0"/>
                                          </p:stCondLst>
                                        </p:cTn>
                                        <p:tgtEl>
                                          <p:spTgt spid="67609">
                                            <p:txEl>
                                              <p:pRg st="2" end="2"/>
                                            </p:txEl>
                                          </p:spTgt>
                                        </p:tgtEl>
                                        <p:attrNameLst>
                                          <p:attrName>style.visibility</p:attrName>
                                        </p:attrNameLst>
                                      </p:cBhvr>
                                      <p:to>
                                        <p:strVal val="visible"/>
                                      </p:to>
                                    </p:set>
                                    <p:animEffect transition="in" filter="barn(inVertical)">
                                      <p:cBhvr>
                                        <p:cTn id="44" dur="500"/>
                                        <p:tgtEl>
                                          <p:spTgt spid="67609">
                                            <p:txEl>
                                              <p:pRg st="2" end="2"/>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1" fill="hold" nodeType="clickEffect">
                                  <p:stCondLst>
                                    <p:cond delay="0"/>
                                  </p:stCondLst>
                                  <p:childTnLst>
                                    <p:set>
                                      <p:cBhvr>
                                        <p:cTn id="48" dur="1" fill="hold">
                                          <p:stCondLst>
                                            <p:cond delay="0"/>
                                          </p:stCondLst>
                                        </p:cTn>
                                        <p:tgtEl>
                                          <p:spTgt spid="67609">
                                            <p:txEl>
                                              <p:pRg st="3" end="3"/>
                                            </p:txEl>
                                          </p:spTgt>
                                        </p:tgtEl>
                                        <p:attrNameLst>
                                          <p:attrName>style.visibility</p:attrName>
                                        </p:attrNameLst>
                                      </p:cBhvr>
                                      <p:to>
                                        <p:strVal val="visible"/>
                                      </p:to>
                                    </p:set>
                                    <p:animEffect transition="in" filter="barn(inVertical)">
                                      <p:cBhvr>
                                        <p:cTn id="49" dur="500"/>
                                        <p:tgtEl>
                                          <p:spTgt spid="67609">
                                            <p:txEl>
                                              <p:pRg st="3" end="3"/>
                                            </p:tx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down)">
                                      <p:cBhvr>
                                        <p:cTn id="52" dur="500"/>
                                        <p:tgtEl>
                                          <p:spTgt spid="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nodeType="clickEffect">
                                  <p:stCondLst>
                                    <p:cond delay="0"/>
                                  </p:stCondLst>
                                  <p:childTnLst>
                                    <p:set>
                                      <p:cBhvr>
                                        <p:cTn id="56" dur="1" fill="hold">
                                          <p:stCondLst>
                                            <p:cond delay="0"/>
                                          </p:stCondLst>
                                        </p:cTn>
                                        <p:tgtEl>
                                          <p:spTgt spid="67609">
                                            <p:txEl>
                                              <p:pRg st="4" end="4"/>
                                            </p:txEl>
                                          </p:spTgt>
                                        </p:tgtEl>
                                        <p:attrNameLst>
                                          <p:attrName>style.visibility</p:attrName>
                                        </p:attrNameLst>
                                      </p:cBhvr>
                                      <p:to>
                                        <p:strVal val="visible"/>
                                      </p:to>
                                    </p:set>
                                    <p:animEffect transition="in" filter="barn(inVertical)">
                                      <p:cBhvr>
                                        <p:cTn id="57" dur="500"/>
                                        <p:tgtEl>
                                          <p:spTgt spid="676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7594" grpId="0"/>
      <p:bldP spid="67598" grpId="0"/>
      <p:bldP spid="67601" grpId="0"/>
      <p:bldP spid="6760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r>
              <a:rPr lang="tr-TR" altLang="en-US" dirty="0">
                <a:latin typeface="Cambria"/>
              </a:rPr>
              <a:t>Uyuşturucu Madde Esnekliği ve Hasılat</a:t>
            </a:r>
            <a:endParaRPr lang="tr-TR" altLang="en-US" noProof="0" dirty="0">
              <a:latin typeface="Cambria"/>
            </a:endParaRPr>
          </a:p>
        </p:txBody>
      </p:sp>
      <p:sp>
        <p:nvSpPr>
          <p:cNvPr id="68611" name="Content Placeholder 2"/>
          <p:cNvSpPr>
            <a:spLocks noGrp="1"/>
          </p:cNvSpPr>
          <p:nvPr>
            <p:ph idx="1"/>
          </p:nvPr>
        </p:nvSpPr>
        <p:spPr/>
        <p:txBody>
          <a:bodyPr/>
          <a:lstStyle/>
          <a:p>
            <a:r>
              <a:rPr lang="tr-TR" altLang="en-US" noProof="0" dirty="0"/>
              <a:t>Talepte sola kayma olursa ne olur?</a:t>
            </a:r>
          </a:p>
          <a:p>
            <a:pPr lvl="1"/>
            <a:r>
              <a:rPr lang="tr-TR" altLang="en-US" noProof="0" dirty="0"/>
              <a:t>Miktar bir önceki duruma göre daha fazla düşer.</a:t>
            </a:r>
          </a:p>
          <a:p>
            <a:pPr lvl="1"/>
            <a:r>
              <a:rPr lang="tr-TR" altLang="en-US" noProof="0" dirty="0"/>
              <a:t>Uyuşturucu satışından elde edilen hasılat düşer.</a:t>
            </a:r>
          </a:p>
        </p:txBody>
      </p:sp>
    </p:spTree>
    <p:extLst>
      <p:ext uri="{BB962C8B-B14F-4D97-AF65-F5344CB8AC3E}">
        <p14:creationId xmlns:p14="http://schemas.microsoft.com/office/powerpoint/2010/main" val="3047276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animEffect transition="in" filter="barn(inVertical)">
                                      <p:cBhvr>
                                        <p:cTn id="7" dur="500"/>
                                        <p:tgtEl>
                                          <p:spTgt spid="68611">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8611">
                                            <p:txEl>
                                              <p:pRg st="2" end="2"/>
                                            </p:txEl>
                                          </p:spTgt>
                                        </p:tgtEl>
                                        <p:attrNameLst>
                                          <p:attrName>style.visibility</p:attrName>
                                        </p:attrNameLst>
                                      </p:cBhvr>
                                      <p:to>
                                        <p:strVal val="visible"/>
                                      </p:to>
                                    </p:set>
                                    <p:animEffect transition="in" filter="barn(inVertical)">
                                      <p:cBhvr>
                                        <p:cTn id="10" dur="500"/>
                                        <p:tgtEl>
                                          <p:spTgt spid="686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xfrm>
            <a:off x="1069473" y="0"/>
            <a:ext cx="10253579" cy="1519238"/>
          </a:xfrm>
        </p:spPr>
        <p:txBody>
          <a:bodyPr/>
          <a:lstStyle/>
          <a:p>
            <a:pPr algn="ctr"/>
            <a:r>
              <a:rPr lang="tr-TR" altLang="en-US" dirty="0">
                <a:latin typeface="Cambria"/>
              </a:rPr>
              <a:t>Uyuşturucu Madde Esnekliği ve Hasılat</a:t>
            </a:r>
            <a:endParaRPr lang="tr-TR" altLang="en-US" noProof="0" dirty="0">
              <a:latin typeface="Cambria"/>
            </a:endParaRPr>
          </a:p>
        </p:txBody>
      </p:sp>
      <p:sp>
        <p:nvSpPr>
          <p:cNvPr id="69657" name="Content Placeholder 2"/>
          <p:cNvSpPr>
            <a:spLocks noGrp="1"/>
          </p:cNvSpPr>
          <p:nvPr>
            <p:ph idx="4294967295"/>
          </p:nvPr>
        </p:nvSpPr>
        <p:spPr>
          <a:xfrm>
            <a:off x="6956457" y="1819276"/>
            <a:ext cx="3711575" cy="4633913"/>
          </a:xfrm>
        </p:spPr>
        <p:txBody>
          <a:bodyPr/>
          <a:lstStyle/>
          <a:p>
            <a:r>
              <a:rPr lang="tr-TR" altLang="en-US" sz="2400" noProof="0" dirty="0">
                <a:solidFill>
                  <a:srgbClr val="669900"/>
                </a:solidFill>
              </a:rPr>
              <a:t>Talepte sola kayma</a:t>
            </a:r>
          </a:p>
          <a:p>
            <a:r>
              <a:rPr lang="tr-TR" altLang="en-US" sz="2400" noProof="0" dirty="0"/>
              <a:t>Uyuşturucu satışında büyük düşüş</a:t>
            </a:r>
          </a:p>
          <a:p>
            <a:r>
              <a:rPr lang="tr-TR" altLang="en-US" sz="2400" noProof="0" dirty="0"/>
              <a:t>Uyuşturucu fiyatlarında düşüş</a:t>
            </a:r>
          </a:p>
          <a:p>
            <a:r>
              <a:rPr lang="tr-TR" altLang="en-US" sz="2400" noProof="0" dirty="0"/>
              <a:t>Uyuşturucu satışından elde edilen hasılatta düşüş</a:t>
            </a:r>
          </a:p>
          <a:p>
            <a:r>
              <a:rPr lang="tr-TR" altLang="en-US" sz="2400" b="1" noProof="0" dirty="0"/>
              <a:t>Uyuşturucu satıcılığı daha az çekici hale gelir.</a:t>
            </a:r>
          </a:p>
        </p:txBody>
      </p:sp>
      <p:sp>
        <p:nvSpPr>
          <p:cNvPr id="5" name="Rectangle 4"/>
          <p:cNvSpPr/>
          <p:nvPr/>
        </p:nvSpPr>
        <p:spPr>
          <a:xfrm>
            <a:off x="2733675" y="4075113"/>
            <a:ext cx="1371600" cy="16002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latin typeface="Cambria"/>
            </a:endParaRPr>
          </a:p>
        </p:txBody>
      </p:sp>
      <p:sp>
        <p:nvSpPr>
          <p:cNvPr id="6" name="Rectangle 5"/>
          <p:cNvSpPr/>
          <p:nvPr/>
        </p:nvSpPr>
        <p:spPr>
          <a:xfrm>
            <a:off x="2746375" y="3336925"/>
            <a:ext cx="2057400" cy="228600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latin typeface="Cambria"/>
            </a:endParaRPr>
          </a:p>
        </p:txBody>
      </p:sp>
      <p:grpSp>
        <p:nvGrpSpPr>
          <p:cNvPr id="130053" name="Group 8"/>
          <p:cNvGrpSpPr>
            <a:grpSpLocks/>
          </p:cNvGrpSpPr>
          <p:nvPr/>
        </p:nvGrpSpPr>
        <p:grpSpPr bwMode="auto">
          <a:xfrm>
            <a:off x="2141540" y="2092329"/>
            <a:ext cx="4327525" cy="4138891"/>
            <a:chOff x="2133600" y="1792069"/>
            <a:chExt cx="3352800" cy="3140166"/>
          </a:xfrm>
        </p:grpSpPr>
        <p:cxnSp>
          <p:nvCxnSpPr>
            <p:cNvPr id="8" name="Straight Connector 7"/>
            <p:cNvCxnSpPr/>
            <p:nvPr/>
          </p:nvCxnSpPr>
          <p:spPr>
            <a:xfrm rot="5400000">
              <a:off x="1295768" y="3200653"/>
              <a:ext cx="259073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91135" y="4496020"/>
              <a:ext cx="26664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0075" name="TextBox 30"/>
            <p:cNvSpPr txBox="1">
              <a:spLocks noChangeArrowheads="1"/>
            </p:cNvSpPr>
            <p:nvPr/>
          </p:nvSpPr>
          <p:spPr bwMode="auto">
            <a:xfrm>
              <a:off x="2133600" y="1792069"/>
              <a:ext cx="609600" cy="396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2800" dirty="0">
                  <a:latin typeface="Cambria"/>
                  <a:cs typeface="Cambria"/>
                </a:rPr>
                <a:t>F</a:t>
              </a:r>
            </a:p>
          </p:txBody>
        </p:sp>
        <p:sp>
          <p:nvSpPr>
            <p:cNvPr id="130076" name="TextBox 31"/>
            <p:cNvSpPr txBox="1">
              <a:spLocks noChangeArrowheads="1"/>
            </p:cNvSpPr>
            <p:nvPr/>
          </p:nvSpPr>
          <p:spPr bwMode="auto">
            <a:xfrm>
              <a:off x="4876800" y="4535269"/>
              <a:ext cx="609600" cy="396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2800" dirty="0">
                  <a:latin typeface="Cambria"/>
                  <a:cs typeface="Cambria"/>
                </a:rPr>
                <a:t>M</a:t>
              </a:r>
            </a:p>
          </p:txBody>
        </p:sp>
      </p:grpSp>
      <p:cxnSp>
        <p:nvCxnSpPr>
          <p:cNvPr id="12" name="Straight Connector 11"/>
          <p:cNvCxnSpPr/>
          <p:nvPr/>
        </p:nvCxnSpPr>
        <p:spPr>
          <a:xfrm rot="5400000" flipH="1" flipV="1">
            <a:off x="3000376" y="2570169"/>
            <a:ext cx="2611438" cy="2557463"/>
          </a:xfrm>
          <a:prstGeom prst="line">
            <a:avLst/>
          </a:prstGeom>
          <a:ln w="50800">
            <a:solidFill>
              <a:srgbClr val="C858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59151" y="2057400"/>
            <a:ext cx="1066800" cy="2895600"/>
          </a:xfrm>
          <a:prstGeom prst="line">
            <a:avLst/>
          </a:prstGeom>
          <a:ln w="50800">
            <a:solidFill>
              <a:srgbClr val="456C7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305176" y="4852988"/>
            <a:ext cx="160655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2732120" y="4049713"/>
            <a:ext cx="127793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0058" name="TextBox 10"/>
          <p:cNvSpPr txBox="1">
            <a:spLocks noChangeArrowheads="1"/>
          </p:cNvSpPr>
          <p:nvPr/>
        </p:nvSpPr>
        <p:spPr bwMode="auto">
          <a:xfrm>
            <a:off x="5653088" y="2203497"/>
            <a:ext cx="5588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2800" dirty="0">
                <a:latin typeface="Cambria"/>
                <a:cs typeface="Cambria"/>
              </a:rPr>
              <a:t>A</a:t>
            </a:r>
            <a:endParaRPr lang="tr-TR" altLang="en-US" sz="2800" baseline="-25000" dirty="0">
              <a:latin typeface="Cambria"/>
              <a:cs typeface="Cambria"/>
            </a:endParaRPr>
          </a:p>
        </p:txBody>
      </p:sp>
      <p:sp>
        <p:nvSpPr>
          <p:cNvPr id="69643" name="TextBox 11"/>
          <p:cNvSpPr txBox="1">
            <a:spLocks noChangeArrowheads="1"/>
          </p:cNvSpPr>
          <p:nvPr/>
        </p:nvSpPr>
        <p:spPr bwMode="auto">
          <a:xfrm>
            <a:off x="4183094" y="5026025"/>
            <a:ext cx="8858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2800" dirty="0">
                <a:latin typeface="Cambria"/>
                <a:cs typeface="Cambria"/>
              </a:rPr>
              <a:t>T</a:t>
            </a:r>
            <a:r>
              <a:rPr lang="tr-TR" altLang="en-US" sz="2800" baseline="-25000" dirty="0">
                <a:latin typeface="Cambria"/>
                <a:cs typeface="Cambria"/>
              </a:rPr>
              <a:t>2</a:t>
            </a:r>
          </a:p>
        </p:txBody>
      </p:sp>
      <p:sp>
        <p:nvSpPr>
          <p:cNvPr id="130060" name="TextBox 14"/>
          <p:cNvSpPr txBox="1">
            <a:spLocks noChangeArrowheads="1"/>
          </p:cNvSpPr>
          <p:nvPr/>
        </p:nvSpPr>
        <p:spPr bwMode="auto">
          <a:xfrm>
            <a:off x="5145120" y="4946650"/>
            <a:ext cx="88582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2800" dirty="0">
                <a:latin typeface="Cambria"/>
                <a:cs typeface="Cambria"/>
              </a:rPr>
              <a:t>T</a:t>
            </a:r>
            <a:r>
              <a:rPr lang="tr-TR" altLang="en-US" sz="2800" baseline="-25000" dirty="0">
                <a:latin typeface="Cambria"/>
                <a:cs typeface="Cambria"/>
              </a:rPr>
              <a:t>1</a:t>
            </a:r>
          </a:p>
        </p:txBody>
      </p:sp>
      <p:cxnSp>
        <p:nvCxnSpPr>
          <p:cNvPr id="19" name="Straight Connector 18"/>
          <p:cNvCxnSpPr/>
          <p:nvPr/>
        </p:nvCxnSpPr>
        <p:spPr>
          <a:xfrm rot="16200000" flipH="1">
            <a:off x="3692525" y="4551363"/>
            <a:ext cx="22098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2732088" y="3346450"/>
            <a:ext cx="196691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647" name="TextBox 18"/>
          <p:cNvSpPr txBox="1">
            <a:spLocks noChangeArrowheads="1"/>
          </p:cNvSpPr>
          <p:nvPr/>
        </p:nvSpPr>
        <p:spPr bwMode="auto">
          <a:xfrm>
            <a:off x="4106895" y="3990975"/>
            <a:ext cx="68897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latin typeface="Cambria"/>
                <a:cs typeface="Cambria"/>
              </a:rPr>
              <a:t>E</a:t>
            </a:r>
            <a:r>
              <a:rPr lang="tr-TR" altLang="en-US" sz="1800" baseline="-25000" dirty="0">
                <a:latin typeface="Cambria"/>
                <a:cs typeface="Cambria"/>
              </a:rPr>
              <a:t>2</a:t>
            </a:r>
          </a:p>
        </p:txBody>
      </p:sp>
      <p:sp>
        <p:nvSpPr>
          <p:cNvPr id="130064" name="TextBox 19"/>
          <p:cNvSpPr txBox="1">
            <a:spLocks noChangeArrowheads="1"/>
          </p:cNvSpPr>
          <p:nvPr/>
        </p:nvSpPr>
        <p:spPr bwMode="auto">
          <a:xfrm>
            <a:off x="4916519" y="3243263"/>
            <a:ext cx="68897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latin typeface="Cambria"/>
                <a:cs typeface="Cambria"/>
              </a:rPr>
              <a:t>E</a:t>
            </a:r>
            <a:r>
              <a:rPr lang="tr-TR" altLang="en-US" sz="1800" baseline="-25000" dirty="0">
                <a:latin typeface="Cambria"/>
                <a:cs typeface="Cambria"/>
              </a:rPr>
              <a:t>1</a:t>
            </a:r>
          </a:p>
        </p:txBody>
      </p:sp>
      <p:sp>
        <p:nvSpPr>
          <p:cNvPr id="130065" name="TextBox 20"/>
          <p:cNvSpPr txBox="1">
            <a:spLocks noChangeArrowheads="1"/>
          </p:cNvSpPr>
          <p:nvPr/>
        </p:nvSpPr>
        <p:spPr bwMode="auto">
          <a:xfrm>
            <a:off x="4600607" y="5756275"/>
            <a:ext cx="68897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2000" dirty="0">
                <a:latin typeface="Cambria"/>
                <a:cs typeface="Cambria"/>
              </a:rPr>
              <a:t>M</a:t>
            </a:r>
            <a:r>
              <a:rPr lang="tr-TR" altLang="en-US" sz="2000" baseline="-25000" dirty="0">
                <a:latin typeface="Cambria"/>
                <a:cs typeface="Cambria"/>
              </a:rPr>
              <a:t>1</a:t>
            </a:r>
          </a:p>
        </p:txBody>
      </p:sp>
      <p:sp>
        <p:nvSpPr>
          <p:cNvPr id="69650" name="TextBox 21"/>
          <p:cNvSpPr txBox="1">
            <a:spLocks noChangeArrowheads="1"/>
          </p:cNvSpPr>
          <p:nvPr/>
        </p:nvSpPr>
        <p:spPr bwMode="auto">
          <a:xfrm>
            <a:off x="3813176" y="5730875"/>
            <a:ext cx="68897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2000" dirty="0">
                <a:latin typeface="Cambria"/>
                <a:cs typeface="Cambria"/>
              </a:rPr>
              <a:t>M</a:t>
            </a:r>
            <a:r>
              <a:rPr lang="tr-TR" altLang="en-US" sz="2000" baseline="-25000" dirty="0">
                <a:latin typeface="Cambria"/>
                <a:cs typeface="Cambria"/>
              </a:rPr>
              <a:t>2</a:t>
            </a:r>
          </a:p>
        </p:txBody>
      </p:sp>
      <p:sp>
        <p:nvSpPr>
          <p:cNvPr id="130067" name="TextBox 22"/>
          <p:cNvSpPr txBox="1">
            <a:spLocks noChangeArrowheads="1"/>
          </p:cNvSpPr>
          <p:nvPr/>
        </p:nvSpPr>
        <p:spPr bwMode="auto">
          <a:xfrm>
            <a:off x="1944719" y="3044825"/>
            <a:ext cx="68897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2000" dirty="0">
                <a:latin typeface="Cambria"/>
                <a:cs typeface="Cambria"/>
              </a:rPr>
              <a:t>F</a:t>
            </a:r>
            <a:r>
              <a:rPr lang="tr-TR" altLang="en-US" sz="2000" baseline="-25000" dirty="0">
                <a:latin typeface="Cambria"/>
                <a:cs typeface="Cambria"/>
              </a:rPr>
              <a:t>1</a:t>
            </a:r>
          </a:p>
        </p:txBody>
      </p:sp>
      <p:sp>
        <p:nvSpPr>
          <p:cNvPr id="69652" name="TextBox 23"/>
          <p:cNvSpPr txBox="1">
            <a:spLocks noChangeArrowheads="1"/>
          </p:cNvSpPr>
          <p:nvPr/>
        </p:nvSpPr>
        <p:spPr bwMode="auto">
          <a:xfrm>
            <a:off x="1944719" y="3748088"/>
            <a:ext cx="68897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2000" dirty="0">
                <a:latin typeface="Cambria"/>
                <a:cs typeface="Cambria"/>
              </a:rPr>
              <a:t>F</a:t>
            </a:r>
            <a:r>
              <a:rPr lang="tr-TR" altLang="en-US" sz="2000" baseline="-25000" dirty="0">
                <a:latin typeface="Cambria"/>
                <a:cs typeface="Cambria"/>
              </a:rPr>
              <a:t>2</a:t>
            </a:r>
          </a:p>
        </p:txBody>
      </p:sp>
      <p:cxnSp>
        <p:nvCxnSpPr>
          <p:cNvPr id="27" name="Straight Arrow Connector 26"/>
          <p:cNvCxnSpPr/>
          <p:nvPr/>
        </p:nvCxnSpPr>
        <p:spPr>
          <a:xfrm rot="10800000">
            <a:off x="3659188" y="2511472"/>
            <a:ext cx="646112"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2183637" y="3698085"/>
            <a:ext cx="701675"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flipV="1">
            <a:off x="4206876" y="5856335"/>
            <a:ext cx="492125"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306888" y="1978025"/>
            <a:ext cx="1066800" cy="2895600"/>
          </a:xfrm>
          <a:prstGeom prst="line">
            <a:avLst/>
          </a:prstGeom>
          <a:ln w="50800">
            <a:solidFill>
              <a:srgbClr val="89B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433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9643"/>
                                        </p:tgtEl>
                                        <p:attrNameLst>
                                          <p:attrName>style.visibility</p:attrName>
                                        </p:attrNameLst>
                                      </p:cBhvr>
                                      <p:to>
                                        <p:strVal val="visible"/>
                                      </p:to>
                                    </p:set>
                                    <p:animEffect transition="in" filter="wipe(down)">
                                      <p:cBhvr>
                                        <p:cTn id="7" dur="500"/>
                                        <p:tgtEl>
                                          <p:spTgt spid="6964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9647"/>
                                        </p:tgtEl>
                                        <p:attrNameLst>
                                          <p:attrName>style.visibility</p:attrName>
                                        </p:attrNameLst>
                                      </p:cBhvr>
                                      <p:to>
                                        <p:strVal val="visible"/>
                                      </p:to>
                                    </p:set>
                                    <p:animEffect transition="in" filter="wipe(down)">
                                      <p:cBhvr>
                                        <p:cTn id="10" dur="500"/>
                                        <p:tgtEl>
                                          <p:spTgt spid="69647"/>
                                        </p:tgtEl>
                                      </p:cBhvr>
                                    </p:animEffect>
                                  </p:childTnLst>
                                </p:cTn>
                              </p:par>
                              <p:par>
                                <p:cTn id="11" presetID="22" presetClass="entr" presetSubtype="4"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8"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2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2" presetClass="entr" presetSubtype="4"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9650"/>
                                        </p:tgtEl>
                                        <p:attrNameLst>
                                          <p:attrName>style.visibility</p:attrName>
                                        </p:attrNameLst>
                                      </p:cBhvr>
                                      <p:to>
                                        <p:strVal val="visible"/>
                                      </p:to>
                                    </p:set>
                                    <p:animEffect transition="in" filter="wipe(down)">
                                      <p:cBhvr>
                                        <p:cTn id="30" dur="500"/>
                                        <p:tgtEl>
                                          <p:spTgt spid="69650"/>
                                        </p:tgtEl>
                                      </p:cBhvr>
                                    </p:animEffect>
                                  </p:childTnLst>
                                </p:cTn>
                              </p:par>
                              <p:par>
                                <p:cTn id="31" presetID="16" presetClass="entr" presetSubtype="21" fill="hold" nodeType="withEffect">
                                  <p:stCondLst>
                                    <p:cond delay="0"/>
                                  </p:stCondLst>
                                  <p:childTnLst>
                                    <p:set>
                                      <p:cBhvr>
                                        <p:cTn id="32" dur="1" fill="hold">
                                          <p:stCondLst>
                                            <p:cond delay="0"/>
                                          </p:stCondLst>
                                        </p:cTn>
                                        <p:tgtEl>
                                          <p:spTgt spid="69657">
                                            <p:txEl>
                                              <p:pRg st="1" end="1"/>
                                            </p:txEl>
                                          </p:spTgt>
                                        </p:tgtEl>
                                        <p:attrNameLst>
                                          <p:attrName>style.visibility</p:attrName>
                                        </p:attrNameLst>
                                      </p:cBhvr>
                                      <p:to>
                                        <p:strVal val="visible"/>
                                      </p:to>
                                    </p:set>
                                    <p:animEffect transition="in" filter="barn(inVertical)">
                                      <p:cBhvr>
                                        <p:cTn id="33" dur="500"/>
                                        <p:tgtEl>
                                          <p:spTgt spid="69657">
                                            <p:txEl>
                                              <p:pRg st="1" end="1"/>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69657">
                                            <p:txEl>
                                              <p:pRg st="2" end="2"/>
                                            </p:txEl>
                                          </p:spTgt>
                                        </p:tgtEl>
                                        <p:attrNameLst>
                                          <p:attrName>style.visibility</p:attrName>
                                        </p:attrNameLst>
                                      </p:cBhvr>
                                      <p:to>
                                        <p:strVal val="visible"/>
                                      </p:to>
                                    </p:set>
                                    <p:animEffect transition="in" filter="barn(inVertical)">
                                      <p:cBhvr>
                                        <p:cTn id="36" dur="500"/>
                                        <p:tgtEl>
                                          <p:spTgt spid="69657">
                                            <p:txEl>
                                              <p:pRg st="2" end="2"/>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up)">
                                      <p:cBhvr>
                                        <p:cTn id="41" dur="500"/>
                                        <p:tgtEl>
                                          <p:spTgt spid="2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69652"/>
                                        </p:tgtEl>
                                        <p:attrNameLst>
                                          <p:attrName>style.visibility</p:attrName>
                                        </p:attrNameLst>
                                      </p:cBhvr>
                                      <p:to>
                                        <p:strVal val="visible"/>
                                      </p:to>
                                    </p:set>
                                    <p:animEffect transition="in" filter="wipe(down)">
                                      <p:cBhvr>
                                        <p:cTn id="44" dur="500"/>
                                        <p:tgtEl>
                                          <p:spTgt spid="6965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par>
                                <p:cTn id="50" presetID="16" presetClass="entr" presetSubtype="21" fill="hold" nodeType="withEffect">
                                  <p:stCondLst>
                                    <p:cond delay="0"/>
                                  </p:stCondLst>
                                  <p:childTnLst>
                                    <p:set>
                                      <p:cBhvr>
                                        <p:cTn id="51" dur="1" fill="hold">
                                          <p:stCondLst>
                                            <p:cond delay="0"/>
                                          </p:stCondLst>
                                        </p:cTn>
                                        <p:tgtEl>
                                          <p:spTgt spid="69657">
                                            <p:txEl>
                                              <p:pRg st="3" end="3"/>
                                            </p:txEl>
                                          </p:spTgt>
                                        </p:tgtEl>
                                        <p:attrNameLst>
                                          <p:attrName>style.visibility</p:attrName>
                                        </p:attrNameLst>
                                      </p:cBhvr>
                                      <p:to>
                                        <p:strVal val="visible"/>
                                      </p:to>
                                    </p:set>
                                    <p:animEffect transition="in" filter="barn(inVertical)">
                                      <p:cBhvr>
                                        <p:cTn id="52" dur="500"/>
                                        <p:tgtEl>
                                          <p:spTgt spid="69657">
                                            <p:txEl>
                                              <p:pRg st="3" end="3"/>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nodeType="clickEffect">
                                  <p:stCondLst>
                                    <p:cond delay="0"/>
                                  </p:stCondLst>
                                  <p:childTnLst>
                                    <p:set>
                                      <p:cBhvr>
                                        <p:cTn id="56" dur="1" fill="hold">
                                          <p:stCondLst>
                                            <p:cond delay="0"/>
                                          </p:stCondLst>
                                        </p:cTn>
                                        <p:tgtEl>
                                          <p:spTgt spid="69657">
                                            <p:txEl>
                                              <p:pRg st="4" end="4"/>
                                            </p:txEl>
                                          </p:spTgt>
                                        </p:tgtEl>
                                        <p:attrNameLst>
                                          <p:attrName>style.visibility</p:attrName>
                                        </p:attrNameLst>
                                      </p:cBhvr>
                                      <p:to>
                                        <p:strVal val="visible"/>
                                      </p:to>
                                    </p:set>
                                    <p:animEffect transition="in" filter="barn(inVertical)">
                                      <p:cBhvr>
                                        <p:cTn id="57" dur="500"/>
                                        <p:tgtEl>
                                          <p:spTgt spid="696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9643" grpId="0"/>
      <p:bldP spid="69647" grpId="0"/>
      <p:bldP spid="69650" grpId="0"/>
      <p:bldP spid="6965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p:txBody>
          <a:bodyPr/>
          <a:lstStyle/>
          <a:p>
            <a:r>
              <a:rPr lang="tr-TR" altLang="en-US" dirty="0">
                <a:latin typeface="Cambria"/>
              </a:rPr>
              <a:t>Uyuşturucu Madde Esnekliği ve Hasılat</a:t>
            </a:r>
            <a:endParaRPr lang="tr-TR" altLang="en-US" noProof="0" dirty="0">
              <a:latin typeface="Cambria"/>
            </a:endParaRPr>
          </a:p>
        </p:txBody>
      </p:sp>
      <p:sp>
        <p:nvSpPr>
          <p:cNvPr id="70659" name="Content Placeholder 2"/>
          <p:cNvSpPr>
            <a:spLocks noGrp="1"/>
          </p:cNvSpPr>
          <p:nvPr>
            <p:ph idx="1"/>
          </p:nvPr>
        </p:nvSpPr>
        <p:spPr/>
        <p:txBody>
          <a:bodyPr/>
          <a:lstStyle/>
          <a:p>
            <a:r>
              <a:rPr lang="tr-TR" altLang="en-US" sz="3200" noProof="0" dirty="0"/>
              <a:t>Bu nedenle, eğer iki hedefimiz de ulaşmak istiyorsak . . .</a:t>
            </a:r>
          </a:p>
          <a:p>
            <a:pPr lvl="1"/>
            <a:r>
              <a:rPr lang="tr-TR" altLang="en-US" sz="2800" noProof="0" dirty="0"/>
              <a:t>Talebi düşürecek politikalar, arzı düşüren politikalara göre daha iyidir.</a:t>
            </a:r>
          </a:p>
          <a:p>
            <a:pPr lvl="1"/>
            <a:r>
              <a:rPr lang="tr-TR" altLang="en-US" sz="2800" noProof="0" dirty="0"/>
              <a:t>Cezaları arttırıp, polis gücünü kuvvetlendirmektense eğitim ve ikame ürünler için harcadığımız kaynakları arttırmamız gerekir.</a:t>
            </a:r>
          </a:p>
        </p:txBody>
      </p:sp>
    </p:spTree>
    <p:extLst>
      <p:ext uri="{BB962C8B-B14F-4D97-AF65-F5344CB8AC3E}">
        <p14:creationId xmlns:p14="http://schemas.microsoft.com/office/powerpoint/2010/main" val="1330493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Effect transition="in" filter="barn(inVertical)">
                                      <p:cBhvr>
                                        <p:cTn id="7" dur="500"/>
                                        <p:tgtEl>
                                          <p:spTgt spid="70659">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0659">
                                            <p:txEl>
                                              <p:pRg st="2" end="2"/>
                                            </p:txEl>
                                          </p:spTgt>
                                        </p:tgtEl>
                                        <p:attrNameLst>
                                          <p:attrName>style.visibility</p:attrName>
                                        </p:attrNameLst>
                                      </p:cBhvr>
                                      <p:to>
                                        <p:strVal val="visible"/>
                                      </p:to>
                                    </p:set>
                                    <p:animEffect transition="in" filter="barn(inVertical)">
                                      <p:cBhvr>
                                        <p:cTn id="10" dur="500"/>
                                        <p:tgtEl>
                                          <p:spTgt spid="706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a:xfrm>
            <a:off x="1797052" y="0"/>
            <a:ext cx="8229600" cy="1527175"/>
          </a:xfrm>
        </p:spPr>
        <p:txBody>
          <a:bodyPr/>
          <a:lstStyle/>
          <a:p>
            <a:r>
              <a:rPr lang="tr-TR" altLang="en-US" noProof="0" dirty="0"/>
              <a:t>Örnek Sorular</a:t>
            </a:r>
            <a:endParaRPr lang="tr-TR" altLang="en-US" noProof="0" dirty="0">
              <a:latin typeface="Cambria"/>
            </a:endParaRPr>
          </a:p>
        </p:txBody>
      </p:sp>
      <p:sp>
        <p:nvSpPr>
          <p:cNvPr id="53251" name="Content Placeholder 2"/>
          <p:cNvSpPr>
            <a:spLocks noGrp="1"/>
          </p:cNvSpPr>
          <p:nvPr>
            <p:ph idx="1"/>
          </p:nvPr>
        </p:nvSpPr>
        <p:spPr>
          <a:xfrm>
            <a:off x="1797052" y="1712913"/>
            <a:ext cx="8696325" cy="4895850"/>
          </a:xfrm>
        </p:spPr>
        <p:txBody>
          <a:bodyPr/>
          <a:lstStyle/>
          <a:p>
            <a:pPr marL="0" indent="0">
              <a:buNone/>
            </a:pPr>
            <a:r>
              <a:rPr lang="tr-TR" altLang="en-US" sz="3200" noProof="0" dirty="0"/>
              <a:t>Varsayın ki şekerlemenin fiyatı %100 arttı. Bunun sonucunda, %50 daha az şekerleme tüketmeye karar verdin. Şekerleme talebi hakkında aşağıdakilerden hangisi denilebilir?</a:t>
            </a:r>
          </a:p>
          <a:p>
            <a:pPr marL="971550" lvl="1" indent="-514350">
              <a:buFont typeface="Calibri" panose="020F0502020204030204" pitchFamily="34" charset="0"/>
              <a:buAutoNum type="alphaLcPeriod"/>
            </a:pPr>
            <a:r>
              <a:rPr lang="tr-TR" altLang="en-US" sz="2800" noProof="0" dirty="0"/>
              <a:t>Talep elastiktir.</a:t>
            </a:r>
          </a:p>
          <a:p>
            <a:pPr marL="971550" lvl="1" indent="-514350">
              <a:buFont typeface="Calibri" panose="020F0502020204030204" pitchFamily="34" charset="0"/>
              <a:buAutoNum type="alphaLcPeriod"/>
            </a:pPr>
            <a:r>
              <a:rPr lang="tr-TR" altLang="en-US" sz="2800" noProof="0" dirty="0"/>
              <a:t>Talep birim elastiktir.</a:t>
            </a:r>
          </a:p>
          <a:p>
            <a:pPr marL="971550" lvl="1" indent="-514350">
              <a:buFont typeface="Calibri" panose="020F0502020204030204" pitchFamily="34" charset="0"/>
              <a:buAutoNum type="alphaLcPeriod"/>
            </a:pPr>
            <a:r>
              <a:rPr lang="tr-TR" altLang="en-US" sz="2800" noProof="0" dirty="0"/>
              <a:t>Talep inelastiktir.</a:t>
            </a:r>
          </a:p>
          <a:p>
            <a:pPr marL="971550" lvl="1" indent="-514350">
              <a:buFont typeface="Calibri" panose="020F0502020204030204" pitchFamily="34" charset="0"/>
              <a:buAutoNum type="alphaLcPeriod"/>
            </a:pPr>
            <a:r>
              <a:rPr lang="tr-TR" altLang="en-US" sz="2800" noProof="0" dirty="0"/>
              <a:t>Talep tam inelastiktir.</a:t>
            </a:r>
          </a:p>
        </p:txBody>
      </p:sp>
    </p:spTree>
    <p:extLst>
      <p:ext uri="{BB962C8B-B14F-4D97-AF65-F5344CB8AC3E}">
        <p14:creationId xmlns:p14="http://schemas.microsoft.com/office/powerpoint/2010/main" val="1898617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3" end="3"/>
                                            </p:txEl>
                                          </p:spTgt>
                                        </p:tgtEl>
                                        <p:attrNameLst>
                                          <p:attrName>style.fontStyle</p:attrName>
                                        </p:attrNameLst>
                                      </p:cBhvr>
                                      <p:to>
                                        <p:strVal val="normal"/>
                                      </p:to>
                                    </p:set>
                                    <p:set>
                                      <p:cBhvr override="childStyle">
                                        <p:cTn id="7" dur="indefinite"/>
                                        <p:tgtEl>
                                          <p:spTgt spid="53251">
                                            <p:txEl>
                                              <p:pRg st="3" end="3"/>
                                            </p:txEl>
                                          </p:spTgt>
                                        </p:tgtEl>
                                        <p:attrNameLst>
                                          <p:attrName>style.fontWeight</p:attrName>
                                        </p:attrNameLst>
                                      </p:cBhvr>
                                      <p:to>
                                        <p:strVal val="bold"/>
                                      </p:to>
                                    </p:set>
                                    <p:set>
                                      <p:cBhvr override="childStyle">
                                        <p:cTn id="8" dur="indefinite"/>
                                        <p:tgtEl>
                                          <p:spTgt spid="53251">
                                            <p:txEl>
                                              <p:pRg st="3" end="3"/>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3" end="3"/>
                                            </p:txEl>
                                          </p:spTgt>
                                        </p:tgtEl>
                                        <p:attrNameLst>
                                          <p:attrName>style.color</p:attrName>
                                        </p:attrNameLst>
                                      </p:cBhvr>
                                      <p:to>
                                        <a:srgbClr val="66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a:xfrm>
            <a:off x="1797052" y="0"/>
            <a:ext cx="8229600" cy="1527175"/>
          </a:xfrm>
        </p:spPr>
        <p:txBody>
          <a:bodyPr/>
          <a:lstStyle/>
          <a:p>
            <a:r>
              <a:rPr lang="tr-TR" altLang="en-US" noProof="0" dirty="0"/>
              <a:t>Örnek Sorular</a:t>
            </a:r>
            <a:endParaRPr lang="tr-TR" altLang="en-US" noProof="0" dirty="0">
              <a:latin typeface="Cambria"/>
            </a:endParaRPr>
          </a:p>
        </p:txBody>
      </p:sp>
      <p:sp>
        <p:nvSpPr>
          <p:cNvPr id="53251" name="Content Placeholder 2"/>
          <p:cNvSpPr>
            <a:spLocks noGrp="1"/>
          </p:cNvSpPr>
          <p:nvPr>
            <p:ph idx="1"/>
          </p:nvPr>
        </p:nvSpPr>
        <p:spPr>
          <a:xfrm>
            <a:off x="1797052" y="1712913"/>
            <a:ext cx="8696325" cy="4895850"/>
          </a:xfrm>
        </p:spPr>
        <p:txBody>
          <a:bodyPr/>
          <a:lstStyle/>
          <a:p>
            <a:pPr marL="0" indent="0">
              <a:buNone/>
            </a:pPr>
            <a:r>
              <a:rPr lang="tr-TR" altLang="en-US" sz="3200" noProof="0" dirty="0"/>
              <a:t>Damla maaşına %20 zam aldı. Sonuç olarak, Damla %12 daha az kıyma almaya karar verdi. Damla için kıyma ________.</a:t>
            </a:r>
          </a:p>
          <a:p>
            <a:pPr marL="971550" lvl="1" indent="-514350">
              <a:buFont typeface="Calibri" panose="020F0502020204030204" pitchFamily="34" charset="0"/>
              <a:buAutoNum type="alphaLcPeriod"/>
            </a:pPr>
            <a:r>
              <a:rPr lang="tr-TR" altLang="en-US" sz="2800" noProof="0" dirty="0"/>
              <a:t>lüks maldır</a:t>
            </a:r>
          </a:p>
          <a:p>
            <a:pPr marL="971550" lvl="1" indent="-514350">
              <a:buFont typeface="Calibri" panose="020F0502020204030204" pitchFamily="34" charset="0"/>
              <a:buAutoNum type="alphaLcPeriod"/>
            </a:pPr>
            <a:r>
              <a:rPr lang="tr-TR" altLang="en-US" sz="2800" noProof="0" dirty="0"/>
              <a:t>gerekli maldır</a:t>
            </a:r>
          </a:p>
          <a:p>
            <a:pPr marL="971550" lvl="1" indent="-514350">
              <a:buFont typeface="Calibri" panose="020F0502020204030204" pitchFamily="34" charset="0"/>
              <a:buAutoNum type="alphaLcPeriod"/>
            </a:pPr>
            <a:r>
              <a:rPr lang="tr-TR" altLang="en-US" sz="2800" noProof="0" dirty="0"/>
              <a:t>normal maldır</a:t>
            </a:r>
          </a:p>
          <a:p>
            <a:pPr marL="971550" lvl="1" indent="-514350">
              <a:buFont typeface="Calibri" panose="020F0502020204030204" pitchFamily="34" charset="0"/>
              <a:buAutoNum type="alphaLcPeriod"/>
            </a:pPr>
            <a:r>
              <a:rPr lang="tr-TR" altLang="en-US" sz="2800" noProof="0" dirty="0"/>
              <a:t>düşük maldır</a:t>
            </a:r>
          </a:p>
        </p:txBody>
      </p:sp>
    </p:spTree>
    <p:extLst>
      <p:ext uri="{BB962C8B-B14F-4D97-AF65-F5344CB8AC3E}">
        <p14:creationId xmlns:p14="http://schemas.microsoft.com/office/powerpoint/2010/main" val="1566603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4" end="4"/>
                                            </p:txEl>
                                          </p:spTgt>
                                        </p:tgtEl>
                                        <p:attrNameLst>
                                          <p:attrName>style.fontStyle</p:attrName>
                                        </p:attrNameLst>
                                      </p:cBhvr>
                                      <p:to>
                                        <p:strVal val="normal"/>
                                      </p:to>
                                    </p:set>
                                    <p:set>
                                      <p:cBhvr override="childStyle">
                                        <p:cTn id="7" dur="indefinite"/>
                                        <p:tgtEl>
                                          <p:spTgt spid="53251">
                                            <p:txEl>
                                              <p:pRg st="4" end="4"/>
                                            </p:txEl>
                                          </p:spTgt>
                                        </p:tgtEl>
                                        <p:attrNameLst>
                                          <p:attrName>style.fontWeight</p:attrName>
                                        </p:attrNameLst>
                                      </p:cBhvr>
                                      <p:to>
                                        <p:strVal val="bold"/>
                                      </p:to>
                                    </p:set>
                                    <p:set>
                                      <p:cBhvr override="childStyle">
                                        <p:cTn id="8" dur="indefinite"/>
                                        <p:tgtEl>
                                          <p:spTgt spid="53251">
                                            <p:txEl>
                                              <p:pRg st="4" end="4"/>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4" end="4"/>
                                            </p:txEl>
                                          </p:spTgt>
                                        </p:tgtEl>
                                        <p:attrNameLst>
                                          <p:attrName>style.color</p:attrName>
                                        </p:attrNameLst>
                                      </p:cBhvr>
                                      <p:to>
                                        <a:srgbClr val="66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p:nvPr>
        </p:nvSpPr>
        <p:spPr>
          <a:xfrm>
            <a:off x="1792278" y="0"/>
            <a:ext cx="8229600" cy="1527175"/>
          </a:xfrm>
        </p:spPr>
        <p:txBody>
          <a:bodyPr/>
          <a:lstStyle/>
          <a:p>
            <a:r>
              <a:rPr lang="tr-TR" altLang="en-US" noProof="0" dirty="0"/>
              <a:t>Örnek Sorular</a:t>
            </a:r>
            <a:endParaRPr lang="tr-TR" altLang="en-US" noProof="0" dirty="0">
              <a:latin typeface="Cambria"/>
            </a:endParaRPr>
          </a:p>
        </p:txBody>
      </p:sp>
      <p:sp>
        <p:nvSpPr>
          <p:cNvPr id="53251" name="Content Placeholder 2"/>
          <p:cNvSpPr>
            <a:spLocks noGrp="1"/>
          </p:cNvSpPr>
          <p:nvPr>
            <p:ph idx="1"/>
          </p:nvPr>
        </p:nvSpPr>
        <p:spPr>
          <a:xfrm>
            <a:off x="1797052" y="1712913"/>
            <a:ext cx="8696325" cy="4895850"/>
          </a:xfrm>
        </p:spPr>
        <p:txBody>
          <a:bodyPr/>
          <a:lstStyle/>
          <a:p>
            <a:pPr marL="0" indent="0">
              <a:buNone/>
            </a:pPr>
            <a:r>
              <a:rPr lang="tr-TR" altLang="en-US" sz="2800" noProof="0" dirty="0"/>
              <a:t>Ekonomistler araştırmalarında gösterdiler ki tavuk fiyatları arttığında insanlar daha az pirinç satın alıyor. Bu iki ürünle ilgili, aşağıdakilerden hangisi doğrudur?</a:t>
            </a:r>
            <a:br>
              <a:rPr lang="tr-TR" altLang="en-US" sz="2800" noProof="0" dirty="0"/>
            </a:br>
            <a:r>
              <a:rPr lang="tr-TR" altLang="en-US" sz="2800" noProof="0" dirty="0"/>
              <a:t>(E</a:t>
            </a:r>
            <a:r>
              <a:rPr lang="tr-TR" altLang="en-US" sz="2800" baseline="-25000" noProof="0" dirty="0"/>
              <a:t>C</a:t>
            </a:r>
            <a:r>
              <a:rPr lang="tr-TR" altLang="en-US" sz="2800" noProof="0" dirty="0"/>
              <a:t> = Çapraz Fiyat Esnekliği)</a:t>
            </a:r>
          </a:p>
          <a:p>
            <a:pPr marL="971550" lvl="1" indent="-514350">
              <a:buFont typeface="Calibri" panose="020F0502020204030204" pitchFamily="34" charset="0"/>
              <a:buAutoNum type="alphaLcPeriod"/>
            </a:pPr>
            <a:r>
              <a:rPr lang="tr-TR" altLang="en-US" sz="2800" noProof="0" dirty="0"/>
              <a:t>E</a:t>
            </a:r>
            <a:r>
              <a:rPr lang="tr-TR" altLang="en-US" sz="2800" baseline="-25000" noProof="0" dirty="0"/>
              <a:t>C</a:t>
            </a:r>
            <a:r>
              <a:rPr lang="tr-TR" altLang="en-US" sz="2800" noProof="0" dirty="0"/>
              <a:t> &lt; 0, pirinç ve tavuk tamamlayıcı ürünlerdir.</a:t>
            </a:r>
          </a:p>
          <a:p>
            <a:pPr marL="971550" lvl="1" indent="-514350">
              <a:buFont typeface="Calibri" panose="020F0502020204030204" pitchFamily="34" charset="0"/>
              <a:buAutoNum type="alphaLcPeriod"/>
            </a:pPr>
            <a:r>
              <a:rPr lang="tr-TR" altLang="en-US" sz="2800" noProof="0" dirty="0"/>
              <a:t>E</a:t>
            </a:r>
            <a:r>
              <a:rPr lang="tr-TR" altLang="en-US" sz="2800" baseline="-25000" noProof="0" dirty="0"/>
              <a:t>C</a:t>
            </a:r>
            <a:r>
              <a:rPr lang="tr-TR" altLang="en-US" sz="2800" noProof="0" dirty="0"/>
              <a:t> &gt; 0, pirinç ve tavuk tamamlayıcı ürünlerdir.</a:t>
            </a:r>
          </a:p>
          <a:p>
            <a:pPr marL="971550" lvl="1" indent="-514350">
              <a:buFont typeface="Calibri" panose="020F0502020204030204" pitchFamily="34" charset="0"/>
              <a:buAutoNum type="alphaLcPeriod"/>
            </a:pPr>
            <a:r>
              <a:rPr lang="tr-TR" altLang="en-US" sz="2800" noProof="0" dirty="0"/>
              <a:t>E</a:t>
            </a:r>
            <a:r>
              <a:rPr lang="tr-TR" altLang="en-US" sz="2800" baseline="-25000" noProof="0" dirty="0"/>
              <a:t>C</a:t>
            </a:r>
            <a:r>
              <a:rPr lang="tr-TR" altLang="en-US" sz="2800" noProof="0" dirty="0"/>
              <a:t> &lt; 0, pirinç ve tavuk ikame ürünlerdir.</a:t>
            </a:r>
          </a:p>
          <a:p>
            <a:pPr marL="971550" lvl="1" indent="-514350">
              <a:buFont typeface="Calibri" panose="020F0502020204030204" pitchFamily="34" charset="0"/>
              <a:buAutoNum type="alphaLcPeriod"/>
            </a:pPr>
            <a:r>
              <a:rPr lang="tr-TR" altLang="en-US" sz="2800" noProof="0" dirty="0"/>
              <a:t>E</a:t>
            </a:r>
            <a:r>
              <a:rPr lang="tr-TR" altLang="en-US" sz="2800" baseline="-25000" noProof="0" dirty="0"/>
              <a:t>C</a:t>
            </a:r>
            <a:r>
              <a:rPr lang="tr-TR" altLang="en-US" sz="2800" noProof="0" dirty="0"/>
              <a:t> &gt; 0, pirinç ve tavuk ikame ürünlerdir.</a:t>
            </a:r>
          </a:p>
        </p:txBody>
      </p:sp>
    </p:spTree>
    <p:extLst>
      <p:ext uri="{BB962C8B-B14F-4D97-AF65-F5344CB8AC3E}">
        <p14:creationId xmlns:p14="http://schemas.microsoft.com/office/powerpoint/2010/main" val="4012237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1" end="1"/>
                                            </p:txEl>
                                          </p:spTgt>
                                        </p:tgtEl>
                                        <p:attrNameLst>
                                          <p:attrName>style.fontStyle</p:attrName>
                                        </p:attrNameLst>
                                      </p:cBhvr>
                                      <p:to>
                                        <p:strVal val="normal"/>
                                      </p:to>
                                    </p:set>
                                    <p:set>
                                      <p:cBhvr override="childStyle">
                                        <p:cTn id="7" dur="indefinite"/>
                                        <p:tgtEl>
                                          <p:spTgt spid="53251">
                                            <p:txEl>
                                              <p:pRg st="1" end="1"/>
                                            </p:txEl>
                                          </p:spTgt>
                                        </p:tgtEl>
                                        <p:attrNameLst>
                                          <p:attrName>style.fontWeight</p:attrName>
                                        </p:attrNameLst>
                                      </p:cBhvr>
                                      <p:to>
                                        <p:strVal val="bold"/>
                                      </p:to>
                                    </p:set>
                                    <p:set>
                                      <p:cBhvr override="childStyle">
                                        <p:cTn id="8" dur="indefinite"/>
                                        <p:tgtEl>
                                          <p:spTgt spid="53251">
                                            <p:txEl>
                                              <p:pRg st="1" end="1"/>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1" end="1"/>
                                            </p:txEl>
                                          </p:spTgt>
                                        </p:tgtEl>
                                        <p:attrNameLst>
                                          <p:attrName>style.color</p:attrName>
                                        </p:attrNameLst>
                                      </p:cBhvr>
                                      <p:to>
                                        <a:srgbClr val="66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a:xfrm>
            <a:off x="1792279" y="-10496"/>
            <a:ext cx="8229600" cy="1527175"/>
          </a:xfrm>
        </p:spPr>
        <p:txBody>
          <a:bodyPr/>
          <a:lstStyle/>
          <a:p>
            <a:r>
              <a:rPr lang="tr-TR" altLang="en-US" noProof="0" dirty="0"/>
              <a:t>Örnek Sorular</a:t>
            </a:r>
            <a:endParaRPr lang="tr-TR" altLang="en-US" noProof="0" dirty="0">
              <a:latin typeface="Cambria"/>
            </a:endParaRPr>
          </a:p>
        </p:txBody>
      </p:sp>
      <p:sp>
        <p:nvSpPr>
          <p:cNvPr id="53251" name="Content Placeholder 2"/>
          <p:cNvSpPr>
            <a:spLocks noGrp="1"/>
          </p:cNvSpPr>
          <p:nvPr>
            <p:ph idx="1"/>
          </p:nvPr>
        </p:nvSpPr>
        <p:spPr>
          <a:xfrm>
            <a:off x="1797052" y="1712913"/>
            <a:ext cx="8696325" cy="4895850"/>
          </a:xfrm>
        </p:spPr>
        <p:txBody>
          <a:bodyPr/>
          <a:lstStyle/>
          <a:p>
            <a:pPr marL="0" indent="0">
              <a:buNone/>
            </a:pPr>
            <a:r>
              <a:rPr lang="tr-TR" altLang="en-US" sz="3200" noProof="0" dirty="0"/>
              <a:t>Talebin fiyat esnekliğini düşünürsek, aşağıdaki ürünlerden hangisi en az elastiktir (ez fazla inelastik)?</a:t>
            </a:r>
          </a:p>
          <a:p>
            <a:pPr marL="971550" lvl="1" indent="-514350">
              <a:buFont typeface="Calibri" panose="020F0502020204030204" pitchFamily="34" charset="0"/>
              <a:buAutoNum type="alphaLcPeriod"/>
            </a:pPr>
            <a:r>
              <a:rPr lang="tr-TR" altLang="en-US" sz="2800" noProof="0" dirty="0"/>
              <a:t>Yeni ev</a:t>
            </a:r>
          </a:p>
          <a:p>
            <a:pPr marL="971550" lvl="1" indent="-514350">
              <a:buFont typeface="Calibri" panose="020F0502020204030204" pitchFamily="34" charset="0"/>
              <a:buAutoNum type="alphaLcPeriod"/>
            </a:pPr>
            <a:r>
              <a:rPr lang="tr-TR" altLang="en-US" sz="2800" noProof="0" dirty="0"/>
              <a:t>Evinizde kullandığınız elektrik</a:t>
            </a:r>
          </a:p>
          <a:p>
            <a:pPr marL="971550" lvl="1" indent="-514350">
              <a:buFont typeface="Calibri" panose="020F0502020204030204" pitchFamily="34" charset="0"/>
              <a:buAutoNum type="alphaLcPeriod"/>
            </a:pPr>
            <a:r>
              <a:rPr lang="tr-TR" altLang="en-US" sz="2800" noProof="0" dirty="0"/>
              <a:t>Spesifik mısır gevreği markası</a:t>
            </a:r>
          </a:p>
          <a:p>
            <a:pPr marL="971550" lvl="1" indent="-514350">
              <a:buFont typeface="Calibri" panose="020F0502020204030204" pitchFamily="34" charset="0"/>
              <a:buAutoNum type="alphaLcPeriod"/>
            </a:pPr>
            <a:r>
              <a:rPr lang="tr-TR" altLang="en-US" sz="2800" noProof="0" dirty="0"/>
              <a:t>Yeni araç</a:t>
            </a:r>
          </a:p>
        </p:txBody>
      </p:sp>
    </p:spTree>
    <p:extLst>
      <p:ext uri="{BB962C8B-B14F-4D97-AF65-F5344CB8AC3E}">
        <p14:creationId xmlns:p14="http://schemas.microsoft.com/office/powerpoint/2010/main" val="1867452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2" end="2"/>
                                            </p:txEl>
                                          </p:spTgt>
                                        </p:tgtEl>
                                        <p:attrNameLst>
                                          <p:attrName>style.fontStyle</p:attrName>
                                        </p:attrNameLst>
                                      </p:cBhvr>
                                      <p:to>
                                        <p:strVal val="normal"/>
                                      </p:to>
                                    </p:set>
                                    <p:set>
                                      <p:cBhvr override="childStyle">
                                        <p:cTn id="7" dur="indefinite"/>
                                        <p:tgtEl>
                                          <p:spTgt spid="53251">
                                            <p:txEl>
                                              <p:pRg st="2" end="2"/>
                                            </p:txEl>
                                          </p:spTgt>
                                        </p:tgtEl>
                                        <p:attrNameLst>
                                          <p:attrName>style.fontWeight</p:attrName>
                                        </p:attrNameLst>
                                      </p:cBhvr>
                                      <p:to>
                                        <p:strVal val="bold"/>
                                      </p:to>
                                    </p:set>
                                    <p:set>
                                      <p:cBhvr override="childStyle">
                                        <p:cTn id="8" dur="indefinite"/>
                                        <p:tgtEl>
                                          <p:spTgt spid="53251">
                                            <p:txEl>
                                              <p:pRg st="2" end="2"/>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2" end="2"/>
                                            </p:txEl>
                                          </p:spTgt>
                                        </p:tgtEl>
                                        <p:attrNameLst>
                                          <p:attrName>style.color</p:attrName>
                                        </p:attrNameLst>
                                      </p:cBhvr>
                                      <p:to>
                                        <a:srgbClr val="66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a:xfrm>
            <a:off x="1792278" y="0"/>
            <a:ext cx="8229600" cy="1527175"/>
          </a:xfrm>
        </p:spPr>
        <p:txBody>
          <a:bodyPr/>
          <a:lstStyle/>
          <a:p>
            <a:r>
              <a:rPr lang="tr-TR" altLang="en-US" noProof="0" dirty="0"/>
              <a:t>Örnek Sorular</a:t>
            </a:r>
            <a:endParaRPr lang="tr-TR" altLang="en-US" noProof="0" dirty="0">
              <a:latin typeface="Cambria"/>
            </a:endParaRPr>
          </a:p>
        </p:txBody>
      </p:sp>
      <p:sp>
        <p:nvSpPr>
          <p:cNvPr id="53251" name="Content Placeholder 2"/>
          <p:cNvSpPr>
            <a:spLocks noGrp="1"/>
          </p:cNvSpPr>
          <p:nvPr>
            <p:ph idx="1"/>
          </p:nvPr>
        </p:nvSpPr>
        <p:spPr>
          <a:xfrm>
            <a:off x="1797052" y="1712913"/>
            <a:ext cx="8696325" cy="4895850"/>
          </a:xfrm>
        </p:spPr>
        <p:txBody>
          <a:bodyPr/>
          <a:lstStyle/>
          <a:p>
            <a:pPr marL="0" indent="0">
              <a:buNone/>
            </a:pPr>
            <a:r>
              <a:rPr lang="tr-TR" altLang="en-US" sz="3200" noProof="0" dirty="0"/>
              <a:t>Bir firma talep eğrisinin inelastik kısmında ürün satışı yapıyor. Bu firma aşağıdakilerden hangisini yaparak hasılatlarını arttırabilir?</a:t>
            </a:r>
          </a:p>
          <a:p>
            <a:pPr marL="971550" lvl="1" indent="-514350">
              <a:buFont typeface="Calibri" panose="020F0502020204030204" pitchFamily="34" charset="0"/>
              <a:buAutoNum type="alphaLcPeriod"/>
            </a:pPr>
            <a:r>
              <a:rPr lang="tr-TR" altLang="en-US" sz="2800" noProof="0" dirty="0"/>
              <a:t>Fiyatı azaltarak ve daha fazla satarak.</a:t>
            </a:r>
          </a:p>
          <a:p>
            <a:pPr marL="971550" lvl="1" indent="-514350">
              <a:buFont typeface="Calibri" panose="020F0502020204030204" pitchFamily="34" charset="0"/>
              <a:buAutoNum type="alphaLcPeriod"/>
            </a:pPr>
            <a:r>
              <a:rPr lang="tr-TR" altLang="en-US" sz="2800" noProof="0" dirty="0"/>
              <a:t>Fiyatı azaltarak ve daha az satarak.</a:t>
            </a:r>
          </a:p>
          <a:p>
            <a:pPr marL="971550" lvl="1" indent="-514350">
              <a:buFont typeface="Calibri" panose="020F0502020204030204" pitchFamily="34" charset="0"/>
              <a:buAutoNum type="alphaLcPeriod"/>
            </a:pPr>
            <a:r>
              <a:rPr lang="tr-TR" altLang="en-US" sz="2800" noProof="0" dirty="0"/>
              <a:t>Fiyatı arttırarak ve daha fazla satarak.</a:t>
            </a:r>
          </a:p>
          <a:p>
            <a:pPr marL="971550" lvl="1" indent="-514350">
              <a:buFont typeface="Calibri" panose="020F0502020204030204" pitchFamily="34" charset="0"/>
              <a:buAutoNum type="alphaLcPeriod"/>
            </a:pPr>
            <a:r>
              <a:rPr lang="tr-TR" altLang="en-US" sz="2800" noProof="0" dirty="0"/>
              <a:t>Fiyatı arttırarak ve daha az satarak.</a:t>
            </a:r>
          </a:p>
        </p:txBody>
      </p:sp>
    </p:spTree>
    <p:extLst>
      <p:ext uri="{BB962C8B-B14F-4D97-AF65-F5344CB8AC3E}">
        <p14:creationId xmlns:p14="http://schemas.microsoft.com/office/powerpoint/2010/main" val="2642034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4" end="4"/>
                                            </p:txEl>
                                          </p:spTgt>
                                        </p:tgtEl>
                                        <p:attrNameLst>
                                          <p:attrName>style.fontStyle</p:attrName>
                                        </p:attrNameLst>
                                      </p:cBhvr>
                                      <p:to>
                                        <p:strVal val="normal"/>
                                      </p:to>
                                    </p:set>
                                    <p:set>
                                      <p:cBhvr override="childStyle">
                                        <p:cTn id="7" dur="indefinite"/>
                                        <p:tgtEl>
                                          <p:spTgt spid="53251">
                                            <p:txEl>
                                              <p:pRg st="4" end="4"/>
                                            </p:txEl>
                                          </p:spTgt>
                                        </p:tgtEl>
                                        <p:attrNameLst>
                                          <p:attrName>style.fontWeight</p:attrName>
                                        </p:attrNameLst>
                                      </p:cBhvr>
                                      <p:to>
                                        <p:strVal val="bold"/>
                                      </p:to>
                                    </p:set>
                                    <p:set>
                                      <p:cBhvr override="childStyle">
                                        <p:cTn id="8" dur="indefinite"/>
                                        <p:tgtEl>
                                          <p:spTgt spid="53251">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981199" y="47"/>
            <a:ext cx="8781955" cy="1527175"/>
          </a:xfrm>
        </p:spPr>
        <p:txBody>
          <a:bodyPr/>
          <a:lstStyle/>
          <a:p>
            <a:pPr algn="ctr"/>
            <a:r>
              <a:rPr lang="tr-TR" altLang="en-US" noProof="0" dirty="0">
                <a:latin typeface="Cambria"/>
              </a:rPr>
              <a:t>Talebin Fiyat Esnekliği Formülü</a:t>
            </a:r>
          </a:p>
        </p:txBody>
      </p:sp>
      <p:sp>
        <p:nvSpPr>
          <p:cNvPr id="5" name="Content Placeholder 2"/>
          <p:cNvSpPr>
            <a:spLocks noGrp="1"/>
          </p:cNvSpPr>
          <p:nvPr>
            <p:ph idx="1"/>
          </p:nvPr>
        </p:nvSpPr>
        <p:spPr>
          <a:xfrm>
            <a:off x="4599351" y="5668647"/>
            <a:ext cx="2844800" cy="685800"/>
          </a:xfrm>
        </p:spPr>
        <p:txBody>
          <a:bodyPr/>
          <a:lstStyle/>
          <a:p>
            <a:pPr eaLnBrk="1" hangingPunct="1">
              <a:buFont typeface="Arial" panose="020B0604020202020204" pitchFamily="34" charset="0"/>
              <a:buNone/>
            </a:pPr>
            <a:r>
              <a:rPr lang="tr-TR" altLang="en-US" b="1" noProof="0" dirty="0">
                <a:solidFill>
                  <a:srgbClr val="000000"/>
                </a:solidFill>
              </a:rPr>
              <a:t>∆</a:t>
            </a:r>
            <a:r>
              <a:rPr lang="tr-TR" altLang="en-US" b="1" noProof="0" dirty="0"/>
              <a:t> </a:t>
            </a:r>
            <a:r>
              <a:rPr lang="tr-TR" altLang="en-US" noProof="0" dirty="0"/>
              <a:t>= değişim</a:t>
            </a:r>
          </a:p>
        </p:txBody>
      </p:sp>
      <p:graphicFrame>
        <p:nvGraphicFramePr>
          <p:cNvPr id="6" name="Object 4"/>
          <p:cNvGraphicFramePr>
            <a:graphicFrameLocks noChangeAspect="1"/>
          </p:cNvGraphicFramePr>
          <p:nvPr>
            <p:extLst>
              <p:ext uri="{D42A27DB-BD31-4B8C-83A1-F6EECF244321}">
                <p14:modId xmlns:p14="http://schemas.microsoft.com/office/powerpoint/2010/main" val="560841159"/>
              </p:ext>
            </p:extLst>
          </p:nvPr>
        </p:nvGraphicFramePr>
        <p:xfrm>
          <a:off x="4040686" y="3078930"/>
          <a:ext cx="4033837" cy="1784350"/>
        </p:xfrm>
        <a:graphic>
          <a:graphicData uri="http://schemas.openxmlformats.org/presentationml/2006/ole">
            <mc:AlternateContent xmlns:mc="http://schemas.openxmlformats.org/markup-compatibility/2006">
              <mc:Choice xmlns:v="urn:schemas-microsoft-com:vml" Requires="v">
                <p:oleObj spid="_x0000_s20173" name="Equation" r:id="rId4" imgW="825500" imgH="419100" progId="Equation.DSMT4">
                  <p:embed/>
                </p:oleObj>
              </mc:Choice>
              <mc:Fallback>
                <p:oleObj name="Equation" r:id="rId4" imgW="825500" imgH="419100" progId="Equation.DSMT4">
                  <p:embed/>
                  <p:pic>
                    <p:nvPicPr>
                      <p:cNvPr id="0" name=""/>
                      <p:cNvPicPr>
                        <a:picLocks noChangeAspect="1" noChangeArrowheads="1"/>
                      </p:cNvPicPr>
                      <p:nvPr/>
                    </p:nvPicPr>
                    <p:blipFill>
                      <a:blip r:embed="rId5"/>
                      <a:srcRect/>
                      <a:stretch>
                        <a:fillRect/>
                      </a:stretch>
                    </p:blipFill>
                    <p:spPr bwMode="auto">
                      <a:xfrm>
                        <a:off x="4040686" y="3078930"/>
                        <a:ext cx="4033837" cy="178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2667373723"/>
              </p:ext>
            </p:extLst>
          </p:nvPr>
        </p:nvGraphicFramePr>
        <p:xfrm>
          <a:off x="728371" y="1759208"/>
          <a:ext cx="10465183" cy="1000126"/>
        </p:xfrm>
        <a:graphic>
          <a:graphicData uri="http://schemas.openxmlformats.org/presentationml/2006/ole">
            <mc:AlternateContent xmlns:mc="http://schemas.openxmlformats.org/markup-compatibility/2006">
              <mc:Choice xmlns:v="urn:schemas-microsoft-com:vml" Requires="v">
                <p:oleObj spid="_x0000_s20174" name="Equation" r:id="rId6" imgW="4279900" imgH="444500" progId="Equation.3">
                  <p:embed/>
                </p:oleObj>
              </mc:Choice>
              <mc:Fallback>
                <p:oleObj name="Equation" r:id="rId6" imgW="4279900" imgH="444500" progId="Equation.3">
                  <p:embed/>
                  <p:pic>
                    <p:nvPicPr>
                      <p:cNvPr id="0" name=""/>
                      <p:cNvPicPr>
                        <a:picLocks noChangeAspect="1" noChangeArrowheads="1"/>
                      </p:cNvPicPr>
                      <p:nvPr/>
                    </p:nvPicPr>
                    <p:blipFill>
                      <a:blip r:embed="rId7"/>
                      <a:srcRect/>
                      <a:stretch>
                        <a:fillRect/>
                      </a:stretch>
                    </p:blipFill>
                    <p:spPr bwMode="auto">
                      <a:xfrm>
                        <a:off x="728371" y="1759208"/>
                        <a:ext cx="10465183" cy="100012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7099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noProof="0" dirty="0"/>
              <a:t>Kaynaklar</a:t>
            </a:r>
          </a:p>
        </p:txBody>
      </p:sp>
      <p:sp>
        <p:nvSpPr>
          <p:cNvPr id="4" name="Content Placeholder 3"/>
          <p:cNvSpPr>
            <a:spLocks noGrp="1"/>
          </p:cNvSpPr>
          <p:nvPr>
            <p:ph idx="1"/>
          </p:nvPr>
        </p:nvSpPr>
        <p:spPr/>
        <p:txBody>
          <a:bodyPr/>
          <a:lstStyle/>
          <a:p>
            <a:r>
              <a:rPr lang="tr-TR" noProof="0" dirty="0"/>
              <a:t>"</a:t>
            </a:r>
            <a:r>
              <a:rPr lang="tr-TR" noProof="0" dirty="0" err="1"/>
              <a:t>Principles</a:t>
            </a:r>
            <a:r>
              <a:rPr lang="tr-TR" noProof="0" dirty="0"/>
              <a:t> of </a:t>
            </a:r>
            <a:r>
              <a:rPr lang="tr-TR" noProof="0" dirty="0" err="1"/>
              <a:t>Economics</a:t>
            </a:r>
            <a:r>
              <a:rPr lang="tr-TR" noProof="0" dirty="0"/>
              <a:t> </a:t>
            </a:r>
            <a:r>
              <a:rPr lang="tr-TR" noProof="0" dirty="0" err="1"/>
              <a:t>with</a:t>
            </a:r>
            <a:r>
              <a:rPr lang="tr-TR" noProof="0" dirty="0"/>
              <a:t> </a:t>
            </a:r>
            <a:r>
              <a:rPr lang="tr-TR" noProof="0" dirty="0" err="1"/>
              <a:t>Smartwork</a:t>
            </a:r>
            <a:r>
              <a:rPr lang="tr-TR" noProof="0" dirty="0"/>
              <a:t> Access (ISBN: 978-0-26314-5), 1st Edition, 2013" </a:t>
            </a:r>
            <a:r>
              <a:rPr lang="tr-TR" noProof="0" dirty="0" err="1"/>
              <a:t>by</a:t>
            </a:r>
            <a:r>
              <a:rPr lang="tr-TR" noProof="0" dirty="0"/>
              <a:t> </a:t>
            </a:r>
            <a:r>
              <a:rPr lang="tr-TR" noProof="0" dirty="0" err="1"/>
              <a:t>Mateer</a:t>
            </a:r>
            <a:r>
              <a:rPr lang="tr-TR" noProof="0" dirty="0"/>
              <a:t> </a:t>
            </a:r>
            <a:r>
              <a:rPr lang="tr-TR" noProof="0" dirty="0" err="1"/>
              <a:t>and</a:t>
            </a:r>
            <a:r>
              <a:rPr lang="tr-TR" noProof="0" dirty="0"/>
              <a:t> </a:t>
            </a:r>
            <a:r>
              <a:rPr lang="tr-TR" noProof="0" dirty="0" err="1"/>
              <a:t>Coppock</a:t>
            </a:r>
            <a:endParaRPr lang="tr-TR" noProof="0" dirty="0"/>
          </a:p>
          <a:p>
            <a:r>
              <a:rPr lang="tr-TR" noProof="0" dirty="0"/>
              <a:t>"</a:t>
            </a:r>
            <a:r>
              <a:rPr lang="tr-TR" noProof="0" dirty="0" err="1"/>
              <a:t>Economics</a:t>
            </a:r>
            <a:r>
              <a:rPr lang="tr-TR" noProof="0" dirty="0"/>
              <a:t>: </a:t>
            </a:r>
            <a:r>
              <a:rPr lang="tr-TR" noProof="0" dirty="0" err="1"/>
              <a:t>Custom</a:t>
            </a:r>
            <a:r>
              <a:rPr lang="tr-TR" noProof="0" dirty="0"/>
              <a:t> Edition </a:t>
            </a:r>
            <a:r>
              <a:rPr lang="tr-TR" noProof="0" dirty="0" err="1"/>
              <a:t>for</a:t>
            </a:r>
            <a:r>
              <a:rPr lang="tr-TR" noProof="0" dirty="0"/>
              <a:t> NCSU (ISBN: 9781937435202" </a:t>
            </a:r>
            <a:r>
              <a:rPr lang="tr-TR" noProof="0" dirty="0" err="1"/>
              <a:t>by</a:t>
            </a:r>
            <a:r>
              <a:rPr lang="tr-TR" noProof="0" dirty="0"/>
              <a:t> David </a:t>
            </a:r>
            <a:r>
              <a:rPr lang="tr-TR" noProof="0" dirty="0" err="1"/>
              <a:t>Hyman</a:t>
            </a:r>
            <a:endParaRPr lang="tr-TR" noProof="0" dirty="0"/>
          </a:p>
        </p:txBody>
      </p:sp>
    </p:spTree>
    <p:extLst>
      <p:ext uri="{BB962C8B-B14F-4D97-AF65-F5344CB8AC3E}">
        <p14:creationId xmlns:p14="http://schemas.microsoft.com/office/powerpoint/2010/main" val="1347033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981200" y="47"/>
            <a:ext cx="8229600" cy="1527175"/>
          </a:xfrm>
        </p:spPr>
        <p:txBody>
          <a:bodyPr/>
          <a:lstStyle/>
          <a:p>
            <a:r>
              <a:rPr lang="tr-TR" altLang="en-US" noProof="0" dirty="0">
                <a:latin typeface="Cambria"/>
              </a:rPr>
              <a:t>Örnek</a:t>
            </a:r>
          </a:p>
        </p:txBody>
      </p:sp>
      <p:sp>
        <p:nvSpPr>
          <p:cNvPr id="31746" name="Content Placeholder 2"/>
          <p:cNvSpPr>
            <a:spLocks noGrp="1"/>
          </p:cNvSpPr>
          <p:nvPr>
            <p:ph idx="1"/>
          </p:nvPr>
        </p:nvSpPr>
        <p:spPr>
          <a:xfrm>
            <a:off x="1981200" y="1712960"/>
            <a:ext cx="8229600" cy="1665287"/>
          </a:xfrm>
        </p:spPr>
        <p:txBody>
          <a:bodyPr/>
          <a:lstStyle/>
          <a:p>
            <a:pPr eaLnBrk="1" hangingPunct="1"/>
            <a:r>
              <a:rPr lang="tr-TR" altLang="en-US" sz="2800" noProof="0" dirty="0"/>
              <a:t>Park ücretleri %50 artıyor.</a:t>
            </a:r>
          </a:p>
          <a:p>
            <a:pPr eaLnBrk="1" hangingPunct="1"/>
            <a:r>
              <a:rPr lang="tr-TR" altLang="en-US" sz="2800" noProof="0" dirty="0"/>
              <a:t>Sonuç olarak, %25 daha az insan park yeri talep ediyor.</a:t>
            </a:r>
          </a:p>
        </p:txBody>
      </p:sp>
      <p:graphicFrame>
        <p:nvGraphicFramePr>
          <p:cNvPr id="4" name="Object 4"/>
          <p:cNvGraphicFramePr>
            <a:graphicFrameLocks noChangeAspect="1"/>
          </p:cNvGraphicFramePr>
          <p:nvPr/>
        </p:nvGraphicFramePr>
        <p:xfrm>
          <a:off x="5549901" y="4699000"/>
          <a:ext cx="4427539" cy="1676400"/>
        </p:xfrm>
        <a:graphic>
          <a:graphicData uri="http://schemas.openxmlformats.org/presentationml/2006/ole">
            <mc:AlternateContent xmlns:mc="http://schemas.openxmlformats.org/markup-compatibility/2006">
              <mc:Choice xmlns:v="urn:schemas-microsoft-com:vml" Requires="v">
                <p:oleObj spid="_x0000_s21231" name="Equation" r:id="rId4" imgW="1002865" imgH="393529" progId="Equation.3">
                  <p:embed/>
                </p:oleObj>
              </mc:Choice>
              <mc:Fallback>
                <p:oleObj name="Equation" r:id="rId4" imgW="1002865"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9901" y="4699000"/>
                        <a:ext cx="4427539" cy="1676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1748" name="Object 7"/>
          <p:cNvGraphicFramePr>
            <a:graphicFrameLocks noChangeAspect="1"/>
          </p:cNvGraphicFramePr>
          <p:nvPr>
            <p:extLst>
              <p:ext uri="{D42A27DB-BD31-4B8C-83A1-F6EECF244321}">
                <p14:modId xmlns:p14="http://schemas.microsoft.com/office/powerpoint/2010/main" val="2036514417"/>
              </p:ext>
            </p:extLst>
          </p:nvPr>
        </p:nvGraphicFramePr>
        <p:xfrm>
          <a:off x="1914525" y="4645025"/>
          <a:ext cx="3643313" cy="1784350"/>
        </p:xfrm>
        <a:graphic>
          <a:graphicData uri="http://schemas.openxmlformats.org/presentationml/2006/ole">
            <mc:AlternateContent xmlns:mc="http://schemas.openxmlformats.org/markup-compatibility/2006">
              <mc:Choice xmlns:v="urn:schemas-microsoft-com:vml" Requires="v">
                <p:oleObj spid="_x0000_s21232" name="Equation" r:id="rId6" imgW="825500" imgH="419100" progId="Equation.DSMT4">
                  <p:embed/>
                </p:oleObj>
              </mc:Choice>
              <mc:Fallback>
                <p:oleObj name="Equation" r:id="rId6" imgW="825500" imgH="419100" progId="Equation.DSMT4">
                  <p:embed/>
                  <p:pic>
                    <p:nvPicPr>
                      <p:cNvPr id="0" name=""/>
                      <p:cNvPicPr>
                        <a:picLocks noChangeAspect="1" noChangeArrowheads="1"/>
                      </p:cNvPicPr>
                      <p:nvPr/>
                    </p:nvPicPr>
                    <p:blipFill>
                      <a:blip r:embed="rId7"/>
                      <a:srcRect/>
                      <a:stretch>
                        <a:fillRect/>
                      </a:stretch>
                    </p:blipFill>
                    <p:spPr bwMode="auto">
                      <a:xfrm>
                        <a:off x="1914525" y="4645025"/>
                        <a:ext cx="3643313" cy="17843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2" name="Group 8"/>
          <p:cNvGrpSpPr>
            <a:grpSpLocks/>
          </p:cNvGrpSpPr>
          <p:nvPr/>
        </p:nvGrpSpPr>
        <p:grpSpPr bwMode="auto">
          <a:xfrm>
            <a:off x="6540500" y="2794000"/>
            <a:ext cx="1295400" cy="1752600"/>
            <a:chOff x="457200" y="3429000"/>
            <a:chExt cx="1295400" cy="1752600"/>
          </a:xfrm>
        </p:grpSpPr>
        <p:grpSp>
          <p:nvGrpSpPr>
            <p:cNvPr id="31750" name="Group 10"/>
            <p:cNvGrpSpPr>
              <a:grpSpLocks/>
            </p:cNvGrpSpPr>
            <p:nvPr/>
          </p:nvGrpSpPr>
          <p:grpSpPr bwMode="auto">
            <a:xfrm>
              <a:off x="457200" y="3429000"/>
              <a:ext cx="1295400" cy="1295400"/>
              <a:chOff x="7086600" y="-39469"/>
              <a:chExt cx="1295400" cy="1295400"/>
            </a:xfrm>
          </p:grpSpPr>
          <p:cxnSp>
            <p:nvCxnSpPr>
              <p:cNvPr id="9" name="Straight Arrow Connector 8"/>
              <p:cNvCxnSpPr/>
              <p:nvPr/>
            </p:nvCxnSpPr>
            <p:spPr>
              <a:xfrm>
                <a:off x="7696200" y="-39469"/>
                <a:ext cx="0" cy="60960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31753" name="TextBox 8"/>
              <p:cNvSpPr txBox="1">
                <a:spLocks noChangeArrowheads="1"/>
              </p:cNvSpPr>
              <p:nvPr/>
            </p:nvSpPr>
            <p:spPr bwMode="auto">
              <a:xfrm>
                <a:off x="7086600" y="609600"/>
                <a:ext cx="1295400" cy="64633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tr-TR" altLang="en-US" sz="1800" dirty="0">
                    <a:latin typeface="Cambria"/>
                    <a:cs typeface="Cambria"/>
                  </a:rPr>
                  <a:t>Rakamları yerine koy</a:t>
                </a:r>
              </a:p>
            </p:txBody>
          </p:sp>
        </p:grpSp>
        <p:cxnSp>
          <p:nvCxnSpPr>
            <p:cNvPr id="8" name="Straight Arrow Connector 7"/>
            <p:cNvCxnSpPr/>
            <p:nvPr/>
          </p:nvCxnSpPr>
          <p:spPr bwMode="auto">
            <a:xfrm>
              <a:off x="1066800" y="4724400"/>
              <a:ext cx="0" cy="45720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84148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204522" y="10496"/>
            <a:ext cx="8229600" cy="1527175"/>
          </a:xfrm>
        </p:spPr>
        <p:txBody>
          <a:bodyPr/>
          <a:lstStyle/>
          <a:p>
            <a:r>
              <a:rPr lang="tr-TR" altLang="en-US" noProof="0" dirty="0">
                <a:latin typeface="Cambria"/>
              </a:rPr>
              <a:t>Talebin Fiyat Esnekliği</a:t>
            </a:r>
          </a:p>
        </p:txBody>
      </p:sp>
      <p:sp>
        <p:nvSpPr>
          <p:cNvPr id="28675" name="Content Placeholder 2"/>
          <p:cNvSpPr>
            <a:spLocks noGrp="1"/>
          </p:cNvSpPr>
          <p:nvPr>
            <p:ph idx="1"/>
          </p:nvPr>
        </p:nvSpPr>
        <p:spPr>
          <a:xfrm>
            <a:off x="1090971" y="1611313"/>
            <a:ext cx="10014130" cy="4895850"/>
          </a:xfrm>
        </p:spPr>
        <p:txBody>
          <a:bodyPr/>
          <a:lstStyle/>
          <a:p>
            <a:pPr eaLnBrk="1" hangingPunct="1"/>
            <a:r>
              <a:rPr lang="tr-TR" altLang="en-US" sz="3200" noProof="0" dirty="0"/>
              <a:t>Talep elastiktir eğer</a:t>
            </a:r>
          </a:p>
          <a:p>
            <a:pPr lvl="1" eaLnBrk="1" hangingPunct="1"/>
            <a:r>
              <a:rPr lang="tr-TR" altLang="en-US" sz="2800" noProof="0" dirty="0"/>
              <a:t>Fiyattaki bir değişikliğe talep edilen miktar daha fazla cevap verirse.</a:t>
            </a:r>
          </a:p>
          <a:p>
            <a:pPr lvl="1" eaLnBrk="1" hangingPunct="1"/>
            <a:r>
              <a:rPr lang="tr-TR" altLang="en-US" sz="2800" noProof="0" dirty="0"/>
              <a:t>Elastik = "</a:t>
            </a:r>
            <a:r>
              <a:rPr lang="tr-TR" altLang="ja-JP" sz="2800" noProof="0" dirty="0"/>
              <a:t>hassas" ya da "cevap (tepki) verir."</a:t>
            </a:r>
          </a:p>
          <a:p>
            <a:pPr marL="457200" lvl="1" indent="0" eaLnBrk="1" hangingPunct="1">
              <a:buNone/>
            </a:pPr>
            <a:endParaRPr lang="tr-TR" altLang="ja-JP" sz="2800" noProof="0" dirty="0"/>
          </a:p>
          <a:p>
            <a:pPr eaLnBrk="1" hangingPunct="1"/>
            <a:r>
              <a:rPr lang="tr-TR" altLang="en-US" sz="3200" noProof="0" dirty="0"/>
              <a:t>Talep inelastiktir eğer</a:t>
            </a:r>
          </a:p>
          <a:p>
            <a:pPr lvl="1" eaLnBrk="1" hangingPunct="1"/>
            <a:r>
              <a:rPr lang="tr-TR" altLang="en-US" sz="2800" noProof="0" dirty="0"/>
              <a:t>Fiyattaki bir değişikliğe talep edilen miktar daha az cevap verirse.</a:t>
            </a:r>
          </a:p>
          <a:p>
            <a:pPr lvl="1" eaLnBrk="1" hangingPunct="1"/>
            <a:r>
              <a:rPr lang="tr-TR" altLang="en-US" sz="2800" noProof="0" dirty="0"/>
              <a:t>İnelastik = </a:t>
            </a:r>
            <a:r>
              <a:rPr lang="tr-TR" altLang="ja-JP" sz="2800" noProof="0" dirty="0"/>
              <a:t>"hassas değil" ya da "cevap (tepki) vermez."</a:t>
            </a:r>
            <a:endParaRPr lang="tr-TR" altLang="en-US" sz="2800" noProof="0" dirty="0"/>
          </a:p>
        </p:txBody>
      </p:sp>
      <p:pic>
        <p:nvPicPr>
          <p:cNvPr id="174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t="22272" b="14653"/>
          <a:stretch>
            <a:fillRect/>
          </a:stretch>
        </p:blipFill>
        <p:spPr bwMode="auto">
          <a:xfrm>
            <a:off x="6977065" y="3698875"/>
            <a:ext cx="2646363" cy="1112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0775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barn(inVertical)">
                                      <p:cBhvr>
                                        <p:cTn id="7" dur="500"/>
                                        <p:tgtEl>
                                          <p:spTgt spid="28675">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8675">
                                            <p:txEl>
                                              <p:pRg st="2" end="2"/>
                                            </p:txEl>
                                          </p:spTgt>
                                        </p:tgtEl>
                                        <p:attrNameLst>
                                          <p:attrName>style.visibility</p:attrName>
                                        </p:attrNameLst>
                                      </p:cBhvr>
                                      <p:to>
                                        <p:strVal val="visible"/>
                                      </p:to>
                                    </p:set>
                                    <p:animEffect transition="in" filter="barn(inVertical)">
                                      <p:cBhvr>
                                        <p:cTn id="10" dur="500"/>
                                        <p:tgtEl>
                                          <p:spTgt spid="28675">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8675">
                                            <p:txEl>
                                              <p:pRg st="4" end="4"/>
                                            </p:txEl>
                                          </p:spTgt>
                                        </p:tgtEl>
                                        <p:attrNameLst>
                                          <p:attrName>style.visibility</p:attrName>
                                        </p:attrNameLst>
                                      </p:cBhvr>
                                      <p:to>
                                        <p:strVal val="visible"/>
                                      </p:to>
                                    </p:set>
                                    <p:animEffect transition="in" filter="barn(inVertical)">
                                      <p:cBhvr>
                                        <p:cTn id="13" dur="500"/>
                                        <p:tgtEl>
                                          <p:spTgt spid="28675">
                                            <p:txEl>
                                              <p:pRg st="4" end="4"/>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8675">
                                            <p:txEl>
                                              <p:pRg st="5" end="5"/>
                                            </p:txEl>
                                          </p:spTgt>
                                        </p:tgtEl>
                                        <p:attrNameLst>
                                          <p:attrName>style.visibility</p:attrName>
                                        </p:attrNameLst>
                                      </p:cBhvr>
                                      <p:to>
                                        <p:strVal val="visible"/>
                                      </p:to>
                                    </p:set>
                                    <p:animEffect transition="in" filter="barn(inVertical)">
                                      <p:cBhvr>
                                        <p:cTn id="16" dur="500"/>
                                        <p:tgtEl>
                                          <p:spTgt spid="28675">
                                            <p:txEl>
                                              <p:pRg st="5" end="5"/>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8675">
                                            <p:txEl>
                                              <p:pRg st="6" end="6"/>
                                            </p:txEl>
                                          </p:spTgt>
                                        </p:tgtEl>
                                        <p:attrNameLst>
                                          <p:attrName>style.visibility</p:attrName>
                                        </p:attrNameLst>
                                      </p:cBhvr>
                                      <p:to>
                                        <p:strVal val="visible"/>
                                      </p:to>
                                    </p:set>
                                    <p:animEffect transition="in" filter="barn(inVertical)">
                                      <p:cBhvr>
                                        <p:cTn id="19" dur="500"/>
                                        <p:tgtEl>
                                          <p:spTgt spid="286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1981200" y="47"/>
            <a:ext cx="8229600" cy="1527175"/>
          </a:xfrm>
        </p:spPr>
        <p:txBody>
          <a:bodyPr/>
          <a:lstStyle/>
          <a:p>
            <a:r>
              <a:rPr lang="tr-TR" altLang="en-US" noProof="0" dirty="0">
                <a:latin typeface="Cambria"/>
              </a:rPr>
              <a:t>Örnek</a:t>
            </a:r>
          </a:p>
        </p:txBody>
      </p:sp>
      <p:sp>
        <p:nvSpPr>
          <p:cNvPr id="3076" name="Content Placeholder 2"/>
          <p:cNvSpPr>
            <a:spLocks noGrp="1"/>
          </p:cNvSpPr>
          <p:nvPr>
            <p:ph idx="1"/>
          </p:nvPr>
        </p:nvSpPr>
        <p:spPr>
          <a:xfrm>
            <a:off x="1981200" y="3303588"/>
            <a:ext cx="8229600" cy="3149600"/>
          </a:xfrm>
        </p:spPr>
        <p:txBody>
          <a:bodyPr/>
          <a:lstStyle/>
          <a:p>
            <a:pPr eaLnBrk="1" hangingPunct="1"/>
            <a:r>
              <a:rPr lang="tr-TR" altLang="en-US" sz="2800" noProof="0" dirty="0"/>
              <a:t>Yukarıdaki numerik sonuç neyi ifade eder?</a:t>
            </a:r>
          </a:p>
          <a:p>
            <a:pPr lvl="1" eaLnBrk="1" hangingPunct="1"/>
            <a:r>
              <a:rPr lang="tr-TR" altLang="en-US" sz="2400" noProof="0" dirty="0"/>
              <a:t>Bu durumda, talep edilen miktardan gelen cevap göreceli olarak küçüktür (fiyattaki değişime göre).</a:t>
            </a:r>
          </a:p>
          <a:p>
            <a:pPr lvl="1" eaLnBrk="1" hangingPunct="1"/>
            <a:r>
              <a:rPr lang="tr-TR" altLang="en-US" sz="2400" noProof="0" dirty="0"/>
              <a:t>Park yeri için talep inelastiktir.</a:t>
            </a:r>
          </a:p>
          <a:p>
            <a:pPr eaLnBrk="1" hangingPunct="1"/>
            <a:r>
              <a:rPr lang="tr-TR" altLang="en-US" sz="2800" noProof="0" dirty="0"/>
              <a:t>Sonuç neden negatif?</a:t>
            </a:r>
          </a:p>
          <a:p>
            <a:pPr lvl="1" eaLnBrk="1" hangingPunct="1"/>
            <a:r>
              <a:rPr lang="tr-TR" altLang="en-US" sz="2400" noProof="0" dirty="0"/>
              <a:t>Fiyat ve talep edilen miktar arasında negatif bir ilişki var.</a:t>
            </a:r>
          </a:p>
        </p:txBody>
      </p:sp>
      <p:graphicFrame>
        <p:nvGraphicFramePr>
          <p:cNvPr id="33795" name="Object 1"/>
          <p:cNvGraphicFramePr>
            <a:graphicFrameLocks noChangeAspect="1"/>
          </p:cNvGraphicFramePr>
          <p:nvPr>
            <p:extLst>
              <p:ext uri="{D42A27DB-BD31-4B8C-83A1-F6EECF244321}">
                <p14:modId xmlns:p14="http://schemas.microsoft.com/office/powerpoint/2010/main" val="3741419880"/>
              </p:ext>
            </p:extLst>
          </p:nvPr>
        </p:nvGraphicFramePr>
        <p:xfrm>
          <a:off x="2947988" y="1700213"/>
          <a:ext cx="6296025" cy="1462087"/>
        </p:xfrm>
        <a:graphic>
          <a:graphicData uri="http://schemas.openxmlformats.org/presentationml/2006/ole">
            <mc:AlternateContent xmlns:mc="http://schemas.openxmlformats.org/markup-compatibility/2006">
              <mc:Choice xmlns:v="urn:schemas-microsoft-com:vml" Requires="v">
                <p:oleObj spid="_x0000_s21894" name="Equation" r:id="rId4" imgW="1752600" imgH="419100" progId="Equation.DSMT4">
                  <p:embed/>
                </p:oleObj>
              </mc:Choice>
              <mc:Fallback>
                <p:oleObj name="Equation" r:id="rId4" imgW="1752600" imgH="419100" progId="Equation.DSMT4">
                  <p:embed/>
                  <p:pic>
                    <p:nvPicPr>
                      <p:cNvPr id="0" name=""/>
                      <p:cNvPicPr>
                        <a:picLocks noChangeAspect="1" noChangeArrowheads="1"/>
                      </p:cNvPicPr>
                      <p:nvPr/>
                    </p:nvPicPr>
                    <p:blipFill>
                      <a:blip r:embed="rId5"/>
                      <a:srcRect/>
                      <a:stretch>
                        <a:fillRect/>
                      </a:stretch>
                    </p:blipFill>
                    <p:spPr bwMode="auto">
                      <a:xfrm>
                        <a:off x="2947988" y="1700213"/>
                        <a:ext cx="6296025" cy="146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33679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076">
                                            <p:txEl>
                                              <p:pRg st="1" end="1"/>
                                            </p:txEl>
                                          </p:spTgt>
                                        </p:tgtEl>
                                        <p:attrNameLst>
                                          <p:attrName>style.visibility</p:attrName>
                                        </p:attrNameLst>
                                      </p:cBhvr>
                                      <p:to>
                                        <p:strVal val="visible"/>
                                      </p:to>
                                    </p:set>
                                    <p:animEffect transition="in" filter="barn(inVertical)">
                                      <p:cBhvr>
                                        <p:cTn id="7" dur="500"/>
                                        <p:tgtEl>
                                          <p:spTgt spid="3076">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076">
                                            <p:txEl>
                                              <p:pRg st="2" end="2"/>
                                            </p:txEl>
                                          </p:spTgt>
                                        </p:tgtEl>
                                        <p:attrNameLst>
                                          <p:attrName>style.visibility</p:attrName>
                                        </p:attrNameLst>
                                      </p:cBhvr>
                                      <p:to>
                                        <p:strVal val="visible"/>
                                      </p:to>
                                    </p:set>
                                    <p:animEffect transition="in" filter="barn(inVertical)">
                                      <p:cBhvr>
                                        <p:cTn id="10" dur="500"/>
                                        <p:tgtEl>
                                          <p:spTgt spid="3076">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animEffect transition="in" filter="barn(inVertical)">
                                      <p:cBhvr>
                                        <p:cTn id="15" dur="500"/>
                                        <p:tgtEl>
                                          <p:spTgt spid="307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0E6FF"/>
      </a:hlink>
      <a:folHlink>
        <a:srgbClr val="91EE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2613</TotalTime>
  <Words>2303</Words>
  <Application>Microsoft Macintosh PowerPoint</Application>
  <PresentationFormat>Widescreen</PresentationFormat>
  <Paragraphs>518</Paragraphs>
  <Slides>60</Slides>
  <Notes>60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60</vt:i4>
      </vt:variant>
    </vt:vector>
  </HeadingPairs>
  <TitlesOfParts>
    <vt:vector size="67" baseType="lpstr">
      <vt:lpstr>Arial</vt:lpstr>
      <vt:lpstr>Calibri</vt:lpstr>
      <vt:lpstr>Cambria</vt:lpstr>
      <vt:lpstr>Helvetica Neue</vt:lpstr>
      <vt:lpstr>2_Office Theme</vt:lpstr>
      <vt:lpstr>1_Office Theme</vt:lpstr>
      <vt:lpstr>Equation</vt:lpstr>
      <vt:lpstr>Ekonomi</vt:lpstr>
      <vt:lpstr>Hafta #4 Konu Başlıkları</vt:lpstr>
      <vt:lpstr>Esneklik</vt:lpstr>
      <vt:lpstr>Talebin Fiyat Esnekliği</vt:lpstr>
      <vt:lpstr>Talebin Fiyat Esnekliğini Hesaplama</vt:lpstr>
      <vt:lpstr>Talebin Fiyat Esnekliği Formülü</vt:lpstr>
      <vt:lpstr>Örnek</vt:lpstr>
      <vt:lpstr>Talebin Fiyat Esnekliği</vt:lpstr>
      <vt:lpstr>Örnek</vt:lpstr>
      <vt:lpstr>Orta Nokta Metodu</vt:lpstr>
      <vt:lpstr>Orta Nokta Metodu</vt:lpstr>
      <vt:lpstr>Orta Nokta Metodu</vt:lpstr>
      <vt:lpstr>Talebin Fiyat Esnekliği</vt:lpstr>
      <vt:lpstr>Talebin Fiyat Esnekliği</vt:lpstr>
      <vt:lpstr>Talebin Fiyat Esnekliği</vt:lpstr>
      <vt:lpstr>PowerPoint Presentation</vt:lpstr>
      <vt:lpstr>Belirleyiciler: Talebin Fiyat Esnekliği</vt:lpstr>
      <vt:lpstr>Belirleyiciler: Talebin Fiyat Esnekliği</vt:lpstr>
      <vt:lpstr>Belirleyiciler: Talebin Fiyat Esnekliği</vt:lpstr>
      <vt:lpstr>Belirleyiciler: Talebin Fiyat Esnekliği</vt:lpstr>
      <vt:lpstr>Belirleyiciler: Talebin Fiyat Esnekliği</vt:lpstr>
      <vt:lpstr>Ekonomi: Jingle All the Way </vt:lpstr>
      <vt:lpstr>Eğim ve Esneklik</vt:lpstr>
      <vt:lpstr>PowerPoint Presentation</vt:lpstr>
      <vt:lpstr>Talep Esnekliği ve Toplam Hasılat</vt:lpstr>
      <vt:lpstr>PowerPoint Presentation</vt:lpstr>
      <vt:lpstr>Fiyat Esnekliği ve Grafiği</vt:lpstr>
      <vt:lpstr>Fiyat Esnekliği ve Grafiği</vt:lpstr>
      <vt:lpstr>Fiyat Esnekliği ve Grafiği</vt:lpstr>
      <vt:lpstr>Fiyat Esnekliği ve Grafiği</vt:lpstr>
      <vt:lpstr>Fiyat Esnekliği ve Grafiği</vt:lpstr>
      <vt:lpstr>Zaman, Esneklik ve Talep Eğrisi</vt:lpstr>
      <vt:lpstr>Gelir Esnekliği</vt:lpstr>
      <vt:lpstr>Gelir Esnekliği</vt:lpstr>
      <vt:lpstr>Gelir Esnekliği</vt:lpstr>
      <vt:lpstr>PowerPoint Presentation</vt:lpstr>
      <vt:lpstr>Alıştırma Ürünleri Kategorize Etme</vt:lpstr>
      <vt:lpstr>Çapraz Fiyat Esnekliği</vt:lpstr>
      <vt:lpstr>PowerPoint Presentation</vt:lpstr>
      <vt:lpstr>Arzın Fiyat Esnekliği</vt:lpstr>
      <vt:lpstr>Belirleyiciler: Arzın Fiyat Esnekliği</vt:lpstr>
      <vt:lpstr>PowerPoint Presentation</vt:lpstr>
      <vt:lpstr>Belirleyiciler: Arzın Fiyat Esnekliği</vt:lpstr>
      <vt:lpstr>PowerPoint Presentation</vt:lpstr>
      <vt:lpstr>Arz ve Talebi Birleştirme</vt:lpstr>
      <vt:lpstr>PowerPoint Presentation</vt:lpstr>
      <vt:lpstr>Örnek Çalışma : Uyuşturucu Madde Esnekliği ve Hasılat</vt:lpstr>
      <vt:lpstr>Uyuşturucu Madde Esnekliği ve Hasılat</vt:lpstr>
      <vt:lpstr>Uyuşturucu Madde Esnekliği ve Hasılat</vt:lpstr>
      <vt:lpstr>Uyuşturucu Madde Esnekliği ve Hasılat</vt:lpstr>
      <vt:lpstr>Uyuşturucu Madde Esnekliği ve Hasılat</vt:lpstr>
      <vt:lpstr>Uyuşturucu Madde Esnekliği ve Hasılat</vt:lpstr>
      <vt:lpstr>Uyuşturucu Madde Esnekliği ve Hasılat</vt:lpstr>
      <vt:lpstr>Uyuşturucu Madde Esnekliği ve Hasılat</vt:lpstr>
      <vt:lpstr>Örnek Sorular</vt:lpstr>
      <vt:lpstr>Örnek Sorular</vt:lpstr>
      <vt:lpstr>Örnek Sorular</vt:lpstr>
      <vt:lpstr>Örnek Sorular</vt:lpstr>
      <vt:lpstr>Örnek Sorular</vt:lpstr>
      <vt:lpstr>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Economics EC 205 – Sections 202 and 206</dc:title>
  <dc:creator>Omer Kara</dc:creator>
  <cp:lastModifiedBy>Omer Kara</cp:lastModifiedBy>
  <cp:revision>330</cp:revision>
  <dcterms:created xsi:type="dcterms:W3CDTF">2014-08-09T22:27:57Z</dcterms:created>
  <dcterms:modified xsi:type="dcterms:W3CDTF">2020-07-31T13:27:12Z</dcterms:modified>
</cp:coreProperties>
</file>