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4" r:id="rId4"/>
    <p:sldMasterId id="2147483676" r:id="rId5"/>
    <p:sldMasterId id="2147483682" r:id="rId6"/>
    <p:sldMasterId id="2147483685" r:id="rId7"/>
    <p:sldMasterId id="2147483688" r:id="rId8"/>
    <p:sldMasterId id="2147483691" r:id="rId9"/>
    <p:sldMasterId id="2147483694" r:id="rId10"/>
  </p:sldMasterIdLst>
  <p:notesMasterIdLst>
    <p:notesMasterId r:id="rId67"/>
  </p:notesMasterIdLst>
  <p:sldIdLst>
    <p:sldId id="257" r:id="rId11"/>
    <p:sldId id="303" r:id="rId12"/>
    <p:sldId id="312" r:id="rId13"/>
    <p:sldId id="313" r:id="rId14"/>
    <p:sldId id="314" r:id="rId15"/>
    <p:sldId id="315" r:id="rId16"/>
    <p:sldId id="260" r:id="rId17"/>
    <p:sldId id="262" r:id="rId18"/>
    <p:sldId id="833" r:id="rId19"/>
    <p:sldId id="862" r:id="rId20"/>
    <p:sldId id="863" r:id="rId21"/>
    <p:sldId id="834" r:id="rId22"/>
    <p:sldId id="263" r:id="rId23"/>
    <p:sldId id="264" r:id="rId24"/>
    <p:sldId id="265" r:id="rId25"/>
    <p:sldId id="296" r:id="rId26"/>
    <p:sldId id="266" r:id="rId27"/>
    <p:sldId id="297" r:id="rId28"/>
    <p:sldId id="267" r:id="rId29"/>
    <p:sldId id="268" r:id="rId30"/>
    <p:sldId id="269" r:id="rId31"/>
    <p:sldId id="270" r:id="rId32"/>
    <p:sldId id="271" r:id="rId33"/>
    <p:sldId id="272" r:id="rId34"/>
    <p:sldId id="273" r:id="rId35"/>
    <p:sldId id="302" r:id="rId36"/>
    <p:sldId id="859" r:id="rId37"/>
    <p:sldId id="861" r:id="rId38"/>
    <p:sldId id="298" r:id="rId39"/>
    <p:sldId id="274" r:id="rId40"/>
    <p:sldId id="857" r:id="rId41"/>
    <p:sldId id="858" r:id="rId42"/>
    <p:sldId id="275" r:id="rId43"/>
    <p:sldId id="304" r:id="rId44"/>
    <p:sldId id="276" r:id="rId45"/>
    <p:sldId id="277" r:id="rId46"/>
    <p:sldId id="299" r:id="rId47"/>
    <p:sldId id="300" r:id="rId48"/>
    <p:sldId id="301" r:id="rId49"/>
    <p:sldId id="278" r:id="rId50"/>
    <p:sldId id="854" r:id="rId51"/>
    <p:sldId id="290" r:id="rId52"/>
    <p:sldId id="305" r:id="rId53"/>
    <p:sldId id="307" r:id="rId54"/>
    <p:sldId id="308" r:id="rId55"/>
    <p:sldId id="309" r:id="rId56"/>
    <p:sldId id="310" r:id="rId57"/>
    <p:sldId id="311" r:id="rId58"/>
    <p:sldId id="287" r:id="rId59"/>
    <p:sldId id="288" r:id="rId60"/>
    <p:sldId id="289" r:id="rId61"/>
    <p:sldId id="291" r:id="rId62"/>
    <p:sldId id="293" r:id="rId63"/>
    <p:sldId id="294" r:id="rId64"/>
    <p:sldId id="295" r:id="rId65"/>
    <p:sldId id="31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er Kara"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5" autoAdjust="0"/>
    <p:restoredTop sz="87350" autoAdjust="0"/>
  </p:normalViewPr>
  <p:slideViewPr>
    <p:cSldViewPr snapToGrid="0">
      <p:cViewPr varScale="1">
        <p:scale>
          <a:sx n="131" d="100"/>
          <a:sy n="131" d="100"/>
        </p:scale>
        <p:origin x="1176" y="176"/>
      </p:cViewPr>
      <p:guideLst>
        <p:guide orient="horz" pos="2160"/>
        <p:guide pos="3840"/>
      </p:guideLst>
    </p:cSldViewPr>
  </p:slideViewPr>
  <p:outlineViewPr>
    <p:cViewPr>
      <p:scale>
        <a:sx n="33" d="100"/>
        <a:sy n="33" d="100"/>
      </p:scale>
      <p:origin x="0" y="-2864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mbria" panose="02040503050406030204" pitchFamily="18" charset="0"/>
              </a:defRPr>
            </a:lvl1pPr>
          </a:lstStyle>
          <a:p>
            <a:fld id="{64FFF67F-6AC4-4DB1-8BAB-A05EA3F102AD}" type="datetimeFigureOut">
              <a:rPr lang="en-US" smtClean="0"/>
              <a:pPr/>
              <a:t>12/23/19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mbria" panose="02040503050406030204" pitchFamily="18" charset="0"/>
              </a:defRPr>
            </a:lvl1pPr>
          </a:lstStyle>
          <a:p>
            <a:fld id="{5F31DE9F-8A29-4744-97CD-5CF73C7CBC1E}" type="slidenum">
              <a:rPr lang="en-US" smtClean="0"/>
              <a:pPr/>
              <a:t>‹#›</a:t>
            </a:fld>
            <a:endParaRPr lang="en-US" dirty="0"/>
          </a:p>
        </p:txBody>
      </p:sp>
    </p:spTree>
    <p:extLst>
      <p:ext uri="{BB962C8B-B14F-4D97-AF65-F5344CB8AC3E}">
        <p14:creationId xmlns:p14="http://schemas.microsoft.com/office/powerpoint/2010/main" val="381047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mbria" panose="02040503050406030204" pitchFamily="18" charset="0"/>
        <a:ea typeface="+mn-ea"/>
        <a:cs typeface="+mn-cs"/>
      </a:defRPr>
    </a:lvl1pPr>
    <a:lvl2pPr marL="457200" algn="l" defTabSz="914400" rtl="0" eaLnBrk="1" latinLnBrk="0" hangingPunct="1">
      <a:defRPr sz="1200" b="0" i="0" kern="1200">
        <a:solidFill>
          <a:schemeClr val="tx1"/>
        </a:solidFill>
        <a:latin typeface="Cambria" panose="02040503050406030204" pitchFamily="18" charset="0"/>
        <a:ea typeface="+mn-ea"/>
        <a:cs typeface="+mn-cs"/>
      </a:defRPr>
    </a:lvl2pPr>
    <a:lvl3pPr marL="914400" algn="l" defTabSz="914400" rtl="0" eaLnBrk="1" latinLnBrk="0" hangingPunct="1">
      <a:defRPr sz="1200" b="0" i="0" kern="1200">
        <a:solidFill>
          <a:schemeClr val="tx1"/>
        </a:solidFill>
        <a:latin typeface="Cambria" panose="02040503050406030204" pitchFamily="18" charset="0"/>
        <a:ea typeface="+mn-ea"/>
        <a:cs typeface="+mn-cs"/>
      </a:defRPr>
    </a:lvl3pPr>
    <a:lvl4pPr marL="1371600" algn="l" defTabSz="914400" rtl="0" eaLnBrk="1" latinLnBrk="0" hangingPunct="1">
      <a:defRPr sz="1200" b="0" i="0" kern="1200">
        <a:solidFill>
          <a:schemeClr val="tx1"/>
        </a:solidFill>
        <a:latin typeface="Cambria" panose="02040503050406030204" pitchFamily="18" charset="0"/>
        <a:ea typeface="+mn-ea"/>
        <a:cs typeface="+mn-cs"/>
      </a:defRPr>
    </a:lvl4pPr>
    <a:lvl5pPr marL="1828800" algn="l" defTabSz="914400" rtl="0" eaLnBrk="1" latinLnBrk="0" hangingPunct="1">
      <a:defRPr sz="1200" b="0" i="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1</a:t>
            </a:fld>
            <a:endParaRPr lang="tr-TR" dirty="0"/>
          </a:p>
        </p:txBody>
      </p:sp>
    </p:spTree>
    <p:extLst>
      <p:ext uri="{BB962C8B-B14F-4D97-AF65-F5344CB8AC3E}">
        <p14:creationId xmlns:p14="http://schemas.microsoft.com/office/powerpoint/2010/main" val="174606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a:ea typeface="MS PGothic" charset="-128"/>
              </a:rPr>
              <a:t>Real-world example: </a:t>
            </a:r>
            <a:r>
              <a:rPr lang="en-US" altLang="en-US" dirty="0">
                <a:ea typeface="MS PGothic" charset="-128"/>
              </a:rPr>
              <a:t>Is Google a Monopoly? (See Tip #365)</a:t>
            </a:r>
          </a:p>
          <a:p>
            <a:pPr marL="171450" indent="-171450">
              <a:buFont typeface="Arial" charset="0"/>
              <a:buChar char="•"/>
              <a:defRPr/>
            </a:pPr>
            <a:r>
              <a:rPr lang="en-US" altLang="en-US" dirty="0">
                <a:ea typeface="MS PGothic" charset="-128"/>
              </a:rPr>
              <a:t>The infographic shown on the slide shows monopolies throughout U.S. history.</a:t>
            </a:r>
          </a:p>
          <a:p>
            <a:pPr marL="171450" indent="-171450">
              <a:buFont typeface="Arial" charset="0"/>
              <a:buChar char="•"/>
              <a:defRPr/>
            </a:pPr>
            <a:endParaRPr lang="en-US" altLang="en-US" dirty="0">
              <a:ea typeface="MS PGothic" charset="-128"/>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a:ea typeface="MS PGothic" charset="-128"/>
              </a:rPr>
              <a:t>Infographic</a:t>
            </a:r>
            <a:r>
              <a:rPr lang="en-US" altLang="en-US" baseline="0" dirty="0">
                <a:ea typeface="MS PGothic" charset="-128"/>
              </a:rPr>
              <a:t> Source: http://</a:t>
            </a:r>
            <a:r>
              <a:rPr lang="en-US" altLang="en-US" baseline="0" dirty="0" err="1">
                <a:ea typeface="MS PGothic" charset="-128"/>
              </a:rPr>
              <a:t>www.scores.org</a:t>
            </a:r>
            <a:r>
              <a:rPr lang="en-US" altLang="en-US" baseline="0" dirty="0">
                <a:ea typeface="MS PGothic" charset="-128"/>
              </a:rPr>
              <a:t>/graphics/monopoly/</a:t>
            </a:r>
            <a:endParaRPr lang="en-US" altLang="en-US" dirty="0">
              <a:ea typeface="MS PGothic" charset="-128"/>
            </a:endParaRPr>
          </a:p>
          <a:p>
            <a:pPr marL="171450" indent="-171450">
              <a:buFont typeface="Arial" charset="0"/>
              <a:buChar char="•"/>
              <a:defRPr/>
            </a:pPr>
            <a:endParaRPr lang="en-US" altLang="en-US" dirty="0">
              <a:ea typeface="MS PGothic" charset="-128"/>
            </a:endParaRPr>
          </a:p>
        </p:txBody>
      </p:sp>
    </p:spTree>
    <p:extLst>
      <p:ext uri="{BB962C8B-B14F-4D97-AF65-F5344CB8AC3E}">
        <p14:creationId xmlns:p14="http://schemas.microsoft.com/office/powerpoint/2010/main" val="196565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a:ea typeface="MS PGothic" charset="-128"/>
              </a:rPr>
              <a:t>Real-world example: </a:t>
            </a:r>
            <a:r>
              <a:rPr lang="en-US" altLang="en-US" dirty="0">
                <a:ea typeface="MS PGothic" charset="-128"/>
              </a:rPr>
              <a:t>Is Google a Monopoly? (See Tip #365)</a:t>
            </a:r>
          </a:p>
          <a:p>
            <a:pPr marL="171450" indent="-171450">
              <a:buFont typeface="Arial" charset="0"/>
              <a:buChar char="•"/>
              <a:defRPr/>
            </a:pPr>
            <a:r>
              <a:rPr lang="en-US" altLang="en-US" dirty="0">
                <a:ea typeface="MS PGothic" charset="-128"/>
              </a:rPr>
              <a:t>The infographic shown on the slide shows monopolies throughout U.S. history.</a:t>
            </a:r>
          </a:p>
          <a:p>
            <a:pPr marL="171450" indent="-171450">
              <a:buFont typeface="Arial" charset="0"/>
              <a:buChar char="•"/>
              <a:defRPr/>
            </a:pPr>
            <a:endParaRPr lang="en-US" altLang="en-US" dirty="0">
              <a:ea typeface="MS PGothic" charset="-128"/>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a:ea typeface="MS PGothic" charset="-128"/>
              </a:rPr>
              <a:t>Infographic</a:t>
            </a:r>
            <a:r>
              <a:rPr lang="en-US" altLang="en-US" baseline="0" dirty="0">
                <a:ea typeface="MS PGothic" charset="-128"/>
              </a:rPr>
              <a:t> Source: http://</a:t>
            </a:r>
            <a:r>
              <a:rPr lang="en-US" altLang="en-US" baseline="0" dirty="0" err="1">
                <a:ea typeface="MS PGothic" charset="-128"/>
              </a:rPr>
              <a:t>www.scores.org</a:t>
            </a:r>
            <a:r>
              <a:rPr lang="en-US" altLang="en-US" baseline="0" dirty="0">
                <a:ea typeface="MS PGothic" charset="-128"/>
              </a:rPr>
              <a:t>/graphics/monopoly/</a:t>
            </a:r>
            <a:endParaRPr lang="en-US" altLang="en-US" dirty="0">
              <a:ea typeface="MS PGothic" charset="-128"/>
            </a:endParaRPr>
          </a:p>
          <a:p>
            <a:pPr marL="0" indent="0">
              <a:buFont typeface="Arial" charset="0"/>
              <a:buNone/>
              <a:defRPr/>
            </a:pPr>
            <a:endParaRPr lang="en-US" altLang="en-US" dirty="0">
              <a:ea typeface="MS PGothic" charset="-128"/>
            </a:endParaRPr>
          </a:p>
        </p:txBody>
      </p:sp>
    </p:spTree>
    <p:extLst>
      <p:ext uri="{BB962C8B-B14F-4D97-AF65-F5344CB8AC3E}">
        <p14:creationId xmlns:p14="http://schemas.microsoft.com/office/powerpoint/2010/main" val="102042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Sources of monopoly</a:t>
            </a:r>
          </a:p>
          <a:p>
            <a:pPr marL="171450" indent="-171450">
              <a:buFont typeface="Arial" charset="0"/>
              <a:buChar char="•"/>
            </a:pPr>
            <a:r>
              <a:rPr lang="en-US" dirty="0"/>
              <a:t>Competition</a:t>
            </a:r>
          </a:p>
          <a:p>
            <a:pPr marL="171450" indent="-171450">
              <a:buFont typeface="Arial" charset="0"/>
              <a:buChar char="•"/>
            </a:pPr>
            <a:r>
              <a:rPr lang="en-US" dirty="0"/>
              <a:t>Supply and demand</a:t>
            </a:r>
          </a:p>
          <a:p>
            <a:endParaRPr lang="en-US" dirty="0"/>
          </a:p>
        </p:txBody>
      </p:sp>
    </p:spTree>
    <p:extLst>
      <p:ext uri="{BB962C8B-B14F-4D97-AF65-F5344CB8AC3E}">
        <p14:creationId xmlns:p14="http://schemas.microsoft.com/office/powerpoint/2010/main" val="387779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a:t>Control of </a:t>
            </a:r>
            <a:r>
              <a:rPr lang="tr-TR" altLang="en-US" dirty="0" err="1"/>
              <a:t>resources</a:t>
            </a:r>
            <a:r>
              <a:rPr lang="tr-TR" altLang="en-US" dirty="0"/>
              <a:t>:</a:t>
            </a:r>
          </a:p>
          <a:p>
            <a:r>
              <a:rPr lang="tr-TR" altLang="en-US" dirty="0" err="1"/>
              <a:t>In</a:t>
            </a:r>
            <a:r>
              <a:rPr lang="tr-TR" altLang="en-US" dirty="0"/>
              <a:t> </a:t>
            </a:r>
            <a:r>
              <a:rPr lang="tr-TR" altLang="en-US" dirty="0" err="1"/>
              <a:t>the</a:t>
            </a:r>
            <a:r>
              <a:rPr lang="tr-TR" altLang="en-US" dirty="0"/>
              <a:t> </a:t>
            </a:r>
            <a:r>
              <a:rPr lang="tr-TR" altLang="en-US" dirty="0" err="1"/>
              <a:t>early</a:t>
            </a:r>
            <a:r>
              <a:rPr lang="tr-TR" altLang="en-US" dirty="0"/>
              <a:t> 1900s, ALCOA (</a:t>
            </a:r>
            <a:r>
              <a:rPr lang="tr-TR" altLang="en-US" dirty="0" err="1"/>
              <a:t>Aluminum</a:t>
            </a:r>
            <a:r>
              <a:rPr lang="tr-TR" altLang="en-US" dirty="0"/>
              <a:t> </a:t>
            </a:r>
            <a:r>
              <a:rPr lang="tr-TR" altLang="en-US" dirty="0" err="1"/>
              <a:t>Company</a:t>
            </a:r>
            <a:r>
              <a:rPr lang="tr-TR" altLang="en-US" dirty="0"/>
              <a:t> of </a:t>
            </a:r>
            <a:r>
              <a:rPr lang="tr-TR" altLang="en-US" dirty="0" err="1"/>
              <a:t>America</a:t>
            </a:r>
            <a:r>
              <a:rPr lang="tr-TR" altLang="en-US" dirty="0"/>
              <a:t>) </a:t>
            </a:r>
            <a:r>
              <a:rPr lang="tr-TR" altLang="en-US" dirty="0" err="1"/>
              <a:t>owned</a:t>
            </a:r>
            <a:r>
              <a:rPr lang="tr-TR" altLang="en-US" dirty="0"/>
              <a:t> 90% of </a:t>
            </a:r>
            <a:r>
              <a:rPr lang="tr-TR" altLang="en-US" dirty="0" err="1"/>
              <a:t>the</a:t>
            </a:r>
            <a:r>
              <a:rPr lang="tr-TR" altLang="en-US" dirty="0"/>
              <a:t> </a:t>
            </a:r>
            <a:r>
              <a:rPr lang="tr-TR" altLang="en-US" dirty="0" err="1"/>
              <a:t>world</a:t>
            </a:r>
            <a:r>
              <a:rPr lang="tr-TR" altLang="ja-JP" dirty="0" err="1"/>
              <a:t>'s</a:t>
            </a:r>
            <a:r>
              <a:rPr lang="tr-TR" altLang="ja-JP" dirty="0"/>
              <a:t> </a:t>
            </a:r>
            <a:r>
              <a:rPr lang="tr-TR" altLang="ja-JP" dirty="0" err="1"/>
              <a:t>bauxite</a:t>
            </a:r>
            <a:r>
              <a:rPr lang="tr-TR" altLang="ja-JP" dirty="0"/>
              <a:t>, </a:t>
            </a:r>
            <a:r>
              <a:rPr lang="tr-TR" altLang="ja-JP" dirty="0" err="1"/>
              <a:t>the</a:t>
            </a:r>
            <a:r>
              <a:rPr lang="tr-TR" altLang="ja-JP" dirty="0"/>
              <a:t> </a:t>
            </a:r>
            <a:r>
              <a:rPr lang="tr-TR" altLang="ja-JP" dirty="0" err="1"/>
              <a:t>essential</a:t>
            </a:r>
            <a:r>
              <a:rPr lang="tr-TR" altLang="ja-JP" dirty="0"/>
              <a:t> </a:t>
            </a:r>
            <a:r>
              <a:rPr lang="tr-TR" altLang="ja-JP" dirty="0" err="1"/>
              <a:t>input</a:t>
            </a:r>
            <a:r>
              <a:rPr lang="tr-TR" altLang="ja-JP" dirty="0"/>
              <a:t> in </a:t>
            </a:r>
            <a:r>
              <a:rPr lang="tr-TR" altLang="ja-JP" dirty="0" err="1"/>
              <a:t>making</a:t>
            </a:r>
            <a:r>
              <a:rPr lang="tr-TR" altLang="ja-JP" dirty="0"/>
              <a:t> </a:t>
            </a:r>
            <a:r>
              <a:rPr lang="tr-TR" altLang="ja-JP" dirty="0" err="1"/>
              <a:t>aluminum</a:t>
            </a:r>
            <a:r>
              <a:rPr lang="tr-TR" altLang="ja-JP" dirty="0"/>
              <a:t>.  ALCOA </a:t>
            </a:r>
            <a:r>
              <a:rPr lang="tr-TR" altLang="ja-JP" dirty="0" err="1"/>
              <a:t>just</a:t>
            </a:r>
            <a:r>
              <a:rPr lang="tr-TR" altLang="ja-JP" dirty="0"/>
              <a:t> </a:t>
            </a:r>
            <a:r>
              <a:rPr lang="tr-TR" altLang="ja-JP" dirty="0" err="1"/>
              <a:t>simply</a:t>
            </a:r>
            <a:r>
              <a:rPr lang="tr-TR" altLang="ja-JP" dirty="0"/>
              <a:t> </a:t>
            </a:r>
            <a:r>
              <a:rPr lang="tr-TR" altLang="ja-JP" dirty="0" err="1"/>
              <a:t>purchased</a:t>
            </a:r>
            <a:r>
              <a:rPr lang="tr-TR" altLang="ja-JP" dirty="0"/>
              <a:t> </a:t>
            </a:r>
            <a:r>
              <a:rPr lang="tr-TR" altLang="ja-JP" dirty="0" err="1"/>
              <a:t>all</a:t>
            </a:r>
            <a:r>
              <a:rPr lang="tr-TR" altLang="ja-JP" dirty="0"/>
              <a:t> </a:t>
            </a:r>
            <a:r>
              <a:rPr lang="tr-TR" altLang="ja-JP" dirty="0" err="1"/>
              <a:t>the</a:t>
            </a:r>
            <a:r>
              <a:rPr lang="tr-TR" altLang="ja-JP" dirty="0"/>
              <a:t> </a:t>
            </a:r>
            <a:r>
              <a:rPr lang="tr-TR" altLang="ja-JP" dirty="0" err="1"/>
              <a:t>bauxite</a:t>
            </a:r>
            <a:r>
              <a:rPr lang="tr-TR" altLang="ja-JP" dirty="0"/>
              <a:t> </a:t>
            </a:r>
            <a:r>
              <a:rPr lang="tr-TR" altLang="ja-JP" dirty="0" err="1"/>
              <a:t>mines</a:t>
            </a:r>
            <a:r>
              <a:rPr lang="tr-TR" altLang="ja-JP" dirty="0"/>
              <a:t> </a:t>
            </a:r>
            <a:r>
              <a:rPr lang="tr-TR" altLang="ja-JP" dirty="0" err="1"/>
              <a:t>around</a:t>
            </a:r>
            <a:r>
              <a:rPr lang="tr-TR" altLang="ja-JP" dirty="0"/>
              <a:t> </a:t>
            </a:r>
            <a:r>
              <a:rPr lang="tr-TR" altLang="ja-JP" dirty="0" err="1"/>
              <a:t>the</a:t>
            </a:r>
            <a:r>
              <a:rPr lang="tr-TR" altLang="ja-JP" dirty="0"/>
              <a:t> </a:t>
            </a:r>
            <a:r>
              <a:rPr lang="tr-TR" altLang="ja-JP" dirty="0" err="1"/>
              <a:t>world</a:t>
            </a:r>
            <a:r>
              <a:rPr lang="tr-TR" altLang="ja-JP" dirty="0"/>
              <a:t>.</a:t>
            </a:r>
          </a:p>
          <a:p>
            <a:endParaRPr lang="tr-TR" altLang="en-US" dirty="0"/>
          </a:p>
          <a:p>
            <a:r>
              <a:rPr lang="tr-TR" altLang="en-US" dirty="0"/>
              <a:t>De </a:t>
            </a:r>
            <a:r>
              <a:rPr lang="tr-TR" altLang="en-US" dirty="0" err="1"/>
              <a:t>Beers</a:t>
            </a:r>
            <a:r>
              <a:rPr lang="tr-TR" altLang="en-US" dirty="0"/>
              <a:t> </a:t>
            </a:r>
            <a:r>
              <a:rPr lang="tr-TR" altLang="en-US" dirty="0" err="1"/>
              <a:t>diamonds</a:t>
            </a:r>
            <a:r>
              <a:rPr lang="tr-TR" altLang="en-US" dirty="0"/>
              <a:t> </a:t>
            </a:r>
            <a:r>
              <a:rPr lang="tr-TR" altLang="en-US" dirty="0" err="1"/>
              <a:t>did</a:t>
            </a:r>
            <a:r>
              <a:rPr lang="tr-TR" altLang="en-US" dirty="0"/>
              <a:t> </a:t>
            </a:r>
            <a:r>
              <a:rPr lang="tr-TR" altLang="en-US" dirty="0" err="1"/>
              <a:t>the</a:t>
            </a:r>
            <a:r>
              <a:rPr lang="tr-TR" altLang="en-US" dirty="0"/>
              <a:t> </a:t>
            </a:r>
            <a:r>
              <a:rPr lang="tr-TR" altLang="en-US" dirty="0" err="1"/>
              <a:t>same</a:t>
            </a:r>
            <a:r>
              <a:rPr lang="tr-TR" altLang="en-US" dirty="0"/>
              <a:t> </a:t>
            </a:r>
            <a:r>
              <a:rPr lang="tr-TR" altLang="en-US" dirty="0" err="1"/>
              <a:t>thing</a:t>
            </a:r>
            <a:r>
              <a:rPr lang="tr-TR" altLang="en-US" dirty="0"/>
              <a:t> (</a:t>
            </a:r>
            <a:r>
              <a:rPr lang="tr-TR" altLang="en-US" dirty="0" err="1"/>
              <a:t>around</a:t>
            </a:r>
            <a:r>
              <a:rPr lang="tr-TR" altLang="en-US" dirty="0"/>
              <a:t> </a:t>
            </a:r>
            <a:r>
              <a:rPr lang="tr-TR" altLang="en-US" dirty="0" err="1"/>
              <a:t>the</a:t>
            </a:r>
            <a:r>
              <a:rPr lang="tr-TR" altLang="en-US" dirty="0"/>
              <a:t> </a:t>
            </a:r>
            <a:r>
              <a:rPr lang="tr-TR" altLang="en-US" dirty="0" err="1"/>
              <a:t>same</a:t>
            </a:r>
            <a:r>
              <a:rPr lang="tr-TR" altLang="en-US" dirty="0"/>
              <a:t> time </a:t>
            </a:r>
            <a:r>
              <a:rPr lang="tr-TR" altLang="en-US" dirty="0" err="1"/>
              <a:t>period</a:t>
            </a:r>
            <a:r>
              <a:rPr lang="tr-TR" altLang="en-US" dirty="0"/>
              <a:t> as </a:t>
            </a:r>
            <a:r>
              <a:rPr lang="tr-TR" altLang="en-US" dirty="0" err="1"/>
              <a:t>well</a:t>
            </a:r>
            <a:r>
              <a:rPr lang="tr-TR" altLang="en-US" dirty="0"/>
              <a:t>).  </a:t>
            </a:r>
            <a:r>
              <a:rPr lang="tr-TR" altLang="en-US" dirty="0" err="1"/>
              <a:t>In</a:t>
            </a:r>
            <a:r>
              <a:rPr lang="tr-TR" altLang="en-US" dirty="0"/>
              <a:t> </a:t>
            </a:r>
            <a:r>
              <a:rPr lang="tr-TR" altLang="en-US" dirty="0" err="1"/>
              <a:t>the</a:t>
            </a:r>
            <a:r>
              <a:rPr lang="tr-TR" altLang="en-US" dirty="0"/>
              <a:t> </a:t>
            </a:r>
            <a:r>
              <a:rPr lang="tr-TR" altLang="en-US" dirty="0" err="1"/>
              <a:t>early</a:t>
            </a:r>
            <a:r>
              <a:rPr lang="tr-TR" altLang="en-US" dirty="0"/>
              <a:t> 1900s, De </a:t>
            </a:r>
            <a:r>
              <a:rPr lang="tr-TR" altLang="en-US" dirty="0" err="1"/>
              <a:t>Beers</a:t>
            </a:r>
            <a:r>
              <a:rPr lang="tr-TR" altLang="en-US" dirty="0"/>
              <a:t> </a:t>
            </a:r>
            <a:r>
              <a:rPr lang="tr-TR" altLang="en-US" dirty="0" err="1"/>
              <a:t>owned</a:t>
            </a:r>
            <a:r>
              <a:rPr lang="tr-TR" altLang="en-US" dirty="0"/>
              <a:t> </a:t>
            </a:r>
            <a:r>
              <a:rPr lang="tr-TR" altLang="en-US" dirty="0" err="1"/>
              <a:t>over</a:t>
            </a:r>
            <a:r>
              <a:rPr lang="tr-TR" altLang="en-US" dirty="0"/>
              <a:t> 90% of </a:t>
            </a:r>
            <a:r>
              <a:rPr lang="tr-TR" altLang="en-US" dirty="0" err="1"/>
              <a:t>the</a:t>
            </a:r>
            <a:r>
              <a:rPr lang="tr-TR" altLang="en-US" dirty="0"/>
              <a:t> </a:t>
            </a:r>
            <a:r>
              <a:rPr lang="tr-TR" altLang="en-US" dirty="0" err="1"/>
              <a:t>world</a:t>
            </a:r>
            <a:r>
              <a:rPr lang="tr-TR" altLang="ja-JP" dirty="0" err="1"/>
              <a:t>'s</a:t>
            </a:r>
            <a:r>
              <a:rPr lang="tr-TR" altLang="ja-JP" dirty="0"/>
              <a:t> </a:t>
            </a:r>
            <a:r>
              <a:rPr lang="tr-TR" altLang="ja-JP" dirty="0" err="1"/>
              <a:t>diamond</a:t>
            </a:r>
            <a:r>
              <a:rPr lang="tr-TR" altLang="ja-JP" dirty="0"/>
              <a:t> </a:t>
            </a:r>
            <a:r>
              <a:rPr lang="tr-TR" altLang="ja-JP" dirty="0" err="1"/>
              <a:t>supply</a:t>
            </a:r>
            <a:r>
              <a:rPr lang="tr-TR" altLang="ja-JP" dirty="0"/>
              <a:t>.  </a:t>
            </a:r>
            <a:r>
              <a:rPr lang="tr-TR" altLang="ja-JP" dirty="0" err="1"/>
              <a:t>They</a:t>
            </a:r>
            <a:r>
              <a:rPr lang="tr-TR" altLang="ja-JP" dirty="0"/>
              <a:t> </a:t>
            </a:r>
            <a:r>
              <a:rPr lang="tr-TR" altLang="ja-JP" dirty="0" err="1"/>
              <a:t>just</a:t>
            </a:r>
            <a:r>
              <a:rPr lang="tr-TR" altLang="ja-JP" dirty="0"/>
              <a:t> </a:t>
            </a:r>
            <a:r>
              <a:rPr lang="tr-TR" altLang="ja-JP" dirty="0" err="1"/>
              <a:t>simply</a:t>
            </a:r>
            <a:r>
              <a:rPr lang="tr-TR" altLang="ja-JP" dirty="0"/>
              <a:t> </a:t>
            </a:r>
            <a:r>
              <a:rPr lang="tr-TR" altLang="ja-JP" dirty="0" err="1"/>
              <a:t>bought</a:t>
            </a:r>
            <a:r>
              <a:rPr lang="tr-TR" altLang="ja-JP" dirty="0"/>
              <a:t> </a:t>
            </a:r>
            <a:r>
              <a:rPr lang="tr-TR" altLang="ja-JP" dirty="0" err="1"/>
              <a:t>every</a:t>
            </a:r>
            <a:r>
              <a:rPr lang="tr-TR" altLang="ja-JP" dirty="0"/>
              <a:t> </a:t>
            </a:r>
            <a:r>
              <a:rPr lang="tr-TR" altLang="ja-JP" dirty="0" err="1"/>
              <a:t>diamond</a:t>
            </a:r>
            <a:r>
              <a:rPr lang="tr-TR" altLang="ja-JP" dirty="0"/>
              <a:t> mine.</a:t>
            </a:r>
          </a:p>
          <a:p>
            <a:endParaRPr lang="tr-TR" altLang="en-US" dirty="0"/>
          </a:p>
          <a:p>
            <a:r>
              <a:rPr lang="tr-TR" altLang="en-US" dirty="0" err="1"/>
              <a:t>Raising</a:t>
            </a:r>
            <a:r>
              <a:rPr lang="tr-TR" altLang="en-US" dirty="0"/>
              <a:t> </a:t>
            </a:r>
            <a:r>
              <a:rPr lang="tr-TR" altLang="en-US" dirty="0" err="1"/>
              <a:t>capital</a:t>
            </a:r>
            <a:r>
              <a:rPr lang="tr-TR" altLang="en-US" dirty="0"/>
              <a:t>:</a:t>
            </a:r>
          </a:p>
          <a:p>
            <a:r>
              <a:rPr lang="tr-TR" altLang="en-US" dirty="0" err="1"/>
              <a:t>Difficult</a:t>
            </a:r>
            <a:r>
              <a:rPr lang="tr-TR" altLang="en-US" dirty="0"/>
              <a:t> </a:t>
            </a:r>
            <a:r>
              <a:rPr lang="tr-TR" altLang="en-US" dirty="0" err="1"/>
              <a:t>to</a:t>
            </a:r>
            <a:r>
              <a:rPr lang="tr-TR" altLang="en-US" dirty="0"/>
              <a:t> </a:t>
            </a:r>
            <a:r>
              <a:rPr lang="tr-TR" altLang="en-US" dirty="0" err="1"/>
              <a:t>compete</a:t>
            </a:r>
            <a:r>
              <a:rPr lang="tr-TR" altLang="en-US" dirty="0"/>
              <a:t> </a:t>
            </a:r>
            <a:r>
              <a:rPr lang="tr-TR" altLang="en-US" dirty="0" err="1"/>
              <a:t>with</a:t>
            </a:r>
            <a:r>
              <a:rPr lang="tr-TR" altLang="en-US" dirty="0"/>
              <a:t> an </a:t>
            </a:r>
            <a:r>
              <a:rPr lang="tr-TR" altLang="en-US" dirty="0" err="1"/>
              <a:t>established</a:t>
            </a:r>
            <a:r>
              <a:rPr lang="tr-TR" altLang="en-US" dirty="0"/>
              <a:t> </a:t>
            </a:r>
            <a:r>
              <a:rPr lang="tr-TR" altLang="en-US" dirty="0" err="1"/>
              <a:t>monopoly</a:t>
            </a:r>
            <a:r>
              <a:rPr lang="tr-TR" altLang="en-US" dirty="0"/>
              <a:t> </a:t>
            </a:r>
            <a:r>
              <a:rPr lang="tr-TR" altLang="en-US" dirty="0" err="1"/>
              <a:t>that</a:t>
            </a:r>
            <a:r>
              <a:rPr lang="tr-TR" altLang="en-US" dirty="0"/>
              <a:t> </a:t>
            </a:r>
            <a:r>
              <a:rPr lang="tr-TR" altLang="en-US" dirty="0" err="1"/>
              <a:t>already</a:t>
            </a:r>
            <a:r>
              <a:rPr lang="tr-TR" altLang="en-US" dirty="0"/>
              <a:t> has a </a:t>
            </a:r>
            <a:r>
              <a:rPr lang="tr-TR" altLang="en-US" dirty="0" err="1"/>
              <a:t>huge</a:t>
            </a:r>
            <a:r>
              <a:rPr lang="tr-TR" altLang="en-US" dirty="0"/>
              <a:t> </a:t>
            </a:r>
            <a:r>
              <a:rPr lang="tr-TR" altLang="en-US" dirty="0" err="1"/>
              <a:t>amount</a:t>
            </a:r>
            <a:r>
              <a:rPr lang="tr-TR" altLang="en-US" dirty="0"/>
              <a:t> of </a:t>
            </a:r>
            <a:r>
              <a:rPr lang="tr-TR" altLang="en-US" dirty="0" err="1"/>
              <a:t>capital</a:t>
            </a:r>
            <a:r>
              <a:rPr lang="tr-TR" altLang="en-US" dirty="0"/>
              <a:t> </a:t>
            </a:r>
            <a:r>
              <a:rPr lang="tr-TR" altLang="en-US" dirty="0" err="1"/>
              <a:t>and</a:t>
            </a:r>
            <a:r>
              <a:rPr lang="tr-TR" altLang="en-US" dirty="0"/>
              <a:t> </a:t>
            </a:r>
            <a:r>
              <a:rPr lang="tr-TR" altLang="en-US" dirty="0" err="1"/>
              <a:t>equipment</a:t>
            </a:r>
            <a:r>
              <a:rPr lang="tr-TR" altLang="en-US" dirty="0"/>
              <a:t>.  A </a:t>
            </a:r>
            <a:r>
              <a:rPr lang="tr-TR" altLang="en-US" dirty="0" err="1"/>
              <a:t>lender</a:t>
            </a:r>
            <a:r>
              <a:rPr lang="tr-TR" altLang="en-US" dirty="0"/>
              <a:t> </a:t>
            </a:r>
            <a:r>
              <a:rPr lang="tr-TR" altLang="en-US" dirty="0" err="1"/>
              <a:t>may</a:t>
            </a:r>
            <a:r>
              <a:rPr lang="tr-TR" altLang="en-US" dirty="0"/>
              <a:t> not </a:t>
            </a:r>
            <a:r>
              <a:rPr lang="tr-TR" altLang="en-US" dirty="0" err="1"/>
              <a:t>want</a:t>
            </a:r>
            <a:r>
              <a:rPr lang="tr-TR" altLang="en-US" dirty="0"/>
              <a:t> </a:t>
            </a:r>
            <a:r>
              <a:rPr lang="tr-TR" altLang="en-US" dirty="0" err="1"/>
              <a:t>to</a:t>
            </a:r>
            <a:r>
              <a:rPr lang="tr-TR" altLang="en-US" dirty="0"/>
              <a:t> </a:t>
            </a:r>
            <a:r>
              <a:rPr lang="tr-TR" altLang="en-US" dirty="0" err="1"/>
              <a:t>loan</a:t>
            </a:r>
            <a:r>
              <a:rPr lang="tr-TR" altLang="en-US" dirty="0"/>
              <a:t> </a:t>
            </a:r>
            <a:r>
              <a:rPr lang="tr-TR" altLang="en-US" dirty="0" err="1"/>
              <a:t>you</a:t>
            </a:r>
            <a:r>
              <a:rPr lang="tr-TR" altLang="en-US" dirty="0"/>
              <a:t> $10 </a:t>
            </a:r>
            <a:r>
              <a:rPr lang="tr-TR" altLang="en-US" dirty="0" err="1"/>
              <a:t>million</a:t>
            </a:r>
            <a:r>
              <a:rPr lang="tr-TR" altLang="en-US" dirty="0"/>
              <a:t> </a:t>
            </a:r>
            <a:r>
              <a:rPr lang="tr-TR" altLang="en-US" dirty="0" err="1"/>
              <a:t>to</a:t>
            </a:r>
            <a:r>
              <a:rPr lang="tr-TR" altLang="en-US" dirty="0"/>
              <a:t> </a:t>
            </a:r>
            <a:r>
              <a:rPr lang="tr-TR" altLang="en-US" dirty="0" err="1"/>
              <a:t>try</a:t>
            </a:r>
            <a:r>
              <a:rPr lang="tr-TR" altLang="en-US" dirty="0"/>
              <a:t> </a:t>
            </a:r>
            <a:r>
              <a:rPr lang="tr-TR" altLang="en-US" dirty="0" err="1"/>
              <a:t>and</a:t>
            </a:r>
            <a:r>
              <a:rPr lang="tr-TR" altLang="en-US" dirty="0"/>
              <a:t> start a </a:t>
            </a:r>
            <a:r>
              <a:rPr lang="tr-TR" altLang="en-US" dirty="0" err="1"/>
              <a:t>business</a:t>
            </a:r>
            <a:r>
              <a:rPr lang="tr-TR" altLang="en-US" dirty="0"/>
              <a:t>.  </a:t>
            </a:r>
            <a:r>
              <a:rPr lang="tr-TR" altLang="en-US" dirty="0" err="1"/>
              <a:t>That</a:t>
            </a:r>
            <a:r>
              <a:rPr lang="tr-TR" altLang="ja-JP" dirty="0" err="1"/>
              <a:t>'s</a:t>
            </a:r>
            <a:r>
              <a:rPr lang="tr-TR" altLang="ja-JP" dirty="0"/>
              <a:t> a </a:t>
            </a:r>
            <a:r>
              <a:rPr lang="tr-TR" altLang="ja-JP" dirty="0" err="1"/>
              <a:t>big</a:t>
            </a:r>
            <a:r>
              <a:rPr lang="tr-TR" altLang="ja-JP" dirty="0"/>
              <a:t> </a:t>
            </a:r>
            <a:r>
              <a:rPr lang="tr-TR" altLang="ja-JP" dirty="0" err="1"/>
              <a:t>loan</a:t>
            </a:r>
            <a:r>
              <a:rPr lang="tr-TR" altLang="ja-JP" dirty="0"/>
              <a:t>!</a:t>
            </a:r>
            <a:endParaRPr lang="tr-TR" altLang="en-US" dirty="0"/>
          </a:p>
        </p:txBody>
      </p:sp>
    </p:spTree>
    <p:extLst>
      <p:ext uri="{BB962C8B-B14F-4D97-AF65-F5344CB8AC3E}">
        <p14:creationId xmlns:p14="http://schemas.microsoft.com/office/powerpoint/2010/main" val="471217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Economies</a:t>
            </a:r>
            <a:r>
              <a:rPr lang="tr-TR" altLang="en-US" dirty="0"/>
              <a:t> of </a:t>
            </a:r>
            <a:r>
              <a:rPr lang="tr-TR" altLang="en-US" dirty="0" err="1"/>
              <a:t>scale</a:t>
            </a:r>
            <a:endParaRPr lang="tr-TR" altLang="en-US" dirty="0"/>
          </a:p>
          <a:p>
            <a:r>
              <a:rPr lang="tr-TR" altLang="en-US" dirty="0" err="1"/>
              <a:t>Recall</a:t>
            </a:r>
            <a:r>
              <a:rPr lang="tr-TR" altLang="en-US" dirty="0"/>
              <a:t> </a:t>
            </a:r>
            <a:r>
              <a:rPr lang="tr-TR" altLang="en-US" dirty="0" err="1"/>
              <a:t>this</a:t>
            </a:r>
            <a:r>
              <a:rPr lang="tr-TR" altLang="en-US" dirty="0"/>
              <a:t> </a:t>
            </a:r>
            <a:r>
              <a:rPr lang="tr-TR" altLang="en-US" dirty="0" err="1"/>
              <a:t>definition</a:t>
            </a:r>
            <a:r>
              <a:rPr lang="tr-TR" altLang="en-US" dirty="0"/>
              <a:t> </a:t>
            </a:r>
            <a:r>
              <a:rPr lang="tr-TR" altLang="en-US" dirty="0" err="1"/>
              <a:t>from</a:t>
            </a:r>
            <a:r>
              <a:rPr lang="tr-TR" altLang="en-US" dirty="0"/>
              <a:t> </a:t>
            </a:r>
            <a:r>
              <a:rPr lang="tr-TR" altLang="en-US" dirty="0" err="1"/>
              <a:t>Chapter</a:t>
            </a:r>
            <a:r>
              <a:rPr lang="tr-TR" altLang="en-US" dirty="0"/>
              <a:t> 8.  </a:t>
            </a:r>
            <a:r>
              <a:rPr lang="tr-TR" altLang="en-US" dirty="0" err="1"/>
              <a:t>Average</a:t>
            </a:r>
            <a:r>
              <a:rPr lang="tr-TR" altLang="en-US" dirty="0"/>
              <a:t> </a:t>
            </a:r>
            <a:r>
              <a:rPr lang="tr-TR" altLang="en-US" dirty="0" err="1"/>
              <a:t>costs</a:t>
            </a:r>
            <a:r>
              <a:rPr lang="tr-TR" altLang="en-US" dirty="0"/>
              <a:t> </a:t>
            </a:r>
            <a:r>
              <a:rPr lang="tr-TR" altLang="en-US" dirty="0" err="1"/>
              <a:t>fall</a:t>
            </a:r>
            <a:r>
              <a:rPr lang="tr-TR" altLang="en-US" dirty="0"/>
              <a:t> as </a:t>
            </a:r>
            <a:r>
              <a:rPr lang="tr-TR" altLang="en-US" dirty="0" err="1"/>
              <a:t>output</a:t>
            </a:r>
            <a:r>
              <a:rPr lang="tr-TR" altLang="en-US" dirty="0"/>
              <a:t> </a:t>
            </a:r>
            <a:r>
              <a:rPr lang="tr-TR" altLang="en-US" dirty="0" err="1"/>
              <a:t>increases</a:t>
            </a:r>
            <a:r>
              <a:rPr lang="tr-TR" altLang="en-US" dirty="0"/>
              <a:t>.  </a:t>
            </a:r>
            <a:r>
              <a:rPr lang="tr-TR" altLang="en-US" dirty="0" err="1"/>
              <a:t>Which</a:t>
            </a:r>
            <a:r>
              <a:rPr lang="tr-TR" altLang="en-US" dirty="0"/>
              <a:t> do </a:t>
            </a:r>
            <a:r>
              <a:rPr lang="tr-TR" altLang="en-US" dirty="0" err="1"/>
              <a:t>you</a:t>
            </a:r>
            <a:r>
              <a:rPr lang="tr-TR" altLang="en-US" dirty="0"/>
              <a:t> </a:t>
            </a:r>
            <a:r>
              <a:rPr lang="tr-TR" altLang="en-US" dirty="0" err="1"/>
              <a:t>think</a:t>
            </a:r>
            <a:r>
              <a:rPr lang="tr-TR" altLang="en-US" dirty="0"/>
              <a:t> can be done at an OVERALL </a:t>
            </a:r>
            <a:r>
              <a:rPr lang="tr-TR" altLang="en-US" dirty="0" err="1"/>
              <a:t>lower</a:t>
            </a:r>
            <a:r>
              <a:rPr lang="tr-TR" altLang="en-US" dirty="0"/>
              <a:t> </a:t>
            </a:r>
            <a:r>
              <a:rPr lang="tr-TR" altLang="en-US" dirty="0" err="1"/>
              <a:t>cost</a:t>
            </a:r>
            <a:r>
              <a:rPr lang="tr-TR" altLang="en-US" dirty="0"/>
              <a:t>?  </a:t>
            </a:r>
            <a:r>
              <a:rPr lang="tr-TR" altLang="en-US" dirty="0" err="1"/>
              <a:t>One</a:t>
            </a:r>
            <a:r>
              <a:rPr lang="tr-TR" altLang="en-US" dirty="0"/>
              <a:t> </a:t>
            </a:r>
            <a:r>
              <a:rPr lang="tr-TR" altLang="en-US" dirty="0" err="1"/>
              <a:t>hundred</a:t>
            </a:r>
            <a:r>
              <a:rPr lang="tr-TR" altLang="en-US" dirty="0"/>
              <a:t> car </a:t>
            </a:r>
            <a:r>
              <a:rPr lang="tr-TR" altLang="en-US" dirty="0" err="1"/>
              <a:t>producers</a:t>
            </a:r>
            <a:r>
              <a:rPr lang="tr-TR" altLang="en-US" dirty="0"/>
              <a:t> </a:t>
            </a:r>
            <a:r>
              <a:rPr lang="tr-TR" altLang="en-US" dirty="0" err="1"/>
              <a:t>making</a:t>
            </a:r>
            <a:r>
              <a:rPr lang="tr-TR" altLang="en-US" dirty="0"/>
              <a:t> 10 </a:t>
            </a:r>
            <a:r>
              <a:rPr lang="tr-TR" altLang="en-US" dirty="0" err="1"/>
              <a:t>cars</a:t>
            </a:r>
            <a:r>
              <a:rPr lang="tr-TR" altLang="en-US" dirty="0"/>
              <a:t> </a:t>
            </a:r>
            <a:r>
              <a:rPr lang="tr-TR" altLang="en-US" dirty="0" err="1"/>
              <a:t>each</a:t>
            </a:r>
            <a:r>
              <a:rPr lang="tr-TR" altLang="en-US" dirty="0"/>
              <a:t> </a:t>
            </a:r>
            <a:r>
              <a:rPr lang="tr-TR" altLang="en-US" dirty="0" err="1"/>
              <a:t>or</a:t>
            </a:r>
            <a:r>
              <a:rPr lang="tr-TR" altLang="en-US" dirty="0"/>
              <a:t> </a:t>
            </a:r>
            <a:r>
              <a:rPr lang="tr-TR" altLang="en-US" dirty="0" err="1"/>
              <a:t>two</a:t>
            </a:r>
            <a:r>
              <a:rPr lang="tr-TR" altLang="en-US" dirty="0"/>
              <a:t> car </a:t>
            </a:r>
            <a:r>
              <a:rPr lang="tr-TR" altLang="en-US" dirty="0" err="1"/>
              <a:t>producers</a:t>
            </a:r>
            <a:r>
              <a:rPr lang="tr-TR" altLang="en-US" dirty="0"/>
              <a:t> </a:t>
            </a:r>
            <a:r>
              <a:rPr lang="tr-TR" altLang="en-US" dirty="0" err="1"/>
              <a:t>making</a:t>
            </a:r>
            <a:r>
              <a:rPr lang="tr-TR" altLang="en-US" dirty="0"/>
              <a:t> 500 </a:t>
            </a:r>
            <a:r>
              <a:rPr lang="tr-TR" altLang="en-US" dirty="0" err="1"/>
              <a:t>cars</a:t>
            </a:r>
            <a:r>
              <a:rPr lang="tr-TR" altLang="en-US" dirty="0"/>
              <a:t> </a:t>
            </a:r>
            <a:r>
              <a:rPr lang="tr-TR" altLang="en-US" dirty="0" err="1"/>
              <a:t>each</a:t>
            </a:r>
            <a:r>
              <a:rPr lang="tr-TR" altLang="en-US" dirty="0"/>
              <a:t>?  A total of 1,000 </a:t>
            </a:r>
            <a:r>
              <a:rPr lang="tr-TR" altLang="en-US" dirty="0" err="1"/>
              <a:t>cars</a:t>
            </a:r>
            <a:r>
              <a:rPr lang="tr-TR" altLang="en-US" dirty="0"/>
              <a:t> is </a:t>
            </a:r>
            <a:r>
              <a:rPr lang="tr-TR" altLang="en-US" dirty="0" err="1"/>
              <a:t>made</a:t>
            </a:r>
            <a:r>
              <a:rPr lang="tr-TR" altLang="en-US" dirty="0"/>
              <a:t> in </a:t>
            </a:r>
            <a:r>
              <a:rPr lang="tr-TR" altLang="en-US" dirty="0" err="1"/>
              <a:t>each</a:t>
            </a:r>
            <a:r>
              <a:rPr lang="tr-TR" altLang="en-US" dirty="0"/>
              <a:t> </a:t>
            </a:r>
            <a:r>
              <a:rPr lang="tr-TR" altLang="en-US" dirty="0" err="1"/>
              <a:t>case</a:t>
            </a:r>
            <a:r>
              <a:rPr lang="tr-TR" altLang="en-US" dirty="0"/>
              <a:t>, but </a:t>
            </a:r>
            <a:r>
              <a:rPr lang="tr-TR" altLang="en-US" dirty="0" err="1"/>
              <a:t>due</a:t>
            </a:r>
            <a:r>
              <a:rPr lang="tr-TR" altLang="en-US" dirty="0"/>
              <a:t> </a:t>
            </a:r>
            <a:r>
              <a:rPr lang="tr-TR" altLang="en-US" dirty="0" err="1"/>
              <a:t>to</a:t>
            </a:r>
            <a:r>
              <a:rPr lang="tr-TR" altLang="en-US" dirty="0"/>
              <a:t> </a:t>
            </a:r>
            <a:r>
              <a:rPr lang="tr-TR" altLang="en-US" dirty="0" err="1"/>
              <a:t>the</a:t>
            </a:r>
            <a:r>
              <a:rPr lang="tr-TR" altLang="en-US" dirty="0"/>
              <a:t> </a:t>
            </a:r>
            <a:r>
              <a:rPr lang="tr-TR" altLang="en-US" dirty="0" err="1"/>
              <a:t>nature</a:t>
            </a:r>
            <a:r>
              <a:rPr lang="tr-TR" altLang="en-US" dirty="0"/>
              <a:t> of </a:t>
            </a:r>
            <a:r>
              <a:rPr lang="tr-TR" altLang="en-US" dirty="0" err="1"/>
              <a:t>the</a:t>
            </a:r>
            <a:r>
              <a:rPr lang="tr-TR" altLang="en-US" dirty="0"/>
              <a:t> </a:t>
            </a:r>
            <a:r>
              <a:rPr lang="tr-TR" altLang="en-US" dirty="0" err="1"/>
              <a:t>cost</a:t>
            </a:r>
            <a:r>
              <a:rPr lang="tr-TR" altLang="en-US" dirty="0"/>
              <a:t> </a:t>
            </a:r>
            <a:r>
              <a:rPr lang="tr-TR" altLang="en-US" dirty="0" err="1"/>
              <a:t>structure</a:t>
            </a:r>
            <a:r>
              <a:rPr lang="tr-TR" altLang="en-US" dirty="0"/>
              <a:t> of car </a:t>
            </a:r>
            <a:r>
              <a:rPr lang="tr-TR" altLang="en-US" dirty="0" err="1"/>
              <a:t>production</a:t>
            </a:r>
            <a:r>
              <a:rPr lang="tr-TR" altLang="en-US" dirty="0"/>
              <a:t> </a:t>
            </a:r>
            <a:r>
              <a:rPr lang="tr-TR" altLang="en-US" dirty="0" err="1"/>
              <a:t>which</a:t>
            </a:r>
            <a:r>
              <a:rPr lang="tr-TR" altLang="en-US" dirty="0"/>
              <a:t> </a:t>
            </a:r>
            <a:r>
              <a:rPr lang="tr-TR" altLang="en-US" dirty="0" err="1"/>
              <a:t>exhibits</a:t>
            </a:r>
            <a:r>
              <a:rPr lang="tr-TR" altLang="en-US" dirty="0"/>
              <a:t> </a:t>
            </a:r>
            <a:r>
              <a:rPr lang="tr-TR" altLang="en-US" dirty="0" err="1"/>
              <a:t>economies</a:t>
            </a:r>
            <a:r>
              <a:rPr lang="tr-TR" altLang="en-US" dirty="0"/>
              <a:t> of </a:t>
            </a:r>
            <a:r>
              <a:rPr lang="tr-TR" altLang="en-US" dirty="0" err="1"/>
              <a:t>scale</a:t>
            </a:r>
            <a:r>
              <a:rPr lang="tr-TR" altLang="en-US" dirty="0"/>
              <a:t>, </a:t>
            </a:r>
            <a:r>
              <a:rPr lang="tr-TR" altLang="en-US" dirty="0" err="1"/>
              <a:t>average</a:t>
            </a:r>
            <a:r>
              <a:rPr lang="tr-TR" altLang="en-US" dirty="0"/>
              <a:t> </a:t>
            </a:r>
            <a:r>
              <a:rPr lang="tr-TR" altLang="en-US" dirty="0" err="1"/>
              <a:t>costs</a:t>
            </a:r>
            <a:r>
              <a:rPr lang="tr-TR" altLang="en-US" dirty="0"/>
              <a:t> </a:t>
            </a:r>
            <a:r>
              <a:rPr lang="tr-TR" altLang="en-US" dirty="0" err="1"/>
              <a:t>fall</a:t>
            </a:r>
            <a:r>
              <a:rPr lang="tr-TR" altLang="en-US" dirty="0"/>
              <a:t> </a:t>
            </a:r>
            <a:r>
              <a:rPr lang="tr-TR" altLang="en-US" dirty="0" err="1"/>
              <a:t>with</a:t>
            </a:r>
            <a:r>
              <a:rPr lang="tr-TR" altLang="en-US" dirty="0"/>
              <a:t> </a:t>
            </a:r>
            <a:r>
              <a:rPr lang="tr-TR" altLang="en-US" dirty="0" err="1"/>
              <a:t>output</a:t>
            </a:r>
            <a:r>
              <a:rPr lang="tr-TR" altLang="en-US" dirty="0"/>
              <a:t> </a:t>
            </a:r>
            <a:r>
              <a:rPr lang="tr-TR" altLang="en-US" dirty="0" err="1"/>
              <a:t>increases</a:t>
            </a:r>
            <a:r>
              <a:rPr lang="tr-TR" altLang="en-US" dirty="0"/>
              <a:t> </a:t>
            </a:r>
            <a:r>
              <a:rPr lang="tr-TR" altLang="en-US" dirty="0" err="1"/>
              <a:t>and</a:t>
            </a:r>
            <a:r>
              <a:rPr lang="tr-TR" altLang="en-US" dirty="0"/>
              <a:t> </a:t>
            </a:r>
            <a:r>
              <a:rPr lang="tr-TR" altLang="en-US" dirty="0" err="1"/>
              <a:t>two</a:t>
            </a:r>
            <a:r>
              <a:rPr lang="tr-TR" altLang="en-US" dirty="0"/>
              <a:t> </a:t>
            </a:r>
            <a:r>
              <a:rPr lang="tr-TR" altLang="en-US" dirty="0" err="1"/>
              <a:t>firms</a:t>
            </a:r>
            <a:r>
              <a:rPr lang="tr-TR" altLang="en-US" dirty="0"/>
              <a:t> </a:t>
            </a:r>
            <a:r>
              <a:rPr lang="tr-TR" altLang="en-US" dirty="0" err="1"/>
              <a:t>producing</a:t>
            </a:r>
            <a:r>
              <a:rPr lang="tr-TR" altLang="en-US" dirty="0"/>
              <a:t> </a:t>
            </a:r>
            <a:r>
              <a:rPr lang="tr-TR" altLang="en-US" dirty="0" err="1"/>
              <a:t>more</a:t>
            </a:r>
            <a:r>
              <a:rPr lang="tr-TR" altLang="en-US" dirty="0"/>
              <a:t> </a:t>
            </a:r>
            <a:r>
              <a:rPr lang="tr-TR" altLang="en-US" dirty="0" err="1"/>
              <a:t>cars</a:t>
            </a:r>
            <a:r>
              <a:rPr lang="tr-TR" altLang="en-US" dirty="0"/>
              <a:t> </a:t>
            </a:r>
            <a:r>
              <a:rPr lang="tr-TR" altLang="en-US" dirty="0" err="1"/>
              <a:t>will</a:t>
            </a:r>
            <a:r>
              <a:rPr lang="tr-TR" altLang="en-US" dirty="0"/>
              <a:t> </a:t>
            </a:r>
            <a:r>
              <a:rPr lang="tr-TR" altLang="en-US" dirty="0" err="1"/>
              <a:t>have</a:t>
            </a:r>
            <a:r>
              <a:rPr lang="tr-TR" altLang="en-US" dirty="0"/>
              <a:t> </a:t>
            </a:r>
            <a:r>
              <a:rPr lang="tr-TR" altLang="en-US" dirty="0" err="1"/>
              <a:t>overall</a:t>
            </a:r>
            <a:r>
              <a:rPr lang="tr-TR" altLang="en-US" dirty="0"/>
              <a:t> </a:t>
            </a:r>
            <a:r>
              <a:rPr lang="tr-TR" altLang="en-US" dirty="0" err="1"/>
              <a:t>lower</a:t>
            </a:r>
            <a:r>
              <a:rPr lang="tr-TR" altLang="en-US" dirty="0"/>
              <a:t> </a:t>
            </a:r>
            <a:r>
              <a:rPr lang="tr-TR" altLang="en-US" dirty="0" err="1"/>
              <a:t>costs</a:t>
            </a:r>
            <a:r>
              <a:rPr lang="tr-TR" altLang="en-US" dirty="0"/>
              <a:t>.</a:t>
            </a:r>
          </a:p>
          <a:p>
            <a:endParaRPr lang="tr-TR" altLang="en-US" dirty="0"/>
          </a:p>
          <a:p>
            <a:r>
              <a:rPr lang="tr-TR" altLang="en-US" dirty="0"/>
              <a:t>Natural </a:t>
            </a:r>
            <a:r>
              <a:rPr lang="tr-TR" altLang="en-US" dirty="0" err="1"/>
              <a:t>monopoly</a:t>
            </a:r>
            <a:endParaRPr lang="tr-TR" altLang="en-US" dirty="0"/>
          </a:p>
          <a:p>
            <a:r>
              <a:rPr lang="tr-TR" altLang="en-US" dirty="0" err="1"/>
              <a:t>It</a:t>
            </a:r>
            <a:r>
              <a:rPr lang="tr-TR" altLang="ja-JP" dirty="0" err="1"/>
              <a:t>'s</a:t>
            </a:r>
            <a:r>
              <a:rPr lang="tr-TR" altLang="ja-JP" dirty="0"/>
              <a:t> </a:t>
            </a:r>
            <a:r>
              <a:rPr lang="tr-TR" altLang="ja-JP" dirty="0" err="1"/>
              <a:t>just</a:t>
            </a:r>
            <a:r>
              <a:rPr lang="tr-TR" altLang="ja-JP" dirty="0"/>
              <a:t> “</a:t>
            </a:r>
            <a:r>
              <a:rPr lang="tr-TR" altLang="ja-JP" dirty="0" err="1"/>
              <a:t>natural</a:t>
            </a:r>
            <a:r>
              <a:rPr lang="tr-TR" altLang="ja-JP" dirty="0"/>
              <a:t>” </a:t>
            </a:r>
            <a:r>
              <a:rPr lang="tr-TR" altLang="ja-JP" dirty="0" err="1"/>
              <a:t>to</a:t>
            </a:r>
            <a:r>
              <a:rPr lang="tr-TR" altLang="ja-JP" dirty="0"/>
              <a:t> </a:t>
            </a:r>
            <a:r>
              <a:rPr lang="tr-TR" altLang="ja-JP" dirty="0" err="1"/>
              <a:t>have</a:t>
            </a:r>
            <a:r>
              <a:rPr lang="tr-TR" altLang="ja-JP" dirty="0"/>
              <a:t> a </a:t>
            </a:r>
            <a:r>
              <a:rPr lang="tr-TR" altLang="ja-JP" dirty="0" err="1"/>
              <a:t>monopoly</a:t>
            </a:r>
            <a:r>
              <a:rPr lang="tr-TR" altLang="ja-JP" dirty="0"/>
              <a:t> since it </a:t>
            </a:r>
            <a:r>
              <a:rPr lang="tr-TR" altLang="ja-JP" dirty="0" err="1"/>
              <a:t>provides</a:t>
            </a:r>
            <a:r>
              <a:rPr lang="tr-TR" altLang="ja-JP" dirty="0"/>
              <a:t> </a:t>
            </a:r>
            <a:r>
              <a:rPr lang="tr-TR" altLang="ja-JP" dirty="0" err="1"/>
              <a:t>the</a:t>
            </a:r>
            <a:r>
              <a:rPr lang="tr-TR" altLang="ja-JP" dirty="0"/>
              <a:t> </a:t>
            </a:r>
            <a:r>
              <a:rPr lang="tr-TR" altLang="ja-JP" dirty="0" err="1"/>
              <a:t>lowest</a:t>
            </a:r>
            <a:r>
              <a:rPr lang="tr-TR" altLang="ja-JP" dirty="0"/>
              <a:t> (</a:t>
            </a:r>
            <a:r>
              <a:rPr lang="tr-TR" altLang="ja-JP" dirty="0" err="1"/>
              <a:t>most</a:t>
            </a:r>
            <a:r>
              <a:rPr lang="tr-TR" altLang="ja-JP" dirty="0"/>
              <a:t> </a:t>
            </a:r>
            <a:r>
              <a:rPr lang="tr-TR" altLang="ja-JP" dirty="0" err="1"/>
              <a:t>efficient</a:t>
            </a:r>
            <a:r>
              <a:rPr lang="tr-TR" altLang="ja-JP" dirty="0"/>
              <a:t>) </a:t>
            </a:r>
            <a:r>
              <a:rPr lang="tr-TR" altLang="ja-JP" dirty="0" err="1"/>
              <a:t>costs</a:t>
            </a:r>
            <a:r>
              <a:rPr lang="tr-TR" altLang="ja-JP" dirty="0"/>
              <a:t>.  </a:t>
            </a:r>
            <a:r>
              <a:rPr lang="tr-TR" altLang="ja-JP" dirty="0" err="1"/>
              <a:t>Realize</a:t>
            </a:r>
            <a:r>
              <a:rPr lang="tr-TR" altLang="ja-JP" dirty="0"/>
              <a:t> </a:t>
            </a:r>
            <a:r>
              <a:rPr lang="tr-TR" altLang="ja-JP" dirty="0" err="1"/>
              <a:t>however</a:t>
            </a:r>
            <a:r>
              <a:rPr lang="tr-TR" altLang="ja-JP" dirty="0"/>
              <a:t>, </a:t>
            </a:r>
            <a:r>
              <a:rPr lang="tr-TR" altLang="ja-JP" dirty="0" err="1"/>
              <a:t>that</a:t>
            </a:r>
            <a:r>
              <a:rPr lang="tr-TR" altLang="ja-JP" dirty="0"/>
              <a:t> a </a:t>
            </a:r>
            <a:r>
              <a:rPr lang="tr-TR" altLang="ja-JP" dirty="0" err="1"/>
              <a:t>monopoly</a:t>
            </a:r>
            <a:r>
              <a:rPr lang="tr-TR" altLang="ja-JP" dirty="0"/>
              <a:t> (</a:t>
            </a:r>
            <a:r>
              <a:rPr lang="tr-TR" altLang="ja-JP" dirty="0" err="1"/>
              <a:t>natural</a:t>
            </a:r>
            <a:r>
              <a:rPr lang="tr-TR" altLang="ja-JP" dirty="0"/>
              <a:t> </a:t>
            </a:r>
            <a:r>
              <a:rPr lang="tr-TR" altLang="ja-JP" dirty="0" err="1"/>
              <a:t>or</a:t>
            </a:r>
            <a:r>
              <a:rPr lang="tr-TR" altLang="ja-JP" dirty="0"/>
              <a:t> not) </a:t>
            </a:r>
            <a:r>
              <a:rPr lang="tr-TR" altLang="ja-JP" dirty="0" err="1"/>
              <a:t>will</a:t>
            </a:r>
            <a:r>
              <a:rPr lang="tr-TR" altLang="ja-JP" dirty="0"/>
              <a:t> </a:t>
            </a:r>
            <a:r>
              <a:rPr lang="tr-TR" altLang="ja-JP" dirty="0" err="1"/>
              <a:t>enjoy</a:t>
            </a:r>
            <a:r>
              <a:rPr lang="tr-TR" altLang="ja-JP" dirty="0"/>
              <a:t> </a:t>
            </a:r>
            <a:r>
              <a:rPr lang="tr-TR" altLang="ja-JP" dirty="0" err="1"/>
              <a:t>significant</a:t>
            </a:r>
            <a:r>
              <a:rPr lang="tr-TR" altLang="ja-JP" dirty="0"/>
              <a:t> market </a:t>
            </a:r>
            <a:r>
              <a:rPr lang="tr-TR" altLang="ja-JP" dirty="0" err="1"/>
              <a:t>power</a:t>
            </a:r>
            <a:r>
              <a:rPr lang="tr-TR" altLang="ja-JP" dirty="0"/>
              <a:t> </a:t>
            </a:r>
            <a:r>
              <a:rPr lang="tr-TR" altLang="ja-JP" dirty="0" err="1"/>
              <a:t>and</a:t>
            </a:r>
            <a:r>
              <a:rPr lang="tr-TR" altLang="ja-JP" dirty="0"/>
              <a:t> </a:t>
            </a:r>
            <a:r>
              <a:rPr lang="tr-TR" altLang="ja-JP" dirty="0" err="1"/>
              <a:t>may</a:t>
            </a:r>
            <a:r>
              <a:rPr lang="tr-TR" altLang="ja-JP" dirty="0"/>
              <a:t> not </a:t>
            </a:r>
            <a:r>
              <a:rPr lang="tr-TR" altLang="ja-JP" dirty="0" err="1"/>
              <a:t>pass</a:t>
            </a:r>
            <a:r>
              <a:rPr lang="tr-TR" altLang="ja-JP" dirty="0"/>
              <a:t> </a:t>
            </a:r>
            <a:r>
              <a:rPr lang="tr-TR" altLang="ja-JP" dirty="0" err="1"/>
              <a:t>cost</a:t>
            </a:r>
            <a:r>
              <a:rPr lang="tr-TR" altLang="ja-JP" dirty="0"/>
              <a:t> </a:t>
            </a:r>
            <a:r>
              <a:rPr lang="tr-TR" altLang="ja-JP" dirty="0" err="1"/>
              <a:t>savings</a:t>
            </a:r>
            <a:r>
              <a:rPr lang="tr-TR" altLang="ja-JP" dirty="0"/>
              <a:t> </a:t>
            </a:r>
            <a:r>
              <a:rPr lang="tr-TR" altLang="ja-JP" dirty="0" err="1"/>
              <a:t>to</a:t>
            </a:r>
            <a:r>
              <a:rPr lang="tr-TR" altLang="ja-JP" dirty="0"/>
              <a:t> </a:t>
            </a:r>
            <a:r>
              <a:rPr lang="tr-TR" altLang="ja-JP" dirty="0" err="1"/>
              <a:t>consumers</a:t>
            </a:r>
            <a:r>
              <a:rPr lang="tr-TR" altLang="ja-JP" dirty="0"/>
              <a:t> in </a:t>
            </a:r>
            <a:r>
              <a:rPr lang="tr-TR" altLang="ja-JP" dirty="0" err="1"/>
              <a:t>the</a:t>
            </a:r>
            <a:r>
              <a:rPr lang="tr-TR" altLang="ja-JP" dirty="0"/>
              <a:t> form of </a:t>
            </a:r>
            <a:r>
              <a:rPr lang="tr-TR" altLang="ja-JP" dirty="0" err="1"/>
              <a:t>lower</a:t>
            </a:r>
            <a:r>
              <a:rPr lang="tr-TR" altLang="ja-JP" dirty="0"/>
              <a:t> </a:t>
            </a:r>
            <a:r>
              <a:rPr lang="tr-TR" altLang="ja-JP" dirty="0" err="1"/>
              <a:t>prices</a:t>
            </a:r>
            <a:r>
              <a:rPr lang="tr-TR" altLang="ja-JP" dirty="0"/>
              <a:t>.  Natural </a:t>
            </a:r>
            <a:r>
              <a:rPr lang="tr-TR" altLang="ja-JP" dirty="0" err="1"/>
              <a:t>monopolies</a:t>
            </a:r>
            <a:r>
              <a:rPr lang="tr-TR" altLang="ja-JP" dirty="0"/>
              <a:t> (</a:t>
            </a:r>
            <a:r>
              <a:rPr lang="tr-TR" altLang="ja-JP" dirty="0" err="1"/>
              <a:t>such</a:t>
            </a:r>
            <a:r>
              <a:rPr lang="tr-TR" altLang="ja-JP" dirty="0"/>
              <a:t> as </a:t>
            </a:r>
            <a:r>
              <a:rPr lang="tr-TR" altLang="ja-JP" dirty="0" err="1"/>
              <a:t>electric</a:t>
            </a:r>
            <a:r>
              <a:rPr lang="tr-TR" altLang="ja-JP" dirty="0"/>
              <a:t> </a:t>
            </a:r>
            <a:r>
              <a:rPr lang="tr-TR" altLang="ja-JP" dirty="0" err="1"/>
              <a:t>companies</a:t>
            </a:r>
            <a:r>
              <a:rPr lang="tr-TR" altLang="ja-JP" dirty="0"/>
              <a:t>) </a:t>
            </a:r>
            <a:r>
              <a:rPr lang="tr-TR" altLang="ja-JP" dirty="0" err="1"/>
              <a:t>are</a:t>
            </a:r>
            <a:r>
              <a:rPr lang="tr-TR" altLang="ja-JP" dirty="0"/>
              <a:t> </a:t>
            </a:r>
            <a:r>
              <a:rPr lang="tr-TR" altLang="ja-JP" dirty="0" err="1"/>
              <a:t>often</a:t>
            </a:r>
            <a:r>
              <a:rPr lang="tr-TR" altLang="ja-JP" dirty="0"/>
              <a:t> </a:t>
            </a:r>
            <a:r>
              <a:rPr lang="tr-TR" altLang="ja-JP" dirty="0" err="1"/>
              <a:t>regulated</a:t>
            </a:r>
            <a:r>
              <a:rPr lang="tr-TR" altLang="ja-JP" dirty="0"/>
              <a:t> </a:t>
            </a:r>
            <a:r>
              <a:rPr lang="tr-TR" altLang="ja-JP" dirty="0" err="1"/>
              <a:t>by</a:t>
            </a:r>
            <a:r>
              <a:rPr lang="tr-TR" altLang="ja-JP" dirty="0"/>
              <a:t> </a:t>
            </a:r>
            <a:r>
              <a:rPr lang="tr-TR" altLang="ja-JP" dirty="0" err="1"/>
              <a:t>the</a:t>
            </a:r>
            <a:r>
              <a:rPr lang="tr-TR" altLang="ja-JP" dirty="0"/>
              <a:t> </a:t>
            </a:r>
            <a:r>
              <a:rPr lang="tr-TR" altLang="ja-JP" dirty="0" err="1"/>
              <a:t>government</a:t>
            </a:r>
            <a:r>
              <a:rPr lang="tr-TR" altLang="ja-JP" dirty="0"/>
              <a:t> </a:t>
            </a:r>
            <a:r>
              <a:rPr lang="tr-TR" altLang="ja-JP" dirty="0" err="1"/>
              <a:t>to</a:t>
            </a:r>
            <a:r>
              <a:rPr lang="tr-TR" altLang="ja-JP" dirty="0"/>
              <a:t> </a:t>
            </a:r>
            <a:r>
              <a:rPr lang="tr-TR" altLang="ja-JP" dirty="0" err="1"/>
              <a:t>prevent</a:t>
            </a:r>
            <a:r>
              <a:rPr lang="tr-TR" altLang="ja-JP" dirty="0"/>
              <a:t> </a:t>
            </a:r>
            <a:r>
              <a:rPr lang="tr-TR" altLang="ja-JP" dirty="0" err="1"/>
              <a:t>abuse</a:t>
            </a:r>
            <a:r>
              <a:rPr lang="tr-TR" altLang="ja-JP" dirty="0"/>
              <a:t> of market </a:t>
            </a:r>
            <a:r>
              <a:rPr lang="tr-TR" altLang="ja-JP" dirty="0" err="1"/>
              <a:t>power</a:t>
            </a:r>
            <a:r>
              <a:rPr lang="tr-TR" altLang="ja-JP" dirty="0"/>
              <a:t>.</a:t>
            </a:r>
            <a:endParaRPr lang="tr-TR" altLang="en-US" dirty="0"/>
          </a:p>
        </p:txBody>
      </p:sp>
    </p:spTree>
    <p:extLst>
      <p:ext uri="{BB962C8B-B14F-4D97-AF65-F5344CB8AC3E}">
        <p14:creationId xmlns:p14="http://schemas.microsoft.com/office/powerpoint/2010/main" val="311012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sz="1000" dirty="0" err="1"/>
              <a:t>Licenses</a:t>
            </a:r>
            <a:br>
              <a:rPr lang="tr-TR" altLang="en-US" sz="1000" dirty="0"/>
            </a:br>
            <a:r>
              <a:rPr lang="tr-TR" altLang="en-US" sz="1000" dirty="0" err="1"/>
              <a:t>Often</a:t>
            </a:r>
            <a:r>
              <a:rPr lang="tr-TR" altLang="en-US" sz="1000" dirty="0"/>
              <a:t>, </a:t>
            </a:r>
            <a:r>
              <a:rPr lang="tr-TR" altLang="en-US" sz="1000" dirty="0" err="1"/>
              <a:t>you</a:t>
            </a:r>
            <a:r>
              <a:rPr lang="tr-TR" altLang="en-US" sz="1000" dirty="0"/>
              <a:t> </a:t>
            </a:r>
            <a:r>
              <a:rPr lang="tr-TR" altLang="en-US" sz="1000" dirty="0" err="1"/>
              <a:t>cannot</a:t>
            </a:r>
            <a:r>
              <a:rPr lang="tr-TR" altLang="en-US" sz="1000" dirty="0"/>
              <a:t> </a:t>
            </a:r>
            <a:r>
              <a:rPr lang="tr-TR" altLang="en-US" sz="1000" dirty="0" err="1"/>
              <a:t>broadcast</a:t>
            </a:r>
            <a:r>
              <a:rPr lang="tr-TR" altLang="en-US" sz="1000" dirty="0"/>
              <a:t> </a:t>
            </a:r>
            <a:r>
              <a:rPr lang="tr-TR" altLang="en-US" sz="1000" dirty="0" err="1"/>
              <a:t>unless</a:t>
            </a:r>
            <a:r>
              <a:rPr lang="tr-TR" altLang="en-US" sz="1000" dirty="0"/>
              <a:t> </a:t>
            </a:r>
            <a:r>
              <a:rPr lang="tr-TR" altLang="en-US" sz="1000" dirty="0" err="1"/>
              <a:t>you</a:t>
            </a:r>
            <a:r>
              <a:rPr lang="tr-TR" altLang="en-US" sz="1000" dirty="0"/>
              <a:t> </a:t>
            </a:r>
            <a:r>
              <a:rPr lang="tr-TR" altLang="en-US" sz="1000" dirty="0" err="1"/>
              <a:t>have</a:t>
            </a:r>
            <a:r>
              <a:rPr lang="tr-TR" altLang="en-US" sz="1000" dirty="0"/>
              <a:t> a </a:t>
            </a:r>
            <a:r>
              <a:rPr lang="tr-TR" altLang="en-US" sz="1000" dirty="0" err="1"/>
              <a:t>government-sponsored</a:t>
            </a:r>
            <a:r>
              <a:rPr lang="tr-TR" altLang="en-US" sz="1000" dirty="0"/>
              <a:t> </a:t>
            </a:r>
            <a:r>
              <a:rPr lang="tr-TR" altLang="en-US" sz="1000" dirty="0" err="1"/>
              <a:t>operating</a:t>
            </a:r>
            <a:r>
              <a:rPr lang="tr-TR" altLang="en-US" sz="1000" dirty="0"/>
              <a:t> </a:t>
            </a:r>
            <a:r>
              <a:rPr lang="tr-TR" altLang="en-US" sz="1000" dirty="0" err="1"/>
              <a:t>license</a:t>
            </a:r>
            <a:r>
              <a:rPr lang="tr-TR" altLang="en-US" sz="1000" dirty="0"/>
              <a:t>.  </a:t>
            </a:r>
            <a:r>
              <a:rPr lang="tr-TR" altLang="en-US" sz="1000" dirty="0" err="1"/>
              <a:t>However</a:t>
            </a:r>
            <a:r>
              <a:rPr lang="tr-TR" altLang="en-US" sz="1000" dirty="0"/>
              <a:t>, in </a:t>
            </a:r>
            <a:r>
              <a:rPr lang="tr-TR" altLang="en-US" sz="1000" dirty="0" err="1"/>
              <a:t>certain</a:t>
            </a:r>
            <a:r>
              <a:rPr lang="tr-TR" altLang="en-US" sz="1000" dirty="0"/>
              <a:t> </a:t>
            </a:r>
            <a:r>
              <a:rPr lang="tr-TR" altLang="en-US" sz="1000" dirty="0" err="1"/>
              <a:t>places</a:t>
            </a:r>
            <a:r>
              <a:rPr lang="tr-TR" altLang="en-US" sz="1000" dirty="0"/>
              <a:t>, </a:t>
            </a:r>
            <a:r>
              <a:rPr lang="tr-TR" altLang="en-US" sz="1000" dirty="0" err="1"/>
              <a:t>corruption</a:t>
            </a:r>
            <a:r>
              <a:rPr lang="tr-TR" altLang="en-US" sz="1000" dirty="0"/>
              <a:t> </a:t>
            </a:r>
            <a:r>
              <a:rPr lang="tr-TR" altLang="en-US" sz="1000" dirty="0" err="1"/>
              <a:t>and</a:t>
            </a:r>
            <a:r>
              <a:rPr lang="tr-TR" altLang="en-US" sz="1000" dirty="0"/>
              <a:t> </a:t>
            </a:r>
            <a:r>
              <a:rPr lang="tr-TR" altLang="en-US" sz="1000" dirty="0" err="1"/>
              <a:t>bribery</a:t>
            </a:r>
            <a:r>
              <a:rPr lang="tr-TR" altLang="en-US" sz="1000" dirty="0"/>
              <a:t> </a:t>
            </a:r>
            <a:r>
              <a:rPr lang="tr-TR" altLang="en-US" sz="1000" dirty="0" err="1"/>
              <a:t>determine</a:t>
            </a:r>
            <a:r>
              <a:rPr lang="tr-TR" altLang="en-US" sz="1000" dirty="0"/>
              <a:t> </a:t>
            </a:r>
            <a:r>
              <a:rPr lang="tr-TR" altLang="en-US" sz="1000" dirty="0" err="1"/>
              <a:t>who</a:t>
            </a:r>
            <a:r>
              <a:rPr lang="tr-TR" altLang="en-US" sz="1000" dirty="0"/>
              <a:t> </a:t>
            </a:r>
            <a:r>
              <a:rPr lang="tr-TR" altLang="en-US" sz="1000" dirty="0" err="1"/>
              <a:t>gets</a:t>
            </a:r>
            <a:r>
              <a:rPr lang="tr-TR" altLang="en-US" sz="1000" dirty="0"/>
              <a:t> </a:t>
            </a:r>
            <a:r>
              <a:rPr lang="tr-TR" altLang="en-US" sz="1000" dirty="0" err="1"/>
              <a:t>the</a:t>
            </a:r>
            <a:r>
              <a:rPr lang="tr-TR" altLang="en-US" sz="1000" dirty="0"/>
              <a:t> </a:t>
            </a:r>
            <a:r>
              <a:rPr lang="tr-TR" altLang="en-US" sz="1000" dirty="0" err="1"/>
              <a:t>limited</a:t>
            </a:r>
            <a:r>
              <a:rPr lang="tr-TR" altLang="en-US" sz="1000" dirty="0"/>
              <a:t> </a:t>
            </a:r>
            <a:r>
              <a:rPr lang="tr-TR" altLang="en-US" sz="1000" dirty="0" err="1"/>
              <a:t>licenses</a:t>
            </a:r>
            <a:r>
              <a:rPr lang="tr-TR" altLang="en-US" sz="1000" dirty="0"/>
              <a:t>.</a:t>
            </a:r>
          </a:p>
          <a:p>
            <a:endParaRPr lang="tr-TR" altLang="en-US" sz="1000" dirty="0"/>
          </a:p>
          <a:p>
            <a:r>
              <a:rPr lang="tr-TR" altLang="en-US" sz="1000" dirty="0"/>
              <a:t>Not </a:t>
            </a:r>
            <a:r>
              <a:rPr lang="tr-TR" altLang="en-US" sz="1000" dirty="0" err="1"/>
              <a:t>everyone</a:t>
            </a:r>
            <a:r>
              <a:rPr lang="tr-TR" altLang="en-US" sz="1000" dirty="0"/>
              <a:t> can do </a:t>
            </a:r>
            <a:r>
              <a:rPr lang="tr-TR" altLang="en-US" sz="1000" dirty="0" err="1"/>
              <a:t>brain</a:t>
            </a:r>
            <a:r>
              <a:rPr lang="tr-TR" altLang="en-US" sz="1000" dirty="0"/>
              <a:t> </a:t>
            </a:r>
            <a:r>
              <a:rPr lang="tr-TR" altLang="en-US" sz="1000" dirty="0" err="1"/>
              <a:t>surgery</a:t>
            </a:r>
            <a:r>
              <a:rPr lang="tr-TR" altLang="en-US" sz="1000" dirty="0"/>
              <a:t> </a:t>
            </a:r>
            <a:r>
              <a:rPr lang="tr-TR" altLang="en-US" sz="1000" dirty="0" err="1"/>
              <a:t>or</a:t>
            </a:r>
            <a:r>
              <a:rPr lang="tr-TR" altLang="en-US" sz="1000" dirty="0"/>
              <a:t> </a:t>
            </a:r>
            <a:r>
              <a:rPr lang="tr-TR" altLang="en-US" sz="1000" dirty="0" err="1"/>
              <a:t>judge</a:t>
            </a:r>
            <a:r>
              <a:rPr lang="tr-TR" altLang="en-US" sz="1000" dirty="0"/>
              <a:t> a </a:t>
            </a:r>
            <a:r>
              <a:rPr lang="tr-TR" altLang="en-US" sz="1000" dirty="0" err="1"/>
              <a:t>court</a:t>
            </a:r>
            <a:r>
              <a:rPr lang="tr-TR" altLang="en-US" sz="1000" dirty="0"/>
              <a:t> </a:t>
            </a:r>
            <a:r>
              <a:rPr lang="tr-TR" altLang="en-US" sz="1000" dirty="0" err="1"/>
              <a:t>case</a:t>
            </a:r>
            <a:r>
              <a:rPr lang="tr-TR" altLang="en-US" sz="1000" dirty="0"/>
              <a:t>.  </a:t>
            </a:r>
            <a:r>
              <a:rPr lang="tr-TR" altLang="en-US" sz="1000" dirty="0" err="1"/>
              <a:t>We</a:t>
            </a:r>
            <a:r>
              <a:rPr lang="tr-TR" altLang="en-US" sz="1000" dirty="0"/>
              <a:t> </a:t>
            </a:r>
            <a:r>
              <a:rPr lang="tr-TR" altLang="en-US" sz="1000" dirty="0" err="1"/>
              <a:t>want</a:t>
            </a:r>
            <a:r>
              <a:rPr lang="tr-TR" altLang="en-US" sz="1000" dirty="0"/>
              <a:t> </a:t>
            </a:r>
            <a:r>
              <a:rPr lang="tr-TR" altLang="en-US" sz="1000" dirty="0" err="1"/>
              <a:t>to</a:t>
            </a:r>
            <a:r>
              <a:rPr lang="tr-TR" altLang="en-US" sz="1000" dirty="0"/>
              <a:t> </a:t>
            </a:r>
            <a:r>
              <a:rPr lang="tr-TR" altLang="en-US" sz="1000" dirty="0" err="1"/>
              <a:t>reserve</a:t>
            </a:r>
            <a:r>
              <a:rPr lang="tr-TR" altLang="en-US" sz="1000" dirty="0"/>
              <a:t> </a:t>
            </a:r>
            <a:r>
              <a:rPr lang="tr-TR" altLang="en-US" sz="1000" dirty="0" err="1"/>
              <a:t>these</a:t>
            </a:r>
            <a:r>
              <a:rPr lang="tr-TR" altLang="en-US" sz="1000" dirty="0"/>
              <a:t> </a:t>
            </a:r>
            <a:r>
              <a:rPr lang="tr-TR" altLang="en-US" sz="1000" dirty="0" err="1"/>
              <a:t>important</a:t>
            </a:r>
            <a:r>
              <a:rPr lang="tr-TR" altLang="en-US" sz="1000" dirty="0"/>
              <a:t> </a:t>
            </a:r>
            <a:r>
              <a:rPr lang="tr-TR" altLang="en-US" sz="1000" dirty="0" err="1"/>
              <a:t>duties</a:t>
            </a:r>
            <a:r>
              <a:rPr lang="tr-TR" altLang="en-US" sz="1000" dirty="0"/>
              <a:t> </a:t>
            </a:r>
            <a:r>
              <a:rPr lang="tr-TR" altLang="en-US" sz="1000" dirty="0" err="1"/>
              <a:t>for</a:t>
            </a:r>
            <a:r>
              <a:rPr lang="tr-TR" altLang="en-US" sz="1000" dirty="0"/>
              <a:t> </a:t>
            </a:r>
            <a:r>
              <a:rPr lang="tr-TR" altLang="en-US" sz="1000" dirty="0" err="1"/>
              <a:t>only</a:t>
            </a:r>
            <a:r>
              <a:rPr lang="tr-TR" altLang="en-US" sz="1000" dirty="0"/>
              <a:t> </a:t>
            </a:r>
            <a:r>
              <a:rPr lang="tr-TR" altLang="en-US" sz="1000" dirty="0" err="1"/>
              <a:t>qualified</a:t>
            </a:r>
            <a:r>
              <a:rPr lang="tr-TR" altLang="en-US" sz="1000" dirty="0"/>
              <a:t> </a:t>
            </a:r>
            <a:r>
              <a:rPr lang="tr-TR" altLang="en-US" sz="1000" dirty="0" err="1"/>
              <a:t>individuals</a:t>
            </a:r>
            <a:r>
              <a:rPr lang="tr-TR" altLang="en-US" sz="1000" dirty="0"/>
              <a:t> </a:t>
            </a:r>
            <a:r>
              <a:rPr lang="tr-TR" altLang="en-US" sz="1000" dirty="0" err="1"/>
              <a:t>with</a:t>
            </a:r>
            <a:r>
              <a:rPr lang="tr-TR" altLang="en-US" sz="1000" dirty="0"/>
              <a:t> a </a:t>
            </a:r>
            <a:r>
              <a:rPr lang="tr-TR" altLang="en-US" sz="1000" dirty="0" err="1"/>
              <a:t>medical</a:t>
            </a:r>
            <a:r>
              <a:rPr lang="tr-TR" altLang="en-US" sz="1000" dirty="0"/>
              <a:t> </a:t>
            </a:r>
            <a:r>
              <a:rPr lang="tr-TR" altLang="en-US" sz="1000" dirty="0" err="1"/>
              <a:t>license</a:t>
            </a:r>
            <a:r>
              <a:rPr lang="tr-TR" altLang="en-US" sz="1000" dirty="0"/>
              <a:t> </a:t>
            </a:r>
            <a:r>
              <a:rPr lang="tr-TR" altLang="en-US" sz="1000" dirty="0" err="1"/>
              <a:t>or</a:t>
            </a:r>
            <a:r>
              <a:rPr lang="tr-TR" altLang="en-US" sz="1000" dirty="0"/>
              <a:t> JD.</a:t>
            </a:r>
          </a:p>
          <a:p>
            <a:endParaRPr lang="tr-TR" altLang="en-US" sz="1000" dirty="0"/>
          </a:p>
          <a:p>
            <a:r>
              <a:rPr lang="tr-TR" altLang="en-US" sz="1000" dirty="0" err="1"/>
              <a:t>Patents</a:t>
            </a:r>
            <a:endParaRPr lang="tr-TR" altLang="en-US" sz="1000" dirty="0"/>
          </a:p>
          <a:p>
            <a:r>
              <a:rPr lang="tr-TR" altLang="en-US" sz="1000" dirty="0" err="1"/>
              <a:t>Patents</a:t>
            </a:r>
            <a:r>
              <a:rPr lang="tr-TR" altLang="en-US" sz="1000" dirty="0"/>
              <a:t> </a:t>
            </a:r>
            <a:r>
              <a:rPr lang="tr-TR" altLang="en-US" sz="1000" dirty="0" err="1"/>
              <a:t>and</a:t>
            </a:r>
            <a:r>
              <a:rPr lang="tr-TR" altLang="en-US" sz="1000" dirty="0"/>
              <a:t> </a:t>
            </a:r>
            <a:r>
              <a:rPr lang="tr-TR" altLang="en-US" sz="1000" dirty="0" err="1"/>
              <a:t>copyrights</a:t>
            </a:r>
            <a:r>
              <a:rPr lang="tr-TR" altLang="en-US" sz="1000" dirty="0"/>
              <a:t> </a:t>
            </a:r>
            <a:r>
              <a:rPr lang="tr-TR" altLang="en-US" sz="1000" dirty="0" err="1"/>
              <a:t>create</a:t>
            </a:r>
            <a:r>
              <a:rPr lang="tr-TR" altLang="en-US" sz="1000" dirty="0"/>
              <a:t> </a:t>
            </a:r>
            <a:r>
              <a:rPr lang="tr-TR" altLang="en-US" sz="1000" dirty="0" err="1"/>
              <a:t>stronger</a:t>
            </a:r>
            <a:r>
              <a:rPr lang="tr-TR" altLang="en-US" sz="1000" dirty="0"/>
              <a:t> </a:t>
            </a:r>
            <a:r>
              <a:rPr lang="tr-TR" altLang="en-US" sz="1000" dirty="0" err="1"/>
              <a:t>incentives</a:t>
            </a:r>
            <a:r>
              <a:rPr lang="tr-TR" altLang="en-US" sz="1000" dirty="0"/>
              <a:t> </a:t>
            </a:r>
            <a:r>
              <a:rPr lang="tr-TR" altLang="en-US" sz="1000" dirty="0" err="1"/>
              <a:t>to</a:t>
            </a:r>
            <a:r>
              <a:rPr lang="tr-TR" altLang="en-US" sz="1000" dirty="0"/>
              <a:t> </a:t>
            </a:r>
            <a:r>
              <a:rPr lang="tr-TR" altLang="en-US" sz="1000" dirty="0" err="1"/>
              <a:t>find</a:t>
            </a:r>
            <a:r>
              <a:rPr lang="tr-TR" altLang="en-US" sz="1000" dirty="0"/>
              <a:t> </a:t>
            </a:r>
            <a:r>
              <a:rPr lang="tr-TR" altLang="en-US" sz="1000" dirty="0" err="1"/>
              <a:t>new</a:t>
            </a:r>
            <a:r>
              <a:rPr lang="tr-TR" altLang="en-US" sz="1000" dirty="0"/>
              <a:t> </a:t>
            </a:r>
            <a:r>
              <a:rPr lang="tr-TR" altLang="en-US" sz="1000" dirty="0" err="1"/>
              <a:t>drugs</a:t>
            </a:r>
            <a:r>
              <a:rPr lang="tr-TR" altLang="en-US" sz="1000" dirty="0"/>
              <a:t> </a:t>
            </a:r>
            <a:r>
              <a:rPr lang="tr-TR" altLang="en-US" sz="1000" dirty="0" err="1"/>
              <a:t>and</a:t>
            </a:r>
            <a:r>
              <a:rPr lang="tr-TR" altLang="en-US" sz="1000" dirty="0"/>
              <a:t> </a:t>
            </a:r>
            <a:r>
              <a:rPr lang="tr-TR" altLang="en-US" sz="1000" dirty="0" err="1"/>
              <a:t>make</a:t>
            </a:r>
            <a:r>
              <a:rPr lang="tr-TR" altLang="en-US" sz="1000" dirty="0"/>
              <a:t> </a:t>
            </a:r>
            <a:r>
              <a:rPr lang="tr-TR" altLang="en-US" sz="1000" dirty="0" err="1"/>
              <a:t>new</a:t>
            </a:r>
            <a:r>
              <a:rPr lang="tr-TR" altLang="en-US" sz="1000" dirty="0"/>
              <a:t> </a:t>
            </a:r>
            <a:r>
              <a:rPr lang="tr-TR" altLang="en-US" sz="1000" dirty="0" err="1"/>
              <a:t>music</a:t>
            </a:r>
            <a:r>
              <a:rPr lang="tr-TR" altLang="en-US" sz="1000" dirty="0"/>
              <a:t> </a:t>
            </a:r>
            <a:r>
              <a:rPr lang="tr-TR" altLang="en-US" sz="1000" dirty="0" err="1"/>
              <a:t>than</a:t>
            </a:r>
            <a:r>
              <a:rPr lang="tr-TR" altLang="en-US" sz="1000" dirty="0"/>
              <a:t> </a:t>
            </a:r>
            <a:r>
              <a:rPr lang="tr-TR" altLang="en-US" sz="1000" dirty="0" err="1"/>
              <a:t>would</a:t>
            </a:r>
            <a:r>
              <a:rPr lang="tr-TR" altLang="en-US" sz="1000" dirty="0"/>
              <a:t> </a:t>
            </a:r>
            <a:r>
              <a:rPr lang="tr-TR" altLang="en-US" sz="1000" dirty="0" err="1"/>
              <a:t>exist</a:t>
            </a:r>
            <a:r>
              <a:rPr lang="tr-TR" altLang="en-US" sz="1000" dirty="0"/>
              <a:t> </a:t>
            </a:r>
            <a:r>
              <a:rPr lang="tr-TR" altLang="en-US" sz="1000" dirty="0" err="1"/>
              <a:t>if</a:t>
            </a:r>
            <a:r>
              <a:rPr lang="tr-TR" altLang="en-US" sz="1000" dirty="0"/>
              <a:t> market </a:t>
            </a:r>
            <a:r>
              <a:rPr lang="tr-TR" altLang="en-US" sz="1000" dirty="0" err="1"/>
              <a:t>forces</a:t>
            </a:r>
            <a:r>
              <a:rPr lang="tr-TR" altLang="en-US" sz="1000" dirty="0"/>
              <a:t> </a:t>
            </a:r>
            <a:r>
              <a:rPr lang="tr-TR" altLang="en-US" sz="1000" dirty="0" err="1"/>
              <a:t>could</a:t>
            </a:r>
            <a:r>
              <a:rPr lang="tr-TR" altLang="en-US" sz="1000" dirty="0"/>
              <a:t> </a:t>
            </a:r>
            <a:r>
              <a:rPr lang="tr-TR" altLang="en-US" sz="1000" dirty="0" err="1"/>
              <a:t>immediately</a:t>
            </a:r>
            <a:r>
              <a:rPr lang="tr-TR" altLang="en-US" sz="1000" dirty="0"/>
              <a:t> </a:t>
            </a:r>
            <a:r>
              <a:rPr lang="tr-TR" altLang="en-US" sz="1000" dirty="0" err="1"/>
              <a:t>copy</a:t>
            </a:r>
            <a:r>
              <a:rPr lang="tr-TR" altLang="en-US" sz="1000" dirty="0"/>
              <a:t> </a:t>
            </a:r>
            <a:r>
              <a:rPr lang="tr-TR" altLang="en-US" sz="1000" dirty="0" err="1"/>
              <a:t>inventions</a:t>
            </a:r>
            <a:r>
              <a:rPr lang="tr-TR" altLang="en-US" sz="1000" dirty="0"/>
              <a:t>. </a:t>
            </a:r>
            <a:r>
              <a:rPr lang="tr-TR" altLang="en-US" sz="1000" dirty="0" err="1"/>
              <a:t>The</a:t>
            </a:r>
            <a:r>
              <a:rPr lang="tr-TR" altLang="en-US" sz="1000" dirty="0"/>
              <a:t> </a:t>
            </a:r>
            <a:r>
              <a:rPr lang="tr-TR" altLang="en-US" sz="1000" dirty="0" err="1"/>
              <a:t>result</a:t>
            </a:r>
            <a:r>
              <a:rPr lang="tr-TR" altLang="en-US" sz="1000" dirty="0"/>
              <a:t> is </a:t>
            </a:r>
            <a:r>
              <a:rPr lang="tr-TR" altLang="en-US" sz="1000" dirty="0" err="1"/>
              <a:t>that</a:t>
            </a:r>
            <a:r>
              <a:rPr lang="tr-TR" altLang="en-US" sz="1000" dirty="0"/>
              <a:t> </a:t>
            </a:r>
            <a:r>
              <a:rPr lang="tr-TR" altLang="en-US" sz="1000" dirty="0" err="1"/>
              <a:t>pharmaceutical</a:t>
            </a:r>
            <a:r>
              <a:rPr lang="tr-TR" altLang="en-US" sz="1000" dirty="0"/>
              <a:t> </a:t>
            </a:r>
            <a:r>
              <a:rPr lang="tr-TR" altLang="en-US" sz="1000" dirty="0" err="1"/>
              <a:t>companies</a:t>
            </a:r>
            <a:r>
              <a:rPr lang="tr-TR" altLang="en-US" sz="1000" dirty="0"/>
              <a:t> </a:t>
            </a:r>
            <a:r>
              <a:rPr lang="tr-TR" altLang="en-US" sz="1000" dirty="0" err="1"/>
              <a:t>invest</a:t>
            </a:r>
            <a:r>
              <a:rPr lang="tr-TR" altLang="en-US" sz="1000" dirty="0"/>
              <a:t> </a:t>
            </a:r>
            <a:r>
              <a:rPr lang="tr-TR" altLang="en-US" sz="1000" dirty="0" err="1"/>
              <a:t>heavily</a:t>
            </a:r>
            <a:r>
              <a:rPr lang="tr-TR" altLang="en-US" sz="1000" dirty="0"/>
              <a:t> in </a:t>
            </a:r>
            <a:r>
              <a:rPr lang="tr-TR" altLang="en-US" sz="1000" dirty="0" err="1"/>
              <a:t>researching</a:t>
            </a:r>
            <a:r>
              <a:rPr lang="tr-TR" altLang="en-US" sz="1000" dirty="0"/>
              <a:t> </a:t>
            </a:r>
            <a:r>
              <a:rPr lang="tr-TR" altLang="en-US" sz="1000" dirty="0" err="1"/>
              <a:t>and</a:t>
            </a:r>
            <a:r>
              <a:rPr lang="tr-TR" altLang="en-US" sz="1000" dirty="0"/>
              <a:t> </a:t>
            </a:r>
            <a:r>
              <a:rPr lang="tr-TR" altLang="en-US" sz="1000" dirty="0" err="1"/>
              <a:t>developing</a:t>
            </a:r>
            <a:r>
              <a:rPr lang="tr-TR" altLang="en-US" sz="1000" dirty="0"/>
              <a:t> </a:t>
            </a:r>
            <a:r>
              <a:rPr lang="tr-TR" altLang="en-US" sz="1000" dirty="0" err="1"/>
              <a:t>new</a:t>
            </a:r>
            <a:r>
              <a:rPr lang="tr-TR" altLang="en-US" sz="1000" dirty="0"/>
              <a:t> </a:t>
            </a:r>
            <a:r>
              <a:rPr lang="tr-TR" altLang="en-US" sz="1000" dirty="0" err="1"/>
              <a:t>drugs</a:t>
            </a:r>
            <a:r>
              <a:rPr lang="tr-TR" altLang="en-US" sz="1000" dirty="0"/>
              <a:t> </a:t>
            </a:r>
            <a:r>
              <a:rPr lang="tr-TR" altLang="en-US" sz="1000" dirty="0" err="1"/>
              <a:t>and</a:t>
            </a:r>
            <a:r>
              <a:rPr lang="tr-TR" altLang="en-US" sz="1000" dirty="0"/>
              <a:t> </a:t>
            </a:r>
            <a:r>
              <a:rPr lang="tr-TR" altLang="en-US" sz="1000" dirty="0" err="1"/>
              <a:t>musicians</a:t>
            </a:r>
            <a:r>
              <a:rPr lang="tr-TR" altLang="en-US" sz="1000" dirty="0"/>
              <a:t> </a:t>
            </a:r>
            <a:r>
              <a:rPr lang="tr-TR" altLang="en-US" sz="1000" dirty="0" err="1"/>
              <a:t>devote</a:t>
            </a:r>
            <a:r>
              <a:rPr lang="tr-TR" altLang="en-US" sz="1000" dirty="0"/>
              <a:t> </a:t>
            </a:r>
            <a:r>
              <a:rPr lang="tr-TR" altLang="en-US" sz="1000" dirty="0" err="1"/>
              <a:t>their</a:t>
            </a:r>
            <a:r>
              <a:rPr lang="tr-TR" altLang="en-US" sz="1000" dirty="0"/>
              <a:t> time </a:t>
            </a:r>
            <a:r>
              <a:rPr lang="tr-TR" altLang="en-US" sz="1000" dirty="0" err="1"/>
              <a:t>to</a:t>
            </a:r>
            <a:r>
              <a:rPr lang="tr-TR" altLang="en-US" sz="1000" dirty="0"/>
              <a:t> </a:t>
            </a:r>
            <a:r>
              <a:rPr lang="tr-TR" altLang="en-US" sz="1000" dirty="0" err="1"/>
              <a:t>writing</a:t>
            </a:r>
            <a:r>
              <a:rPr lang="tr-TR" altLang="en-US" sz="1000" dirty="0"/>
              <a:t> </a:t>
            </a:r>
            <a:r>
              <a:rPr lang="tr-TR" altLang="en-US" sz="1000" dirty="0" err="1"/>
              <a:t>new</a:t>
            </a:r>
            <a:r>
              <a:rPr lang="tr-TR" altLang="en-US" sz="1000" dirty="0"/>
              <a:t> </a:t>
            </a:r>
            <a:r>
              <a:rPr lang="tr-TR" altLang="en-US" sz="1000" dirty="0" err="1"/>
              <a:t>music</a:t>
            </a:r>
            <a:r>
              <a:rPr lang="tr-TR" altLang="en-US" sz="1000" dirty="0"/>
              <a:t>.</a:t>
            </a:r>
          </a:p>
          <a:p>
            <a:endParaRPr lang="tr-TR" altLang="en-US" sz="1000" dirty="0"/>
          </a:p>
          <a:p>
            <a:r>
              <a:rPr lang="tr-TR" altLang="en-US" sz="1000" dirty="0" err="1"/>
              <a:t>However</a:t>
            </a:r>
            <a:r>
              <a:rPr lang="tr-TR" altLang="en-US" sz="1000" dirty="0"/>
              <a:t>, </a:t>
            </a:r>
            <a:r>
              <a:rPr lang="tr-TR" altLang="en-US" sz="1000" dirty="0" err="1"/>
              <a:t>many</a:t>
            </a:r>
            <a:r>
              <a:rPr lang="tr-TR" altLang="en-US" sz="1000" dirty="0"/>
              <a:t> </a:t>
            </a:r>
            <a:r>
              <a:rPr lang="tr-TR" altLang="en-US" sz="1000" dirty="0" err="1"/>
              <a:t>economists</a:t>
            </a:r>
            <a:r>
              <a:rPr lang="tr-TR" altLang="en-US" sz="1000" dirty="0"/>
              <a:t> </a:t>
            </a:r>
            <a:r>
              <a:rPr lang="tr-TR" altLang="en-US" sz="1000" dirty="0" err="1"/>
              <a:t>wonder</a:t>
            </a:r>
            <a:r>
              <a:rPr lang="tr-TR" altLang="en-US" sz="1000" dirty="0"/>
              <a:t> </a:t>
            </a:r>
            <a:r>
              <a:rPr lang="tr-TR" altLang="en-US" sz="1000" dirty="0" err="1"/>
              <a:t>if</a:t>
            </a:r>
            <a:r>
              <a:rPr lang="tr-TR" altLang="en-US" sz="1000" dirty="0"/>
              <a:t> </a:t>
            </a:r>
            <a:r>
              <a:rPr lang="tr-TR" altLang="en-US" sz="1000" dirty="0" err="1"/>
              <a:t>patents</a:t>
            </a:r>
            <a:r>
              <a:rPr lang="tr-TR" altLang="en-US" sz="1000" dirty="0"/>
              <a:t> </a:t>
            </a:r>
            <a:r>
              <a:rPr lang="tr-TR" altLang="en-US" sz="1000" dirty="0" err="1"/>
              <a:t>and</a:t>
            </a:r>
            <a:r>
              <a:rPr lang="tr-TR" altLang="en-US" sz="1000" dirty="0"/>
              <a:t> </a:t>
            </a:r>
            <a:r>
              <a:rPr lang="tr-TR" altLang="en-US" sz="1000" dirty="0" err="1"/>
              <a:t>copyrights</a:t>
            </a:r>
            <a:r>
              <a:rPr lang="tr-TR" altLang="en-US" sz="1000" dirty="0"/>
              <a:t> </a:t>
            </a:r>
            <a:r>
              <a:rPr lang="tr-TR" altLang="en-US" sz="1000" dirty="0" err="1"/>
              <a:t>are</a:t>
            </a:r>
            <a:r>
              <a:rPr lang="tr-TR" altLang="en-US" sz="1000" dirty="0"/>
              <a:t> </a:t>
            </a:r>
            <a:r>
              <a:rPr lang="tr-TR" altLang="en-US" sz="1000" dirty="0" err="1"/>
              <a:t>necessary</a:t>
            </a:r>
            <a:r>
              <a:rPr lang="tr-TR" altLang="en-US" sz="1000" dirty="0"/>
              <a:t> </a:t>
            </a:r>
            <a:r>
              <a:rPr lang="tr-TR" altLang="en-US" sz="1000" dirty="0" err="1"/>
              <a:t>or</a:t>
            </a:r>
            <a:r>
              <a:rPr lang="tr-TR" altLang="en-US" sz="1000" dirty="0"/>
              <a:t> </a:t>
            </a:r>
            <a:r>
              <a:rPr lang="tr-TR" altLang="en-US" sz="1000" dirty="0" err="1"/>
              <a:t>have</a:t>
            </a:r>
            <a:r>
              <a:rPr lang="tr-TR" altLang="en-US" sz="1000" dirty="0"/>
              <a:t> </a:t>
            </a:r>
            <a:r>
              <a:rPr lang="tr-TR" altLang="en-US" sz="1000" dirty="0" err="1"/>
              <a:t>unintended</a:t>
            </a:r>
            <a:r>
              <a:rPr lang="tr-TR" altLang="en-US" sz="1000" dirty="0"/>
              <a:t> </a:t>
            </a:r>
            <a:r>
              <a:rPr lang="tr-TR" altLang="en-US" sz="1000" dirty="0" err="1"/>
              <a:t>consequence</a:t>
            </a:r>
            <a:r>
              <a:rPr lang="tr-TR" altLang="en-US" sz="1000" dirty="0"/>
              <a:t> of </a:t>
            </a:r>
            <a:r>
              <a:rPr lang="tr-TR" altLang="en-US" sz="1000" dirty="0" err="1"/>
              <a:t>their</a:t>
            </a:r>
            <a:r>
              <a:rPr lang="tr-TR" altLang="en-US" sz="1000" dirty="0"/>
              <a:t> </a:t>
            </a:r>
            <a:r>
              <a:rPr lang="tr-TR" altLang="en-US" sz="1000" dirty="0" err="1"/>
              <a:t>own</a:t>
            </a:r>
            <a:r>
              <a:rPr lang="tr-TR" altLang="en-US" sz="1000" dirty="0"/>
              <a:t>.  </a:t>
            </a:r>
            <a:r>
              <a:rPr lang="tr-TR" altLang="en-US" sz="1000" dirty="0" err="1"/>
              <a:t>Justin</a:t>
            </a:r>
            <a:r>
              <a:rPr lang="tr-TR" altLang="en-US" sz="1000" dirty="0"/>
              <a:t> </a:t>
            </a:r>
            <a:r>
              <a:rPr lang="tr-TR" altLang="en-US" sz="1000" dirty="0" err="1"/>
              <a:t>Bieber</a:t>
            </a:r>
            <a:r>
              <a:rPr lang="tr-TR" altLang="en-US" sz="1000" dirty="0"/>
              <a:t> </a:t>
            </a:r>
            <a:r>
              <a:rPr lang="tr-TR" altLang="en-US" sz="1000" dirty="0" err="1"/>
              <a:t>was</a:t>
            </a:r>
            <a:r>
              <a:rPr lang="tr-TR" altLang="en-US" sz="1000" dirty="0"/>
              <a:t> </a:t>
            </a:r>
            <a:r>
              <a:rPr lang="tr-TR" altLang="en-US" sz="1000" dirty="0" err="1"/>
              <a:t>able</a:t>
            </a:r>
            <a:r>
              <a:rPr lang="tr-TR" altLang="en-US" sz="1000" dirty="0"/>
              <a:t> </a:t>
            </a:r>
            <a:r>
              <a:rPr lang="tr-TR" altLang="en-US" sz="1000" dirty="0" err="1"/>
              <a:t>to</a:t>
            </a:r>
            <a:r>
              <a:rPr lang="tr-TR" altLang="en-US" sz="1000" dirty="0"/>
              <a:t> </a:t>
            </a:r>
            <a:r>
              <a:rPr lang="tr-TR" altLang="en-US" sz="1000" dirty="0" err="1"/>
              <a:t>use</a:t>
            </a:r>
            <a:r>
              <a:rPr lang="tr-TR" altLang="en-US" sz="1000" dirty="0"/>
              <a:t> his Internet </a:t>
            </a:r>
            <a:r>
              <a:rPr lang="tr-TR" altLang="en-US" sz="1000" dirty="0" err="1"/>
              <a:t>fame</a:t>
            </a:r>
            <a:r>
              <a:rPr lang="tr-TR" altLang="en-US" sz="1000" dirty="0"/>
              <a:t> </a:t>
            </a:r>
            <a:r>
              <a:rPr lang="tr-TR" altLang="en-US" sz="1000" dirty="0" err="1"/>
              <a:t>to</a:t>
            </a:r>
            <a:r>
              <a:rPr lang="tr-TR" altLang="en-US" sz="1000" dirty="0"/>
              <a:t> </a:t>
            </a:r>
            <a:r>
              <a:rPr lang="tr-TR" altLang="en-US" sz="1000" dirty="0" err="1"/>
              <a:t>launch</a:t>
            </a:r>
            <a:r>
              <a:rPr lang="tr-TR" altLang="en-US" sz="1000" dirty="0"/>
              <a:t> his </a:t>
            </a:r>
            <a:r>
              <a:rPr lang="tr-TR" altLang="en-US" sz="1000" dirty="0" err="1"/>
              <a:t>career</a:t>
            </a:r>
            <a:r>
              <a:rPr lang="tr-TR" altLang="en-US" sz="1000" dirty="0"/>
              <a:t> </a:t>
            </a:r>
            <a:r>
              <a:rPr lang="tr-TR" altLang="en-US" sz="1000" dirty="0" err="1"/>
              <a:t>without</a:t>
            </a:r>
            <a:r>
              <a:rPr lang="tr-TR" altLang="en-US" sz="1000" dirty="0"/>
              <a:t> his </a:t>
            </a:r>
            <a:r>
              <a:rPr lang="tr-TR" altLang="en-US" sz="1000" dirty="0" err="1"/>
              <a:t>music</a:t>
            </a:r>
            <a:r>
              <a:rPr lang="tr-TR" altLang="en-US" sz="1000" dirty="0"/>
              <a:t> </a:t>
            </a:r>
            <a:r>
              <a:rPr lang="tr-TR" altLang="en-US" sz="1000" dirty="0" err="1"/>
              <a:t>being</a:t>
            </a:r>
            <a:r>
              <a:rPr lang="tr-TR" altLang="en-US" sz="1000" dirty="0"/>
              <a:t> </a:t>
            </a:r>
            <a:r>
              <a:rPr lang="tr-TR" altLang="en-US" sz="1000" dirty="0" err="1"/>
              <a:t>tightly</a:t>
            </a:r>
            <a:r>
              <a:rPr lang="tr-TR" altLang="en-US" sz="1000" dirty="0"/>
              <a:t> </a:t>
            </a:r>
            <a:r>
              <a:rPr lang="tr-TR" altLang="en-US" sz="1000" dirty="0" err="1"/>
              <a:t>controlled</a:t>
            </a:r>
            <a:r>
              <a:rPr lang="tr-TR" altLang="en-US" sz="1000" dirty="0"/>
              <a:t> </a:t>
            </a:r>
            <a:r>
              <a:rPr lang="tr-TR" altLang="en-US" sz="1000" dirty="0" err="1"/>
              <a:t>by</a:t>
            </a:r>
            <a:r>
              <a:rPr lang="tr-TR" altLang="en-US" sz="1000" dirty="0"/>
              <a:t> </a:t>
            </a:r>
            <a:r>
              <a:rPr lang="tr-TR" altLang="en-US" sz="1000" dirty="0" err="1"/>
              <a:t>music</a:t>
            </a:r>
            <a:r>
              <a:rPr lang="tr-TR" altLang="en-US" sz="1000" dirty="0"/>
              <a:t> </a:t>
            </a:r>
            <a:r>
              <a:rPr lang="tr-TR" altLang="en-US" sz="1000" dirty="0" err="1"/>
              <a:t>studio</a:t>
            </a:r>
            <a:r>
              <a:rPr lang="tr-TR" altLang="en-US" sz="1000" dirty="0"/>
              <a:t> </a:t>
            </a:r>
            <a:r>
              <a:rPr lang="tr-TR" altLang="en-US" sz="1000" dirty="0" err="1"/>
              <a:t>copyrights</a:t>
            </a:r>
            <a:r>
              <a:rPr lang="tr-TR" altLang="en-US" sz="1000" dirty="0"/>
              <a:t>.</a:t>
            </a:r>
          </a:p>
          <a:p>
            <a:endParaRPr lang="tr-TR" altLang="en-US" sz="1000" dirty="0"/>
          </a:p>
          <a:p>
            <a:r>
              <a:rPr lang="tr-TR" altLang="en-US" sz="1000" dirty="0" err="1"/>
              <a:t>For</a:t>
            </a:r>
            <a:r>
              <a:rPr lang="tr-TR" altLang="en-US" sz="1000" dirty="0"/>
              <a:t> file </a:t>
            </a:r>
            <a:r>
              <a:rPr lang="tr-TR" altLang="en-US" sz="1000" dirty="0" err="1"/>
              <a:t>sharing</a:t>
            </a:r>
            <a:r>
              <a:rPr lang="tr-TR" altLang="en-US" sz="1000" dirty="0"/>
              <a:t> </a:t>
            </a:r>
            <a:r>
              <a:rPr lang="tr-TR" altLang="en-US" sz="1000" dirty="0" err="1"/>
              <a:t>and</a:t>
            </a:r>
            <a:r>
              <a:rPr lang="tr-TR" altLang="en-US" sz="1000" dirty="0"/>
              <a:t> </a:t>
            </a:r>
            <a:r>
              <a:rPr lang="tr-TR" altLang="en-US" sz="1000" dirty="0" err="1"/>
              <a:t>music</a:t>
            </a:r>
            <a:r>
              <a:rPr lang="tr-TR" altLang="en-US" sz="1000" dirty="0"/>
              <a:t>/</a:t>
            </a:r>
            <a:r>
              <a:rPr lang="tr-TR" altLang="en-US" sz="1000" dirty="0" err="1"/>
              <a:t>movie</a:t>
            </a:r>
            <a:r>
              <a:rPr lang="tr-TR" altLang="en-US" sz="1000" dirty="0"/>
              <a:t> </a:t>
            </a:r>
            <a:r>
              <a:rPr lang="tr-TR" altLang="en-US" sz="1000" dirty="0" err="1"/>
              <a:t>pirating</a:t>
            </a:r>
            <a:r>
              <a:rPr lang="tr-TR" altLang="en-US" sz="1000" dirty="0"/>
              <a:t>, </a:t>
            </a:r>
            <a:r>
              <a:rPr lang="tr-TR" altLang="en-US" sz="1000" dirty="0" err="1"/>
              <a:t>see</a:t>
            </a:r>
            <a:r>
              <a:rPr lang="tr-TR" altLang="en-US" sz="1000" dirty="0"/>
              <a:t> how </a:t>
            </a:r>
            <a:r>
              <a:rPr lang="tr-TR" altLang="en-US" sz="1000" dirty="0" err="1"/>
              <a:t>many</a:t>
            </a:r>
            <a:r>
              <a:rPr lang="tr-TR" altLang="en-US" sz="1000" dirty="0"/>
              <a:t> of </a:t>
            </a:r>
            <a:r>
              <a:rPr lang="tr-TR" altLang="en-US" sz="1000" dirty="0" err="1"/>
              <a:t>your</a:t>
            </a:r>
            <a:r>
              <a:rPr lang="tr-TR" altLang="en-US" sz="1000" dirty="0"/>
              <a:t> </a:t>
            </a:r>
            <a:r>
              <a:rPr lang="tr-TR" altLang="en-US" sz="1000" dirty="0" err="1"/>
              <a:t>students</a:t>
            </a:r>
            <a:r>
              <a:rPr lang="tr-TR" altLang="en-US" sz="1000" dirty="0"/>
              <a:t> </a:t>
            </a:r>
            <a:r>
              <a:rPr lang="tr-TR" altLang="en-US" sz="1000" dirty="0" err="1"/>
              <a:t>are</a:t>
            </a:r>
            <a:r>
              <a:rPr lang="tr-TR" altLang="en-US" sz="1000" dirty="0"/>
              <a:t> in </a:t>
            </a:r>
            <a:r>
              <a:rPr lang="tr-TR" altLang="en-US" sz="1000" dirty="0" err="1"/>
              <a:t>favor</a:t>
            </a:r>
            <a:r>
              <a:rPr lang="tr-TR" altLang="en-US" sz="1000" dirty="0"/>
              <a:t> of </a:t>
            </a:r>
            <a:r>
              <a:rPr lang="tr-TR" altLang="en-US" sz="1000" dirty="0" err="1"/>
              <a:t>the</a:t>
            </a:r>
            <a:r>
              <a:rPr lang="tr-TR" altLang="en-US" sz="1000" dirty="0"/>
              <a:t> MPAA </a:t>
            </a:r>
            <a:r>
              <a:rPr lang="tr-TR" altLang="en-US" sz="1000" dirty="0" err="1"/>
              <a:t>or</a:t>
            </a:r>
            <a:r>
              <a:rPr lang="tr-TR" altLang="en-US" sz="1000" dirty="0"/>
              <a:t> RIAA.</a:t>
            </a:r>
          </a:p>
        </p:txBody>
      </p:sp>
    </p:spTree>
    <p:extLst>
      <p:ext uri="{BB962C8B-B14F-4D97-AF65-F5344CB8AC3E}">
        <p14:creationId xmlns:p14="http://schemas.microsoft.com/office/powerpoint/2010/main" val="1002740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tr-TR" sz="1200" dirty="0">
                <a:solidFill>
                  <a:srgbClr val="B5E5B4"/>
                </a:solidFill>
                <a:cs typeface="Arial Narrow"/>
              </a:rPr>
              <a:t>A </a:t>
            </a:r>
            <a:r>
              <a:rPr lang="tr-TR" sz="1200" dirty="0" err="1">
                <a:solidFill>
                  <a:srgbClr val="B5E5B4"/>
                </a:solidFill>
                <a:cs typeface="Arial Narrow"/>
              </a:rPr>
              <a:t>monopoly</a:t>
            </a:r>
            <a:r>
              <a:rPr lang="tr-TR" sz="1200" dirty="0">
                <a:solidFill>
                  <a:srgbClr val="B5E5B4"/>
                </a:solidFill>
                <a:cs typeface="Arial Narrow"/>
              </a:rPr>
              <a:t> can be </a:t>
            </a:r>
            <a:r>
              <a:rPr lang="tr-TR" sz="1200" dirty="0" err="1">
                <a:solidFill>
                  <a:srgbClr val="B5E5B4"/>
                </a:solidFill>
                <a:cs typeface="Arial Narrow"/>
              </a:rPr>
              <a:t>broken</a:t>
            </a:r>
            <a:r>
              <a:rPr lang="tr-TR" sz="1200" dirty="0">
                <a:solidFill>
                  <a:srgbClr val="B5E5B4"/>
                </a:solidFill>
                <a:cs typeface="Arial Narrow"/>
              </a:rPr>
              <a:t> </a:t>
            </a:r>
            <a:r>
              <a:rPr lang="tr-TR" sz="1200" dirty="0" err="1">
                <a:solidFill>
                  <a:srgbClr val="B5E5B4"/>
                </a:solidFill>
                <a:cs typeface="Arial Narrow"/>
              </a:rPr>
              <a:t>up</a:t>
            </a:r>
            <a:r>
              <a:rPr lang="tr-TR" sz="1200" dirty="0">
                <a:solidFill>
                  <a:srgbClr val="B5E5B4"/>
                </a:solidFill>
                <a:cs typeface="Arial Narrow"/>
              </a:rPr>
              <a:t> </a:t>
            </a:r>
            <a:r>
              <a:rPr lang="tr-TR" sz="1200" dirty="0" err="1">
                <a:solidFill>
                  <a:srgbClr val="B5E5B4"/>
                </a:solidFill>
                <a:cs typeface="Arial Narrow"/>
              </a:rPr>
              <a:t>by</a:t>
            </a:r>
            <a:r>
              <a:rPr lang="tr-TR" sz="1200" dirty="0">
                <a:solidFill>
                  <a:srgbClr val="B5E5B4"/>
                </a:solidFill>
                <a:cs typeface="Arial Narrow"/>
              </a:rPr>
              <a:t> </a:t>
            </a:r>
            <a:r>
              <a:rPr lang="tr-TR" sz="1200" dirty="0" err="1">
                <a:solidFill>
                  <a:srgbClr val="B5E5B4"/>
                </a:solidFill>
                <a:cs typeface="Arial Narrow"/>
              </a:rPr>
              <a:t>the</a:t>
            </a:r>
            <a:r>
              <a:rPr lang="tr-TR" sz="1200" dirty="0">
                <a:solidFill>
                  <a:srgbClr val="B5E5B4"/>
                </a:solidFill>
                <a:cs typeface="Arial Narrow"/>
              </a:rPr>
              <a:t> </a:t>
            </a:r>
            <a:r>
              <a:rPr lang="tr-TR" sz="1200" dirty="0" err="1">
                <a:solidFill>
                  <a:srgbClr val="B5E5B4"/>
                </a:solidFill>
                <a:cs typeface="Arial Narrow"/>
              </a:rPr>
              <a:t>courts</a:t>
            </a:r>
            <a:r>
              <a:rPr lang="tr-TR" sz="1200" dirty="0">
                <a:solidFill>
                  <a:srgbClr val="B5E5B4"/>
                </a:solidFill>
                <a:cs typeface="Arial Narrow"/>
              </a:rPr>
              <a:t> </a:t>
            </a:r>
            <a:r>
              <a:rPr lang="tr-TR" sz="1200" dirty="0" err="1">
                <a:solidFill>
                  <a:srgbClr val="B5E5B4"/>
                </a:solidFill>
                <a:cs typeface="Arial Narrow"/>
              </a:rPr>
              <a:t>or</a:t>
            </a:r>
            <a:r>
              <a:rPr lang="tr-TR" sz="1200" dirty="0">
                <a:solidFill>
                  <a:srgbClr val="B5E5B4"/>
                </a:solidFill>
                <a:cs typeface="Arial Narrow"/>
              </a:rPr>
              <a:t> </a:t>
            </a:r>
            <a:r>
              <a:rPr lang="tr-TR" sz="1200" dirty="0" err="1">
                <a:solidFill>
                  <a:srgbClr val="B5E5B4"/>
                </a:solidFill>
                <a:cs typeface="Arial Narrow"/>
              </a:rPr>
              <a:t>by</a:t>
            </a:r>
            <a:r>
              <a:rPr lang="tr-TR" sz="1200" dirty="0">
                <a:solidFill>
                  <a:srgbClr val="B5E5B4"/>
                </a:solidFill>
                <a:cs typeface="Arial Narrow"/>
              </a:rPr>
              <a:t> market </a:t>
            </a:r>
            <a:r>
              <a:rPr lang="tr-TR" sz="1200" dirty="0" err="1">
                <a:solidFill>
                  <a:srgbClr val="B5E5B4"/>
                </a:solidFill>
                <a:cs typeface="Arial Narrow"/>
              </a:rPr>
              <a:t>forces</a:t>
            </a:r>
            <a:r>
              <a:rPr lang="tr-TR" sz="1200" dirty="0">
                <a:solidFill>
                  <a:srgbClr val="B5E5B4"/>
                </a:solidFill>
                <a:cs typeface="Arial Narrow"/>
              </a:rPr>
              <a:t>. </a:t>
            </a:r>
            <a:r>
              <a:rPr lang="tr-TR" sz="1200" dirty="0" err="1">
                <a:solidFill>
                  <a:srgbClr val="B5E5B4"/>
                </a:solidFill>
                <a:cs typeface="Arial Narrow"/>
              </a:rPr>
              <a:t>In</a:t>
            </a:r>
            <a:r>
              <a:rPr lang="tr-TR" sz="1200" dirty="0">
                <a:solidFill>
                  <a:srgbClr val="B5E5B4"/>
                </a:solidFill>
                <a:cs typeface="Arial Narrow"/>
              </a:rPr>
              <a:t> </a:t>
            </a:r>
            <a:r>
              <a:rPr lang="tr-TR" sz="1200" dirty="0" err="1">
                <a:solidFill>
                  <a:srgbClr val="B5E5B4"/>
                </a:solidFill>
                <a:cs typeface="Arial Narrow"/>
              </a:rPr>
              <a:t>the</a:t>
            </a:r>
            <a:r>
              <a:rPr lang="tr-TR" sz="1200" dirty="0">
                <a:solidFill>
                  <a:srgbClr val="B5E5B4"/>
                </a:solidFill>
                <a:cs typeface="Arial Narrow"/>
              </a:rPr>
              <a:t> </a:t>
            </a:r>
            <a:r>
              <a:rPr lang="tr-TR" sz="1200" dirty="0" err="1">
                <a:solidFill>
                  <a:srgbClr val="B5E5B4"/>
                </a:solidFill>
                <a:cs typeface="Arial Narrow"/>
              </a:rPr>
              <a:t>case</a:t>
            </a:r>
            <a:r>
              <a:rPr lang="tr-TR" sz="1200" dirty="0">
                <a:solidFill>
                  <a:srgbClr val="B5E5B4"/>
                </a:solidFill>
                <a:cs typeface="Arial Narrow"/>
              </a:rPr>
              <a:t> of Microsoft, </a:t>
            </a:r>
            <a:r>
              <a:rPr lang="tr-TR" sz="1200" dirty="0" err="1">
                <a:solidFill>
                  <a:srgbClr val="B5E5B4"/>
                </a:solidFill>
                <a:cs typeface="Arial Narrow"/>
              </a:rPr>
              <a:t>only</a:t>
            </a:r>
            <a:r>
              <a:rPr lang="tr-TR" sz="1200" dirty="0">
                <a:solidFill>
                  <a:srgbClr val="B5E5B4"/>
                </a:solidFill>
                <a:cs typeface="Arial Narrow"/>
              </a:rPr>
              <a:t> </a:t>
            </a:r>
            <a:r>
              <a:rPr lang="tr-TR" sz="1200" dirty="0" err="1">
                <a:solidFill>
                  <a:srgbClr val="B5E5B4"/>
                </a:solidFill>
                <a:cs typeface="Arial Narrow"/>
              </a:rPr>
              <a:t>one</a:t>
            </a:r>
            <a:r>
              <a:rPr lang="tr-TR" sz="1200" dirty="0">
                <a:solidFill>
                  <a:srgbClr val="B5E5B4"/>
                </a:solidFill>
                <a:cs typeface="Arial Narrow"/>
              </a:rPr>
              <a:t> has </a:t>
            </a:r>
            <a:r>
              <a:rPr lang="tr-TR" sz="1200" dirty="0" err="1">
                <a:solidFill>
                  <a:srgbClr val="B5E5B4"/>
                </a:solidFill>
                <a:cs typeface="Arial Narrow"/>
              </a:rPr>
              <a:t>worked</a:t>
            </a:r>
            <a:r>
              <a:rPr lang="tr-TR" sz="1200" dirty="0">
                <a:solidFill>
                  <a:srgbClr val="B5E5B4"/>
                </a:solidFill>
                <a:cs typeface="Arial Narrow"/>
              </a:rPr>
              <a:t>. </a:t>
            </a:r>
            <a:r>
              <a:rPr lang="tr-TR" sz="1200" dirty="0" err="1">
                <a:solidFill>
                  <a:srgbClr val="B5E5B4"/>
                </a:solidFill>
                <a:cs typeface="Arial Narrow"/>
              </a:rPr>
              <a:t>In</a:t>
            </a:r>
            <a:r>
              <a:rPr lang="tr-TR" sz="1200" dirty="0">
                <a:solidFill>
                  <a:srgbClr val="B5E5B4"/>
                </a:solidFill>
                <a:cs typeface="Arial Narrow"/>
              </a:rPr>
              <a:t> </a:t>
            </a:r>
            <a:r>
              <a:rPr lang="tr-TR" sz="1200" dirty="0" err="1">
                <a:solidFill>
                  <a:srgbClr val="B5E5B4"/>
                </a:solidFill>
                <a:cs typeface="Arial Narrow"/>
              </a:rPr>
              <a:t>November</a:t>
            </a:r>
            <a:r>
              <a:rPr lang="tr-TR" sz="1200" dirty="0">
                <a:solidFill>
                  <a:srgbClr val="B5E5B4"/>
                </a:solidFill>
                <a:cs typeface="Arial Narrow"/>
              </a:rPr>
              <a:t> 1999, a federal </a:t>
            </a:r>
            <a:r>
              <a:rPr lang="tr-TR" sz="1200" dirty="0" err="1">
                <a:solidFill>
                  <a:srgbClr val="B5E5B4"/>
                </a:solidFill>
                <a:cs typeface="Arial Narrow"/>
              </a:rPr>
              <a:t>judge</a:t>
            </a:r>
            <a:r>
              <a:rPr lang="tr-TR" sz="1200" dirty="0">
                <a:solidFill>
                  <a:srgbClr val="B5E5B4"/>
                </a:solidFill>
                <a:cs typeface="Arial Narrow"/>
              </a:rPr>
              <a:t> </a:t>
            </a:r>
            <a:r>
              <a:rPr lang="tr-TR" sz="1200" dirty="0" err="1">
                <a:solidFill>
                  <a:srgbClr val="B5E5B4"/>
                </a:solidFill>
                <a:cs typeface="Arial Narrow"/>
              </a:rPr>
              <a:t>declared</a:t>
            </a:r>
            <a:r>
              <a:rPr lang="tr-TR" sz="1200" dirty="0">
                <a:solidFill>
                  <a:srgbClr val="B5E5B4"/>
                </a:solidFill>
                <a:cs typeface="Arial Narrow"/>
              </a:rPr>
              <a:t> Microsoft a </a:t>
            </a:r>
            <a:r>
              <a:rPr lang="tr-TR" sz="1200" dirty="0" err="1">
                <a:solidFill>
                  <a:srgbClr val="B5E5B4"/>
                </a:solidFill>
                <a:cs typeface="Arial Narrow"/>
              </a:rPr>
              <a:t>monopoly</a:t>
            </a:r>
            <a:r>
              <a:rPr lang="tr-TR" sz="1200" dirty="0">
                <a:solidFill>
                  <a:srgbClr val="B5E5B4"/>
                </a:solidFill>
                <a:cs typeface="Arial Narrow"/>
              </a:rPr>
              <a:t> of </a:t>
            </a:r>
            <a:r>
              <a:rPr lang="tr-TR" sz="1200" dirty="0" err="1">
                <a:solidFill>
                  <a:srgbClr val="B5E5B4"/>
                </a:solidFill>
                <a:cs typeface="Arial Narrow"/>
              </a:rPr>
              <a:t>computer</a:t>
            </a:r>
            <a:r>
              <a:rPr lang="tr-TR" sz="1200" dirty="0">
                <a:solidFill>
                  <a:srgbClr val="B5E5B4"/>
                </a:solidFill>
                <a:cs typeface="Arial Narrow"/>
              </a:rPr>
              <a:t> </a:t>
            </a:r>
            <a:r>
              <a:rPr lang="tr-TR" sz="1200" dirty="0" err="1">
                <a:solidFill>
                  <a:srgbClr val="B5E5B4"/>
                </a:solidFill>
                <a:cs typeface="Arial Narrow"/>
              </a:rPr>
              <a:t>operating</a:t>
            </a:r>
            <a:r>
              <a:rPr lang="tr-TR" sz="1200" dirty="0">
                <a:solidFill>
                  <a:srgbClr val="B5E5B4"/>
                </a:solidFill>
                <a:cs typeface="Arial Narrow"/>
              </a:rPr>
              <a:t> </a:t>
            </a:r>
            <a:r>
              <a:rPr lang="tr-TR" sz="1200" dirty="0" err="1">
                <a:solidFill>
                  <a:srgbClr val="B5E5B4"/>
                </a:solidFill>
                <a:cs typeface="Arial Narrow"/>
              </a:rPr>
              <a:t>systems</a:t>
            </a:r>
            <a:r>
              <a:rPr lang="tr-TR" sz="1200" dirty="0">
                <a:solidFill>
                  <a:srgbClr val="B5E5B4"/>
                </a:solidFill>
                <a:cs typeface="Arial Narrow"/>
              </a:rPr>
              <a:t>. </a:t>
            </a:r>
            <a:r>
              <a:rPr lang="tr-TR" sz="1200" dirty="0" err="1">
                <a:solidFill>
                  <a:srgbClr val="B5E5B4"/>
                </a:solidFill>
                <a:cs typeface="Arial Narrow"/>
              </a:rPr>
              <a:t>The</a:t>
            </a:r>
            <a:r>
              <a:rPr lang="tr-TR" sz="1200" dirty="0">
                <a:solidFill>
                  <a:srgbClr val="B5E5B4"/>
                </a:solidFill>
                <a:cs typeface="Arial Narrow"/>
              </a:rPr>
              <a:t> </a:t>
            </a:r>
            <a:r>
              <a:rPr lang="tr-TR" sz="1200" dirty="0" err="1">
                <a:solidFill>
                  <a:srgbClr val="B5E5B4"/>
                </a:solidFill>
                <a:cs typeface="Arial Narrow"/>
              </a:rPr>
              <a:t>original</a:t>
            </a:r>
            <a:r>
              <a:rPr lang="tr-TR" sz="1200" dirty="0">
                <a:solidFill>
                  <a:srgbClr val="B5E5B4"/>
                </a:solidFill>
                <a:cs typeface="Arial Narrow"/>
              </a:rPr>
              <a:t> </a:t>
            </a:r>
            <a:r>
              <a:rPr lang="tr-TR" sz="1200" dirty="0" err="1">
                <a:solidFill>
                  <a:srgbClr val="B5E5B4"/>
                </a:solidFill>
                <a:cs typeface="Arial Narrow"/>
              </a:rPr>
              <a:t>decision</a:t>
            </a:r>
            <a:r>
              <a:rPr lang="tr-TR" sz="1200" dirty="0">
                <a:solidFill>
                  <a:srgbClr val="B5E5B4"/>
                </a:solidFill>
                <a:cs typeface="Arial Narrow"/>
              </a:rPr>
              <a:t> </a:t>
            </a:r>
            <a:r>
              <a:rPr lang="tr-TR" sz="1200" dirty="0" err="1">
                <a:solidFill>
                  <a:srgbClr val="B5E5B4"/>
                </a:solidFill>
                <a:cs typeface="Arial Narrow"/>
              </a:rPr>
              <a:t>underwent</a:t>
            </a:r>
            <a:r>
              <a:rPr lang="tr-TR" sz="1200" baseline="0" dirty="0">
                <a:solidFill>
                  <a:srgbClr val="B5E5B4"/>
                </a:solidFill>
                <a:cs typeface="Arial Narrow"/>
              </a:rPr>
              <a:t> </a:t>
            </a:r>
            <a:r>
              <a:rPr lang="tr-TR" sz="1200" baseline="0" dirty="0" err="1">
                <a:solidFill>
                  <a:srgbClr val="B5E5B4"/>
                </a:solidFill>
                <a:cs typeface="Arial Narrow"/>
              </a:rPr>
              <a:t>appeals</a:t>
            </a:r>
            <a:r>
              <a:rPr lang="tr-TR" sz="1200" baseline="0" dirty="0">
                <a:solidFill>
                  <a:srgbClr val="B5E5B4"/>
                </a:solidFill>
                <a:cs typeface="Arial Narrow"/>
              </a:rPr>
              <a:t> </a:t>
            </a:r>
            <a:r>
              <a:rPr lang="tr-TR" sz="1200" baseline="0" dirty="0" err="1">
                <a:solidFill>
                  <a:srgbClr val="B5E5B4"/>
                </a:solidFill>
                <a:cs typeface="Arial Narrow"/>
              </a:rPr>
              <a:t>that</a:t>
            </a:r>
            <a:r>
              <a:rPr lang="tr-TR" sz="1200" baseline="0" dirty="0">
                <a:solidFill>
                  <a:srgbClr val="B5E5B4"/>
                </a:solidFill>
                <a:cs typeface="Arial Narrow"/>
              </a:rPr>
              <a:t> </a:t>
            </a:r>
            <a:r>
              <a:rPr lang="tr-TR" sz="1200" baseline="0" dirty="0" err="1">
                <a:solidFill>
                  <a:srgbClr val="B5E5B4"/>
                </a:solidFill>
                <a:cs typeface="Arial Narrow"/>
              </a:rPr>
              <a:t>continue</a:t>
            </a:r>
            <a:r>
              <a:rPr lang="tr-TR" sz="1200" baseline="0" dirty="0">
                <a:solidFill>
                  <a:srgbClr val="B5E5B4"/>
                </a:solidFill>
                <a:cs typeface="Arial Narrow"/>
              </a:rPr>
              <a:t> </a:t>
            </a:r>
            <a:r>
              <a:rPr lang="tr-TR" sz="1200" baseline="0" dirty="0" err="1">
                <a:solidFill>
                  <a:srgbClr val="B5E5B4"/>
                </a:solidFill>
                <a:cs typeface="Arial Narrow"/>
              </a:rPr>
              <a:t>to</a:t>
            </a:r>
            <a:r>
              <a:rPr lang="tr-TR" sz="1200" baseline="0" dirty="0">
                <a:solidFill>
                  <a:srgbClr val="B5E5B4"/>
                </a:solidFill>
                <a:cs typeface="Arial Narrow"/>
              </a:rPr>
              <a:t> </a:t>
            </a:r>
            <a:r>
              <a:rPr lang="tr-TR" sz="1200" baseline="0" dirty="0" err="1">
                <a:solidFill>
                  <a:srgbClr val="B5E5B4"/>
                </a:solidFill>
                <a:cs typeface="Arial Narrow"/>
              </a:rPr>
              <a:t>this</a:t>
            </a:r>
            <a:r>
              <a:rPr lang="tr-TR" sz="1200" baseline="0" dirty="0">
                <a:solidFill>
                  <a:srgbClr val="B5E5B4"/>
                </a:solidFill>
                <a:cs typeface="Arial Narrow"/>
              </a:rPr>
              <a:t> </a:t>
            </a:r>
            <a:r>
              <a:rPr lang="tr-TR" sz="1200" baseline="0" dirty="0" err="1">
                <a:solidFill>
                  <a:srgbClr val="B5E5B4"/>
                </a:solidFill>
                <a:cs typeface="Arial Narrow"/>
              </a:rPr>
              <a:t>day</a:t>
            </a:r>
            <a:r>
              <a:rPr lang="tr-TR" sz="1200" baseline="0" dirty="0">
                <a:solidFill>
                  <a:srgbClr val="B5E5B4"/>
                </a:solidFill>
                <a:cs typeface="Arial Narrow"/>
              </a:rPr>
              <a:t>, </a:t>
            </a:r>
            <a:r>
              <a:rPr lang="tr-TR" sz="1200" baseline="0" dirty="0" err="1">
                <a:solidFill>
                  <a:srgbClr val="B5E5B4"/>
                </a:solidFill>
                <a:cs typeface="Arial Narrow"/>
              </a:rPr>
              <a:t>making</a:t>
            </a:r>
            <a:r>
              <a:rPr lang="tr-TR" sz="1200" baseline="0" dirty="0">
                <a:solidFill>
                  <a:srgbClr val="B5E5B4"/>
                </a:solidFill>
                <a:cs typeface="Arial Narrow"/>
              </a:rPr>
              <a:t> </a:t>
            </a:r>
            <a:r>
              <a:rPr lang="tr-TR" sz="1200" baseline="0" dirty="0" err="1">
                <a:solidFill>
                  <a:srgbClr val="B5E5B4"/>
                </a:solidFill>
                <a:cs typeface="Arial Narrow"/>
              </a:rPr>
              <a:t>the</a:t>
            </a:r>
            <a:r>
              <a:rPr lang="tr-TR" sz="1200" baseline="0" dirty="0">
                <a:solidFill>
                  <a:srgbClr val="B5E5B4"/>
                </a:solidFill>
                <a:cs typeface="Arial Narrow"/>
              </a:rPr>
              <a:t> </a:t>
            </a:r>
            <a:r>
              <a:rPr lang="tr-TR" sz="1200" baseline="0" dirty="0" err="1">
                <a:solidFill>
                  <a:srgbClr val="B5E5B4"/>
                </a:solidFill>
                <a:cs typeface="Arial Narrow"/>
              </a:rPr>
              <a:t>ruling</a:t>
            </a:r>
            <a:r>
              <a:rPr lang="tr-TR" sz="1200" baseline="0" dirty="0">
                <a:solidFill>
                  <a:srgbClr val="B5E5B4"/>
                </a:solidFill>
                <a:cs typeface="Arial Narrow"/>
              </a:rPr>
              <a:t> </a:t>
            </a:r>
            <a:r>
              <a:rPr lang="tr-TR" sz="1200" baseline="0" dirty="0" err="1">
                <a:solidFill>
                  <a:srgbClr val="B5E5B4"/>
                </a:solidFill>
                <a:cs typeface="Arial Narrow"/>
              </a:rPr>
              <a:t>largely</a:t>
            </a:r>
            <a:r>
              <a:rPr lang="tr-TR" sz="1200" baseline="0" dirty="0">
                <a:solidFill>
                  <a:srgbClr val="B5E5B4"/>
                </a:solidFill>
                <a:cs typeface="Arial Narrow"/>
              </a:rPr>
              <a:t> </a:t>
            </a:r>
            <a:r>
              <a:rPr lang="tr-TR" sz="1200" baseline="0" dirty="0" err="1">
                <a:solidFill>
                  <a:srgbClr val="B5E5B4"/>
                </a:solidFill>
                <a:cs typeface="Arial Narrow"/>
              </a:rPr>
              <a:t>ineffective</a:t>
            </a:r>
            <a:r>
              <a:rPr lang="tr-TR" sz="1200" baseline="0" dirty="0">
                <a:solidFill>
                  <a:srgbClr val="B5E5B4"/>
                </a:solidFill>
                <a:cs typeface="Arial Narrow"/>
              </a:rPr>
              <a:t> in </a:t>
            </a:r>
            <a:r>
              <a:rPr lang="tr-TR" sz="1200" baseline="0" dirty="0" err="1">
                <a:solidFill>
                  <a:srgbClr val="B5E5B4"/>
                </a:solidFill>
                <a:cs typeface="Arial Narrow"/>
              </a:rPr>
              <a:t>breaking</a:t>
            </a:r>
            <a:r>
              <a:rPr lang="tr-TR" sz="1200" baseline="0" dirty="0">
                <a:solidFill>
                  <a:srgbClr val="B5E5B4"/>
                </a:solidFill>
                <a:cs typeface="Arial Narrow"/>
              </a:rPr>
              <a:t> </a:t>
            </a:r>
            <a:r>
              <a:rPr lang="tr-TR" sz="1200" baseline="0" dirty="0" err="1">
                <a:solidFill>
                  <a:srgbClr val="B5E5B4"/>
                </a:solidFill>
                <a:cs typeface="Arial Narrow"/>
              </a:rPr>
              <a:t>up</a:t>
            </a:r>
            <a:r>
              <a:rPr lang="tr-TR" sz="1200" baseline="0" dirty="0">
                <a:solidFill>
                  <a:srgbClr val="B5E5B4"/>
                </a:solidFill>
                <a:cs typeface="Arial Narrow"/>
              </a:rPr>
              <a:t> </a:t>
            </a:r>
            <a:r>
              <a:rPr lang="tr-TR" sz="1200" baseline="0" dirty="0" err="1">
                <a:solidFill>
                  <a:srgbClr val="B5E5B4"/>
                </a:solidFill>
                <a:cs typeface="Arial Narrow"/>
              </a:rPr>
              <a:t>the</a:t>
            </a:r>
            <a:r>
              <a:rPr lang="tr-TR" sz="1200" baseline="0" dirty="0">
                <a:solidFill>
                  <a:srgbClr val="B5E5B4"/>
                </a:solidFill>
                <a:cs typeface="Arial Narrow"/>
              </a:rPr>
              <a:t> </a:t>
            </a:r>
            <a:r>
              <a:rPr lang="tr-TR" sz="1200" baseline="0" dirty="0" err="1">
                <a:solidFill>
                  <a:srgbClr val="B5E5B4"/>
                </a:solidFill>
                <a:cs typeface="Arial Narrow"/>
              </a:rPr>
              <a:t>monopoly</a:t>
            </a:r>
            <a:r>
              <a:rPr lang="tr-TR" sz="1200" baseline="0" dirty="0">
                <a:solidFill>
                  <a:srgbClr val="B5E5B4"/>
                </a:solidFill>
                <a:cs typeface="Arial Narrow"/>
              </a:rPr>
              <a:t>. But market </a:t>
            </a:r>
            <a:r>
              <a:rPr lang="tr-TR" sz="1200" baseline="0" dirty="0" err="1">
                <a:solidFill>
                  <a:srgbClr val="B5E5B4"/>
                </a:solidFill>
                <a:cs typeface="Arial Narrow"/>
              </a:rPr>
              <a:t>forces</a:t>
            </a:r>
            <a:r>
              <a:rPr lang="tr-TR" sz="1200" baseline="0" dirty="0">
                <a:solidFill>
                  <a:srgbClr val="B5E5B4"/>
                </a:solidFill>
                <a:cs typeface="Arial Narrow"/>
              </a:rPr>
              <a:t> </a:t>
            </a:r>
            <a:r>
              <a:rPr lang="tr-TR" sz="1200" baseline="0" dirty="0" err="1">
                <a:solidFill>
                  <a:srgbClr val="B5E5B4"/>
                </a:solidFill>
                <a:cs typeface="Arial Narrow"/>
              </a:rPr>
              <a:t>have</a:t>
            </a:r>
            <a:r>
              <a:rPr lang="tr-TR" sz="1200" baseline="0" dirty="0">
                <a:solidFill>
                  <a:srgbClr val="B5E5B4"/>
                </a:solidFill>
                <a:cs typeface="Arial Narrow"/>
              </a:rPr>
              <a:t> had </a:t>
            </a:r>
            <a:r>
              <a:rPr lang="tr-TR" sz="1200" baseline="0" dirty="0" err="1">
                <a:solidFill>
                  <a:srgbClr val="B5E5B4"/>
                </a:solidFill>
                <a:cs typeface="Arial Narrow"/>
              </a:rPr>
              <a:t>more</a:t>
            </a:r>
            <a:r>
              <a:rPr lang="tr-TR" sz="1200" baseline="0" dirty="0">
                <a:solidFill>
                  <a:srgbClr val="B5E5B4"/>
                </a:solidFill>
                <a:cs typeface="Arial Narrow"/>
              </a:rPr>
              <a:t> </a:t>
            </a:r>
            <a:r>
              <a:rPr lang="tr-TR" sz="1200" baseline="0" dirty="0" err="1">
                <a:solidFill>
                  <a:srgbClr val="B5E5B4"/>
                </a:solidFill>
                <a:cs typeface="Arial Narrow"/>
              </a:rPr>
              <a:t>success</a:t>
            </a:r>
            <a:r>
              <a:rPr lang="tr-TR" sz="1200" baseline="0" dirty="0">
                <a:solidFill>
                  <a:srgbClr val="B5E5B4"/>
                </a:solidFill>
                <a:cs typeface="Arial Narrow"/>
              </a:rPr>
              <a:t>. New </a:t>
            </a:r>
            <a:r>
              <a:rPr lang="tr-TR" sz="1200" baseline="0" dirty="0" err="1">
                <a:solidFill>
                  <a:srgbClr val="B5E5B4"/>
                </a:solidFill>
                <a:cs typeface="Arial Narrow"/>
              </a:rPr>
              <a:t>technologies</a:t>
            </a:r>
            <a:r>
              <a:rPr lang="tr-TR" sz="1200" baseline="0" dirty="0">
                <a:solidFill>
                  <a:srgbClr val="B5E5B4"/>
                </a:solidFill>
                <a:cs typeface="Arial Narrow"/>
              </a:rPr>
              <a:t> </a:t>
            </a:r>
            <a:r>
              <a:rPr lang="tr-TR" sz="1200" baseline="0" dirty="0" err="1">
                <a:solidFill>
                  <a:srgbClr val="B5E5B4"/>
                </a:solidFill>
                <a:cs typeface="Arial Narrow"/>
              </a:rPr>
              <a:t>have</a:t>
            </a:r>
            <a:r>
              <a:rPr lang="tr-TR" sz="1200" baseline="0" dirty="0">
                <a:solidFill>
                  <a:srgbClr val="B5E5B4"/>
                </a:solidFill>
                <a:cs typeface="Arial Narrow"/>
              </a:rPr>
              <a:t> </a:t>
            </a:r>
            <a:r>
              <a:rPr lang="tr-TR" sz="1200" baseline="0" dirty="0" err="1">
                <a:solidFill>
                  <a:srgbClr val="B5E5B4"/>
                </a:solidFill>
                <a:cs typeface="Arial Narrow"/>
              </a:rPr>
              <a:t>made</a:t>
            </a:r>
            <a:r>
              <a:rPr lang="tr-TR" sz="1200" baseline="0" dirty="0">
                <a:solidFill>
                  <a:srgbClr val="B5E5B4"/>
                </a:solidFill>
                <a:cs typeface="Arial Narrow"/>
              </a:rPr>
              <a:t> </a:t>
            </a:r>
            <a:r>
              <a:rPr lang="tr-TR" sz="1200" baseline="0" dirty="0" err="1">
                <a:solidFill>
                  <a:srgbClr val="B5E5B4"/>
                </a:solidFill>
                <a:cs typeface="Arial Narrow"/>
              </a:rPr>
              <a:t>the</a:t>
            </a:r>
            <a:r>
              <a:rPr lang="tr-TR" sz="1200" baseline="0" dirty="0">
                <a:solidFill>
                  <a:srgbClr val="B5E5B4"/>
                </a:solidFill>
                <a:cs typeface="Arial Narrow"/>
              </a:rPr>
              <a:t> market </a:t>
            </a:r>
            <a:r>
              <a:rPr lang="tr-TR" sz="1200" baseline="0" dirty="0" err="1">
                <a:solidFill>
                  <a:srgbClr val="B5E5B4"/>
                </a:solidFill>
                <a:cs typeface="Arial Narrow"/>
              </a:rPr>
              <a:t>much</a:t>
            </a:r>
            <a:r>
              <a:rPr lang="tr-TR" sz="1200" baseline="0" dirty="0">
                <a:solidFill>
                  <a:srgbClr val="B5E5B4"/>
                </a:solidFill>
                <a:cs typeface="Arial Narrow"/>
              </a:rPr>
              <a:t> </a:t>
            </a:r>
            <a:r>
              <a:rPr lang="tr-TR" sz="1200" baseline="0" dirty="0" err="1">
                <a:solidFill>
                  <a:srgbClr val="B5E5B4"/>
                </a:solidFill>
                <a:cs typeface="Arial Narrow"/>
              </a:rPr>
              <a:t>more</a:t>
            </a:r>
            <a:r>
              <a:rPr lang="tr-TR" sz="1200" baseline="0" dirty="0">
                <a:solidFill>
                  <a:srgbClr val="B5E5B4"/>
                </a:solidFill>
                <a:cs typeface="Arial Narrow"/>
              </a:rPr>
              <a:t> </a:t>
            </a:r>
            <a:r>
              <a:rPr lang="tr-TR" sz="1200" baseline="0" dirty="0" err="1">
                <a:solidFill>
                  <a:srgbClr val="B5E5B4"/>
                </a:solidFill>
                <a:cs typeface="Arial Narrow"/>
              </a:rPr>
              <a:t>competitive</a:t>
            </a:r>
            <a:r>
              <a:rPr lang="tr-TR" sz="1200" baseline="0" dirty="0">
                <a:solidFill>
                  <a:srgbClr val="B5E5B4"/>
                </a:solidFill>
                <a:cs typeface="Arial Narrow"/>
              </a:rPr>
              <a:t>, </a:t>
            </a:r>
            <a:r>
              <a:rPr lang="tr-TR" sz="1200" baseline="0" dirty="0" err="1">
                <a:solidFill>
                  <a:srgbClr val="B5E5B4"/>
                </a:solidFill>
                <a:cs typeface="Arial Narrow"/>
              </a:rPr>
              <a:t>meaning</a:t>
            </a:r>
            <a:r>
              <a:rPr lang="tr-TR" sz="1200" baseline="0" dirty="0">
                <a:solidFill>
                  <a:srgbClr val="B5E5B4"/>
                </a:solidFill>
                <a:cs typeface="Arial Narrow"/>
              </a:rPr>
              <a:t> Microsoft is </a:t>
            </a:r>
            <a:r>
              <a:rPr lang="tr-TR" sz="1200" baseline="0" dirty="0" err="1">
                <a:solidFill>
                  <a:srgbClr val="B5E5B4"/>
                </a:solidFill>
                <a:cs typeface="Arial Narrow"/>
              </a:rPr>
              <a:t>rarely</a:t>
            </a:r>
            <a:r>
              <a:rPr lang="tr-TR" sz="1200" baseline="0" dirty="0">
                <a:solidFill>
                  <a:srgbClr val="B5E5B4"/>
                </a:solidFill>
                <a:cs typeface="Arial Narrow"/>
              </a:rPr>
              <a:t> </a:t>
            </a:r>
            <a:r>
              <a:rPr lang="tr-TR" sz="1200" baseline="0" dirty="0" err="1">
                <a:solidFill>
                  <a:srgbClr val="B5E5B4"/>
                </a:solidFill>
                <a:cs typeface="Arial Narrow"/>
              </a:rPr>
              <a:t>considered</a:t>
            </a:r>
            <a:r>
              <a:rPr lang="tr-TR" sz="1200" baseline="0" dirty="0">
                <a:solidFill>
                  <a:srgbClr val="B5E5B4"/>
                </a:solidFill>
                <a:cs typeface="Arial Narrow"/>
              </a:rPr>
              <a:t> a </a:t>
            </a:r>
            <a:r>
              <a:rPr lang="tr-TR" sz="1200" baseline="0" dirty="0" err="1">
                <a:solidFill>
                  <a:srgbClr val="B5E5B4"/>
                </a:solidFill>
                <a:cs typeface="Arial Narrow"/>
              </a:rPr>
              <a:t>monopoly</a:t>
            </a:r>
            <a:r>
              <a:rPr lang="tr-TR" sz="1200" baseline="0" dirty="0">
                <a:solidFill>
                  <a:srgbClr val="B5E5B4"/>
                </a:solidFill>
                <a:cs typeface="Arial Narrow"/>
              </a:rPr>
              <a:t> </a:t>
            </a:r>
            <a:r>
              <a:rPr lang="tr-TR" sz="1200" baseline="0" dirty="0" err="1">
                <a:solidFill>
                  <a:srgbClr val="B5E5B4"/>
                </a:solidFill>
                <a:cs typeface="Arial Narrow"/>
              </a:rPr>
              <a:t>anymore</a:t>
            </a:r>
            <a:r>
              <a:rPr lang="tr-TR" sz="1200" baseline="0" dirty="0">
                <a:solidFill>
                  <a:srgbClr val="B5E5B4"/>
                </a:solidFill>
                <a:cs typeface="Arial Narrow"/>
              </a:rPr>
              <a:t>.</a:t>
            </a:r>
            <a:endParaRPr lang="tr-TR" sz="1200" dirty="0">
              <a:solidFill>
                <a:srgbClr val="B5E5B4"/>
              </a:solidFill>
              <a:cs typeface="Arial Narrow"/>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tr-TR" dirty="0"/>
          </a:p>
          <a:p>
            <a:r>
              <a:rPr lang="tr-TR" dirty="0"/>
              <a:t>REVIEW QUESTIONS</a:t>
            </a:r>
            <a:endParaRPr lang="tr-TR" baseline="0" dirty="0"/>
          </a:p>
          <a:p>
            <a:pPr marL="228600" indent="-228600">
              <a:buAutoNum type="arabicPeriod"/>
            </a:pPr>
            <a:r>
              <a:rPr lang="tr-TR" dirty="0" err="1"/>
              <a:t>About</a:t>
            </a:r>
            <a:r>
              <a:rPr lang="tr-TR" dirty="0"/>
              <a:t> </a:t>
            </a:r>
            <a:r>
              <a:rPr lang="tr-TR" dirty="0" err="1"/>
              <a:t>what</a:t>
            </a:r>
            <a:r>
              <a:rPr lang="tr-TR" dirty="0"/>
              <a:t> </a:t>
            </a:r>
            <a:r>
              <a:rPr lang="tr-TR" dirty="0" err="1"/>
              <a:t>percentage</a:t>
            </a:r>
            <a:r>
              <a:rPr lang="tr-TR" dirty="0"/>
              <a:t> of </a:t>
            </a:r>
            <a:r>
              <a:rPr lang="tr-TR" dirty="0" err="1"/>
              <a:t>the</a:t>
            </a:r>
            <a:r>
              <a:rPr lang="tr-TR" dirty="0"/>
              <a:t> </a:t>
            </a:r>
            <a:r>
              <a:rPr lang="tr-TR" dirty="0" err="1"/>
              <a:t>operating</a:t>
            </a:r>
            <a:r>
              <a:rPr lang="tr-TR" dirty="0"/>
              <a:t> </a:t>
            </a:r>
            <a:r>
              <a:rPr lang="tr-TR" dirty="0" err="1"/>
              <a:t>system</a:t>
            </a:r>
            <a:r>
              <a:rPr lang="tr-TR" dirty="0"/>
              <a:t> market </a:t>
            </a:r>
            <a:r>
              <a:rPr lang="tr-TR" dirty="0" err="1"/>
              <a:t>did</a:t>
            </a:r>
            <a:r>
              <a:rPr lang="tr-TR" dirty="0"/>
              <a:t> Microsoft (PC) </a:t>
            </a:r>
            <a:r>
              <a:rPr lang="tr-TR" dirty="0" err="1"/>
              <a:t>control</a:t>
            </a:r>
            <a:r>
              <a:rPr lang="tr-TR" dirty="0"/>
              <a:t> in</a:t>
            </a:r>
            <a:r>
              <a:rPr lang="tr-TR" baseline="0" dirty="0"/>
              <a:t> 2012?</a:t>
            </a:r>
            <a:endParaRPr lang="tr-TR" dirty="0"/>
          </a:p>
          <a:p>
            <a:pPr marL="228600" indent="-228600">
              <a:buAutoNum type="arabicPeriod"/>
            </a:pPr>
            <a:r>
              <a:rPr lang="tr-TR" dirty="0" err="1"/>
              <a:t>Describe</a:t>
            </a:r>
            <a:r>
              <a:rPr lang="tr-TR" baseline="0" dirty="0"/>
              <a:t> </a:t>
            </a:r>
            <a:r>
              <a:rPr lang="tr-TR" baseline="0" dirty="0" err="1"/>
              <a:t>the</a:t>
            </a:r>
            <a:r>
              <a:rPr lang="tr-TR" baseline="0" dirty="0"/>
              <a:t> </a:t>
            </a:r>
            <a:r>
              <a:rPr lang="tr-TR" baseline="0" dirty="0" err="1"/>
              <a:t>demise</a:t>
            </a:r>
            <a:r>
              <a:rPr lang="tr-TR" baseline="0" dirty="0"/>
              <a:t> of </a:t>
            </a:r>
            <a:r>
              <a:rPr lang="tr-TR" baseline="0" dirty="0" err="1"/>
              <a:t>the</a:t>
            </a:r>
            <a:r>
              <a:rPr lang="tr-TR" baseline="0" dirty="0"/>
              <a:t> Microsoft </a:t>
            </a:r>
            <a:r>
              <a:rPr lang="tr-TR" baseline="0" dirty="0" err="1"/>
              <a:t>operating</a:t>
            </a:r>
            <a:r>
              <a:rPr lang="tr-TR" baseline="0" dirty="0"/>
              <a:t> </a:t>
            </a:r>
            <a:r>
              <a:rPr lang="tr-TR" baseline="0" dirty="0" err="1"/>
              <a:t>system</a:t>
            </a:r>
            <a:r>
              <a:rPr lang="tr-TR" baseline="0" dirty="0"/>
              <a:t> </a:t>
            </a:r>
            <a:r>
              <a:rPr lang="tr-TR" baseline="0" dirty="0" err="1"/>
              <a:t>monopoly</a:t>
            </a:r>
            <a:r>
              <a:rPr lang="tr-TR" baseline="0" dirty="0"/>
              <a:t> </a:t>
            </a:r>
            <a:r>
              <a:rPr lang="tr-TR" baseline="0" dirty="0" err="1"/>
              <a:t>using</a:t>
            </a:r>
            <a:r>
              <a:rPr lang="tr-TR" baseline="0" dirty="0"/>
              <a:t> </a:t>
            </a:r>
            <a:r>
              <a:rPr lang="tr-TR" baseline="0" dirty="0" err="1"/>
              <a:t>the</a:t>
            </a:r>
            <a:r>
              <a:rPr lang="tr-TR" baseline="0" dirty="0"/>
              <a:t> </a:t>
            </a:r>
            <a:r>
              <a:rPr lang="tr-TR" baseline="0" dirty="0" err="1"/>
              <a:t>following</a:t>
            </a:r>
            <a:r>
              <a:rPr lang="tr-TR" baseline="0" dirty="0"/>
              <a:t> </a:t>
            </a:r>
            <a:r>
              <a:rPr lang="tr-TR" baseline="0" dirty="0" err="1"/>
              <a:t>terms</a:t>
            </a:r>
            <a:r>
              <a:rPr lang="tr-TR" baseline="0" dirty="0"/>
              <a:t>: </a:t>
            </a:r>
            <a:r>
              <a:rPr lang="tr-TR" baseline="0" dirty="0" err="1"/>
              <a:t>competitions</a:t>
            </a:r>
            <a:r>
              <a:rPr lang="tr-TR" baseline="0" dirty="0"/>
              <a:t>, </a:t>
            </a:r>
            <a:r>
              <a:rPr lang="tr-TR" baseline="0" dirty="0" err="1"/>
              <a:t>innovation</a:t>
            </a:r>
            <a:r>
              <a:rPr lang="tr-TR" baseline="0" dirty="0"/>
              <a:t>, </a:t>
            </a:r>
            <a:r>
              <a:rPr lang="tr-TR" baseline="0" dirty="0" err="1"/>
              <a:t>and</a:t>
            </a:r>
            <a:r>
              <a:rPr lang="tr-TR" baseline="0" dirty="0"/>
              <a:t> market </a:t>
            </a:r>
            <a:r>
              <a:rPr lang="tr-TR" baseline="0" dirty="0" err="1"/>
              <a:t>power</a:t>
            </a:r>
            <a:r>
              <a:rPr lang="tr-TR" baseline="0" dirty="0"/>
              <a:t>.</a:t>
            </a:r>
            <a:endParaRPr lang="tr-TR" dirty="0"/>
          </a:p>
        </p:txBody>
      </p:sp>
      <p:sp>
        <p:nvSpPr>
          <p:cNvPr id="4" name="Slide Number Placeholder 3"/>
          <p:cNvSpPr>
            <a:spLocks noGrp="1"/>
          </p:cNvSpPr>
          <p:nvPr>
            <p:ph type="sldNum" sz="quarter" idx="10"/>
          </p:nvPr>
        </p:nvSpPr>
        <p:spPr/>
        <p:txBody>
          <a:bodyPr/>
          <a:lstStyle/>
          <a:p>
            <a:fld id="{C10B49A4-A972-1A4E-910F-C97CA42B539C}" type="slidenum">
              <a:rPr lang="tr-TR" smtClean="0">
                <a:solidFill>
                  <a:prstClr val="black"/>
                </a:solidFill>
              </a:rPr>
              <a:pPr/>
              <a:t>16</a:t>
            </a:fld>
            <a:endParaRPr lang="tr-TR" dirty="0">
              <a:solidFill>
                <a:prstClr val="black"/>
              </a:solidFill>
            </a:endParaRPr>
          </a:p>
        </p:txBody>
      </p:sp>
    </p:spTree>
    <p:extLst>
      <p:ext uri="{BB962C8B-B14F-4D97-AF65-F5344CB8AC3E}">
        <p14:creationId xmlns:p14="http://schemas.microsoft.com/office/powerpoint/2010/main" val="232710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If</a:t>
            </a:r>
            <a:r>
              <a:rPr lang="tr-TR" altLang="en-US" dirty="0"/>
              <a:t> a </a:t>
            </a:r>
            <a:r>
              <a:rPr lang="tr-TR" altLang="en-US" dirty="0" err="1"/>
              <a:t>firm</a:t>
            </a:r>
            <a:r>
              <a:rPr lang="tr-TR" altLang="en-US" dirty="0"/>
              <a:t> </a:t>
            </a:r>
            <a:r>
              <a:rPr lang="tr-TR" altLang="en-US" dirty="0" err="1"/>
              <a:t>faces</a:t>
            </a:r>
            <a:r>
              <a:rPr lang="tr-TR" altLang="en-US" dirty="0"/>
              <a:t> a </a:t>
            </a:r>
            <a:r>
              <a:rPr lang="tr-TR" altLang="en-US" dirty="0" err="1"/>
              <a:t>downward-sloping</a:t>
            </a:r>
            <a:r>
              <a:rPr lang="tr-TR" altLang="en-US" dirty="0"/>
              <a:t> </a:t>
            </a:r>
            <a:r>
              <a:rPr lang="tr-TR" altLang="en-US" dirty="0" err="1"/>
              <a:t>demand</a:t>
            </a:r>
            <a:r>
              <a:rPr lang="tr-TR" altLang="en-US" dirty="0"/>
              <a:t> </a:t>
            </a:r>
            <a:r>
              <a:rPr lang="tr-TR" altLang="en-US" dirty="0" err="1"/>
              <a:t>curve</a:t>
            </a:r>
            <a:r>
              <a:rPr lang="tr-TR" altLang="en-US" dirty="0"/>
              <a:t>, it is </a:t>
            </a:r>
            <a:r>
              <a:rPr lang="tr-TR" altLang="en-US" dirty="0" err="1"/>
              <a:t>indicative</a:t>
            </a:r>
            <a:r>
              <a:rPr lang="tr-TR" altLang="en-US" dirty="0"/>
              <a:t> of </a:t>
            </a:r>
            <a:r>
              <a:rPr lang="tr-TR" altLang="en-US" dirty="0" err="1"/>
              <a:t>the</a:t>
            </a:r>
            <a:r>
              <a:rPr lang="tr-TR" altLang="en-US" dirty="0"/>
              <a:t> </a:t>
            </a:r>
            <a:r>
              <a:rPr lang="tr-TR" altLang="en-US" dirty="0" err="1"/>
              <a:t>firm</a:t>
            </a:r>
            <a:r>
              <a:rPr lang="tr-TR" altLang="en-US" dirty="0"/>
              <a:t> </a:t>
            </a:r>
            <a:r>
              <a:rPr lang="tr-TR" altLang="en-US" dirty="0" err="1"/>
              <a:t>having</a:t>
            </a:r>
            <a:r>
              <a:rPr lang="tr-TR" altLang="en-US" dirty="0"/>
              <a:t> at </a:t>
            </a:r>
            <a:r>
              <a:rPr lang="tr-TR" altLang="en-US" dirty="0" err="1"/>
              <a:t>least</a:t>
            </a:r>
            <a:r>
              <a:rPr lang="tr-TR" altLang="en-US" dirty="0"/>
              <a:t> </a:t>
            </a:r>
            <a:r>
              <a:rPr lang="tr-TR" altLang="en-US" dirty="0" err="1"/>
              <a:t>some</a:t>
            </a:r>
            <a:r>
              <a:rPr lang="tr-TR" altLang="en-US" dirty="0"/>
              <a:t> market </a:t>
            </a:r>
            <a:r>
              <a:rPr lang="tr-TR" altLang="en-US" dirty="0" err="1"/>
              <a:t>power</a:t>
            </a:r>
            <a:r>
              <a:rPr lang="tr-TR" altLang="en-US" dirty="0"/>
              <a:t> </a:t>
            </a:r>
            <a:r>
              <a:rPr lang="tr-TR" altLang="en-US" dirty="0" err="1"/>
              <a:t>and</a:t>
            </a:r>
            <a:r>
              <a:rPr lang="tr-TR" altLang="en-US" dirty="0"/>
              <a:t> </a:t>
            </a:r>
            <a:r>
              <a:rPr lang="tr-TR" altLang="en-US" dirty="0" err="1"/>
              <a:t>the</a:t>
            </a:r>
            <a:r>
              <a:rPr lang="tr-TR" altLang="en-US" dirty="0"/>
              <a:t> </a:t>
            </a:r>
            <a:r>
              <a:rPr lang="tr-TR" altLang="en-US" dirty="0" err="1"/>
              <a:t>ability</a:t>
            </a:r>
            <a:r>
              <a:rPr lang="tr-TR" altLang="en-US" dirty="0"/>
              <a:t> </a:t>
            </a:r>
            <a:r>
              <a:rPr lang="tr-TR" altLang="en-US" dirty="0" err="1"/>
              <a:t>to</a:t>
            </a:r>
            <a:r>
              <a:rPr lang="tr-TR" altLang="en-US" dirty="0"/>
              <a:t> set </a:t>
            </a:r>
            <a:r>
              <a:rPr lang="tr-TR" altLang="en-US" dirty="0" err="1"/>
              <a:t>its</a:t>
            </a:r>
            <a:r>
              <a:rPr lang="tr-TR" altLang="en-US" dirty="0"/>
              <a:t> </a:t>
            </a:r>
            <a:r>
              <a:rPr lang="tr-TR" altLang="en-US" dirty="0" err="1"/>
              <a:t>price</a:t>
            </a:r>
            <a:r>
              <a:rPr lang="tr-TR" altLang="en-US" dirty="0"/>
              <a:t>.</a:t>
            </a:r>
          </a:p>
          <a:p>
            <a:endParaRPr lang="tr-TR" altLang="en-US" dirty="0"/>
          </a:p>
          <a:p>
            <a:r>
              <a:rPr lang="tr-TR" altLang="en-US" dirty="0" err="1"/>
              <a:t>In</a:t>
            </a:r>
            <a:r>
              <a:rPr lang="tr-TR" altLang="en-US" dirty="0"/>
              <a:t> PC (Perfect </a:t>
            </a:r>
            <a:r>
              <a:rPr lang="tr-TR" altLang="en-US" dirty="0" err="1"/>
              <a:t>Competition</a:t>
            </a:r>
            <a:r>
              <a:rPr lang="tr-TR" altLang="en-US" dirty="0"/>
              <a:t>), </a:t>
            </a:r>
            <a:r>
              <a:rPr lang="tr-TR" altLang="en-US" dirty="0" err="1"/>
              <a:t>there</a:t>
            </a:r>
            <a:r>
              <a:rPr lang="tr-TR" altLang="en-US" dirty="0"/>
              <a:t> </a:t>
            </a:r>
            <a:r>
              <a:rPr lang="tr-TR" altLang="en-US" dirty="0" err="1"/>
              <a:t>are</a:t>
            </a:r>
            <a:r>
              <a:rPr lang="tr-TR" altLang="en-US" dirty="0"/>
              <a:t> </a:t>
            </a:r>
            <a:r>
              <a:rPr lang="tr-TR" altLang="en-US" dirty="0" err="1"/>
              <a:t>hundreds</a:t>
            </a:r>
            <a:r>
              <a:rPr lang="tr-TR" altLang="en-US" dirty="0"/>
              <a:t> of </a:t>
            </a:r>
            <a:r>
              <a:rPr lang="tr-TR" altLang="en-US" dirty="0" err="1"/>
              <a:t>firms</a:t>
            </a:r>
            <a:r>
              <a:rPr lang="tr-TR" altLang="en-US" dirty="0"/>
              <a:t> </a:t>
            </a:r>
            <a:r>
              <a:rPr lang="tr-TR" altLang="en-US" dirty="0" err="1"/>
              <a:t>selling</a:t>
            </a:r>
            <a:r>
              <a:rPr lang="tr-TR" altLang="en-US" dirty="0"/>
              <a:t> </a:t>
            </a:r>
            <a:r>
              <a:rPr lang="tr-TR" altLang="en-US" dirty="0" err="1"/>
              <a:t>substitute</a:t>
            </a:r>
            <a:r>
              <a:rPr lang="tr-TR" altLang="en-US" dirty="0"/>
              <a:t> </a:t>
            </a:r>
            <a:r>
              <a:rPr lang="tr-TR" altLang="en-US" dirty="0" err="1"/>
              <a:t>products</a:t>
            </a:r>
            <a:r>
              <a:rPr lang="tr-TR" altLang="en-US" dirty="0"/>
              <a:t>.  No </a:t>
            </a:r>
            <a:r>
              <a:rPr lang="tr-TR" altLang="en-US" dirty="0" err="1"/>
              <a:t>one</a:t>
            </a:r>
            <a:r>
              <a:rPr lang="tr-TR" altLang="en-US" dirty="0"/>
              <a:t> </a:t>
            </a:r>
            <a:r>
              <a:rPr lang="tr-TR" altLang="en-US" dirty="0" err="1"/>
              <a:t>firm</a:t>
            </a:r>
            <a:r>
              <a:rPr lang="tr-TR" altLang="en-US" dirty="0"/>
              <a:t> can </a:t>
            </a:r>
            <a:r>
              <a:rPr lang="tr-TR" altLang="en-US" dirty="0" err="1"/>
              <a:t>determine</a:t>
            </a:r>
            <a:r>
              <a:rPr lang="tr-TR" altLang="en-US" dirty="0"/>
              <a:t> </a:t>
            </a:r>
            <a:r>
              <a:rPr lang="tr-TR" altLang="en-US" dirty="0" err="1"/>
              <a:t>the</a:t>
            </a:r>
            <a:r>
              <a:rPr lang="tr-TR" altLang="en-US" dirty="0"/>
              <a:t> </a:t>
            </a:r>
            <a:r>
              <a:rPr lang="tr-TR" altLang="en-US" dirty="0" err="1"/>
              <a:t>price</a:t>
            </a:r>
            <a:r>
              <a:rPr lang="tr-TR" altLang="en-US" dirty="0"/>
              <a:t>.  </a:t>
            </a:r>
            <a:r>
              <a:rPr lang="tr-TR" altLang="en-US" dirty="0" err="1"/>
              <a:t>The</a:t>
            </a:r>
            <a:r>
              <a:rPr lang="tr-TR" altLang="en-US" dirty="0"/>
              <a:t> </a:t>
            </a:r>
            <a:r>
              <a:rPr lang="tr-TR" altLang="en-US" dirty="0" err="1"/>
              <a:t>price</a:t>
            </a:r>
            <a:r>
              <a:rPr lang="tr-TR" altLang="en-US" dirty="0"/>
              <a:t> is </a:t>
            </a:r>
            <a:r>
              <a:rPr lang="tr-TR" altLang="en-US" dirty="0" err="1"/>
              <a:t>determined</a:t>
            </a:r>
            <a:r>
              <a:rPr lang="tr-TR" altLang="en-US" dirty="0"/>
              <a:t> </a:t>
            </a:r>
            <a:r>
              <a:rPr lang="tr-TR" altLang="en-US" dirty="0" err="1"/>
              <a:t>by</a:t>
            </a:r>
            <a:r>
              <a:rPr lang="tr-TR" altLang="en-US" dirty="0"/>
              <a:t> market </a:t>
            </a:r>
            <a:r>
              <a:rPr lang="tr-TR" altLang="en-US" dirty="0" err="1"/>
              <a:t>supply</a:t>
            </a:r>
            <a:r>
              <a:rPr lang="tr-TR" altLang="en-US" dirty="0"/>
              <a:t> </a:t>
            </a:r>
            <a:r>
              <a:rPr lang="tr-TR" altLang="en-US" dirty="0" err="1"/>
              <a:t>and</a:t>
            </a:r>
            <a:r>
              <a:rPr lang="tr-TR" altLang="en-US" dirty="0"/>
              <a:t> </a:t>
            </a:r>
            <a:r>
              <a:rPr lang="tr-TR" altLang="en-US" dirty="0" err="1"/>
              <a:t>demand</a:t>
            </a:r>
            <a:r>
              <a:rPr lang="tr-TR" altLang="en-US" dirty="0"/>
              <a:t>.</a:t>
            </a:r>
          </a:p>
          <a:p>
            <a:endParaRPr lang="tr-TR" altLang="en-US" dirty="0"/>
          </a:p>
          <a:p>
            <a:r>
              <a:rPr lang="tr-TR" altLang="en-US" dirty="0" err="1"/>
              <a:t>In</a:t>
            </a:r>
            <a:r>
              <a:rPr lang="tr-TR" altLang="en-US" dirty="0"/>
              <a:t> </a:t>
            </a:r>
            <a:r>
              <a:rPr lang="tr-TR" altLang="en-US" dirty="0" err="1"/>
              <a:t>monopoly</a:t>
            </a:r>
            <a:r>
              <a:rPr lang="tr-TR" altLang="en-US" dirty="0"/>
              <a:t>, </a:t>
            </a:r>
            <a:r>
              <a:rPr lang="tr-TR" altLang="en-US" dirty="0" err="1"/>
              <a:t>the</a:t>
            </a:r>
            <a:r>
              <a:rPr lang="tr-TR" altLang="en-US" dirty="0"/>
              <a:t> </a:t>
            </a:r>
            <a:r>
              <a:rPr lang="tr-TR" altLang="en-US" dirty="0" err="1"/>
              <a:t>one</a:t>
            </a:r>
            <a:r>
              <a:rPr lang="tr-TR" altLang="en-US" dirty="0"/>
              <a:t> </a:t>
            </a:r>
            <a:r>
              <a:rPr lang="tr-TR" altLang="en-US" dirty="0" err="1"/>
              <a:t>firm</a:t>
            </a:r>
            <a:r>
              <a:rPr lang="tr-TR" altLang="en-US" dirty="0"/>
              <a:t> IS </a:t>
            </a:r>
            <a:r>
              <a:rPr lang="tr-TR" altLang="en-US" dirty="0" err="1"/>
              <a:t>the</a:t>
            </a:r>
            <a:r>
              <a:rPr lang="tr-TR" altLang="en-US" dirty="0"/>
              <a:t> market.  </a:t>
            </a:r>
            <a:r>
              <a:rPr lang="tr-TR" altLang="en-US" dirty="0" err="1"/>
              <a:t>Later</a:t>
            </a:r>
            <a:r>
              <a:rPr lang="tr-TR" altLang="en-US" dirty="0"/>
              <a:t>, </a:t>
            </a:r>
            <a:r>
              <a:rPr lang="tr-TR" altLang="en-US" dirty="0" err="1"/>
              <a:t>we</a:t>
            </a:r>
            <a:r>
              <a:rPr lang="tr-TR" altLang="en-US" dirty="0"/>
              <a:t> </a:t>
            </a:r>
            <a:r>
              <a:rPr lang="tr-TR" altLang="en-US" dirty="0" err="1"/>
              <a:t>will</a:t>
            </a:r>
            <a:r>
              <a:rPr lang="tr-TR" altLang="en-US" dirty="0"/>
              <a:t> </a:t>
            </a:r>
            <a:r>
              <a:rPr lang="tr-TR" altLang="en-US" dirty="0" err="1"/>
              <a:t>see</a:t>
            </a:r>
            <a:r>
              <a:rPr lang="tr-TR" altLang="en-US" dirty="0"/>
              <a:t> </a:t>
            </a:r>
            <a:r>
              <a:rPr lang="tr-TR" altLang="en-US" dirty="0" err="1"/>
              <a:t>that</a:t>
            </a:r>
            <a:r>
              <a:rPr lang="tr-TR" altLang="en-US" dirty="0"/>
              <a:t> </a:t>
            </a:r>
            <a:r>
              <a:rPr lang="tr-TR" altLang="en-US" dirty="0" err="1"/>
              <a:t>the</a:t>
            </a:r>
            <a:r>
              <a:rPr lang="tr-TR" altLang="en-US" dirty="0"/>
              <a:t> </a:t>
            </a:r>
            <a:r>
              <a:rPr lang="tr-TR" altLang="en-US" dirty="0" err="1"/>
              <a:t>monopoly</a:t>
            </a:r>
            <a:r>
              <a:rPr lang="tr-TR" altLang="en-US" dirty="0"/>
              <a:t> </a:t>
            </a:r>
            <a:r>
              <a:rPr lang="tr-TR" altLang="en-US" dirty="0" err="1"/>
              <a:t>does</a:t>
            </a:r>
            <a:r>
              <a:rPr lang="tr-TR" altLang="en-US" dirty="0"/>
              <a:t> not </a:t>
            </a:r>
            <a:r>
              <a:rPr lang="tr-TR" altLang="en-US" dirty="0" err="1"/>
              <a:t>have</a:t>
            </a:r>
            <a:r>
              <a:rPr lang="tr-TR" altLang="en-US" dirty="0"/>
              <a:t> a </a:t>
            </a:r>
            <a:r>
              <a:rPr lang="tr-TR" altLang="en-US" dirty="0" err="1"/>
              <a:t>supply</a:t>
            </a:r>
            <a:r>
              <a:rPr lang="tr-TR" altLang="en-US" dirty="0"/>
              <a:t> </a:t>
            </a:r>
            <a:r>
              <a:rPr lang="tr-TR" altLang="en-US" dirty="0" err="1"/>
              <a:t>curve</a:t>
            </a:r>
            <a:r>
              <a:rPr lang="tr-TR" altLang="en-US" dirty="0"/>
              <a:t>.  </a:t>
            </a:r>
            <a:r>
              <a:rPr lang="tr-TR" altLang="en-US" dirty="0" err="1"/>
              <a:t>It</a:t>
            </a:r>
            <a:r>
              <a:rPr lang="tr-TR" altLang="en-US" dirty="0"/>
              <a:t> </a:t>
            </a:r>
            <a:r>
              <a:rPr lang="tr-TR" altLang="en-US" dirty="0" err="1"/>
              <a:t>simply</a:t>
            </a:r>
            <a:r>
              <a:rPr lang="tr-TR" altLang="en-US" dirty="0"/>
              <a:t> </a:t>
            </a:r>
            <a:r>
              <a:rPr lang="tr-TR" altLang="en-US" dirty="0" err="1"/>
              <a:t>chooses</a:t>
            </a:r>
            <a:r>
              <a:rPr lang="tr-TR" altLang="en-US" dirty="0"/>
              <a:t> </a:t>
            </a:r>
            <a:r>
              <a:rPr lang="tr-TR" altLang="en-US" dirty="0" err="1"/>
              <a:t>the</a:t>
            </a:r>
            <a:r>
              <a:rPr lang="tr-TR" altLang="en-US" dirty="0"/>
              <a:t> </a:t>
            </a:r>
            <a:r>
              <a:rPr lang="tr-TR" altLang="en-US" dirty="0" err="1"/>
              <a:t>output</a:t>
            </a:r>
            <a:r>
              <a:rPr lang="tr-TR" altLang="en-US" dirty="0"/>
              <a:t> </a:t>
            </a:r>
            <a:r>
              <a:rPr lang="tr-TR" altLang="en-US" dirty="0" err="1"/>
              <a:t>level</a:t>
            </a:r>
            <a:r>
              <a:rPr lang="tr-TR" altLang="en-US" dirty="0"/>
              <a:t> </a:t>
            </a:r>
            <a:r>
              <a:rPr lang="tr-TR" altLang="en-US" dirty="0" err="1"/>
              <a:t>where</a:t>
            </a:r>
            <a:r>
              <a:rPr lang="tr-TR" altLang="en-US" dirty="0"/>
              <a:t> </a:t>
            </a:r>
            <a:r>
              <a:rPr lang="tr-TR" altLang="en-US" dirty="0" err="1"/>
              <a:t>its</a:t>
            </a:r>
            <a:r>
              <a:rPr lang="tr-TR" altLang="en-US" dirty="0"/>
              <a:t> MR = MC </a:t>
            </a:r>
            <a:r>
              <a:rPr lang="tr-TR" altLang="en-US" dirty="0" err="1"/>
              <a:t>and</a:t>
            </a:r>
            <a:r>
              <a:rPr lang="tr-TR" altLang="en-US" dirty="0"/>
              <a:t> </a:t>
            </a:r>
            <a:r>
              <a:rPr lang="tr-TR" altLang="en-US" dirty="0" err="1"/>
              <a:t>charges</a:t>
            </a:r>
            <a:r>
              <a:rPr lang="tr-TR" altLang="en-US" dirty="0"/>
              <a:t> a </a:t>
            </a:r>
            <a:r>
              <a:rPr lang="tr-TR" altLang="en-US" dirty="0" err="1"/>
              <a:t>price</a:t>
            </a:r>
            <a:r>
              <a:rPr lang="tr-TR" altLang="en-US" dirty="0"/>
              <a:t> </a:t>
            </a:r>
            <a:r>
              <a:rPr lang="tr-TR" altLang="en-US" dirty="0" err="1"/>
              <a:t>based</a:t>
            </a:r>
            <a:r>
              <a:rPr lang="tr-TR" altLang="en-US" dirty="0"/>
              <a:t> on </a:t>
            </a:r>
            <a:r>
              <a:rPr lang="tr-TR" altLang="en-US" dirty="0" err="1"/>
              <a:t>the</a:t>
            </a:r>
            <a:r>
              <a:rPr lang="tr-TR" altLang="en-US" dirty="0"/>
              <a:t> </a:t>
            </a:r>
            <a:r>
              <a:rPr lang="tr-TR" altLang="en-US" dirty="0" err="1"/>
              <a:t>height</a:t>
            </a:r>
            <a:r>
              <a:rPr lang="tr-TR" altLang="en-US" dirty="0"/>
              <a:t> of </a:t>
            </a:r>
            <a:r>
              <a:rPr lang="tr-TR" altLang="en-US" dirty="0" err="1"/>
              <a:t>the</a:t>
            </a:r>
            <a:r>
              <a:rPr lang="tr-TR" altLang="en-US" dirty="0"/>
              <a:t> </a:t>
            </a:r>
            <a:r>
              <a:rPr lang="tr-TR" altLang="en-US" dirty="0" err="1"/>
              <a:t>demand</a:t>
            </a:r>
            <a:r>
              <a:rPr lang="tr-TR" altLang="en-US" dirty="0"/>
              <a:t> </a:t>
            </a:r>
            <a:r>
              <a:rPr lang="tr-TR" altLang="en-US" dirty="0" err="1"/>
              <a:t>curve</a:t>
            </a:r>
            <a:r>
              <a:rPr lang="tr-TR" altLang="en-US" dirty="0"/>
              <a:t> at </a:t>
            </a:r>
            <a:r>
              <a:rPr lang="tr-TR" altLang="en-US" dirty="0" err="1"/>
              <a:t>that</a:t>
            </a:r>
            <a:r>
              <a:rPr lang="tr-TR" altLang="en-US" dirty="0"/>
              <a:t> </a:t>
            </a:r>
            <a:r>
              <a:rPr lang="tr-TR" altLang="en-US" dirty="0" err="1"/>
              <a:t>level</a:t>
            </a:r>
            <a:r>
              <a:rPr lang="tr-TR" altLang="en-US" dirty="0"/>
              <a:t> of </a:t>
            </a:r>
            <a:r>
              <a:rPr lang="tr-TR" altLang="en-US" dirty="0" err="1"/>
              <a:t>output</a:t>
            </a:r>
            <a:r>
              <a:rPr lang="tr-TR" altLang="en-US" dirty="0"/>
              <a:t>.</a:t>
            </a:r>
          </a:p>
        </p:txBody>
      </p:sp>
    </p:spTree>
    <p:extLst>
      <p:ext uri="{BB962C8B-B14F-4D97-AF65-F5344CB8AC3E}">
        <p14:creationId xmlns:p14="http://schemas.microsoft.com/office/powerpoint/2010/main" val="1751083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303A8-D748-4760-BE6E-6B116A171C0C}" type="slidenum">
              <a:rPr lang="tr-TR" altLang="en-US" smtClean="0">
                <a:solidFill>
                  <a:srgbClr val="000000"/>
                </a:solidFill>
              </a:rPr>
              <a:pPr/>
              <a:t>18</a:t>
            </a:fld>
            <a:endParaRPr lang="tr-TR" altLang="en-US" dirty="0">
              <a:solidFill>
                <a:srgbClr val="000000"/>
              </a:solidFill>
            </a:endParaRPr>
          </a:p>
        </p:txBody>
      </p:sp>
      <p:sp>
        <p:nvSpPr>
          <p:cNvPr id="186370" name="Rectangle 2"/>
          <p:cNvSpPr>
            <a:spLocks noGrp="1" noRot="1" noChangeAspect="1" noChangeArrowheads="1" noTextEdit="1"/>
          </p:cNvSpPr>
          <p:nvPr>
            <p:ph type="sldImg"/>
          </p:nvPr>
        </p:nvSpPr>
        <p:spPr>
          <a:xfrm>
            <a:off x="685800" y="1143000"/>
            <a:ext cx="5486400" cy="3086100"/>
          </a:xfrm>
          <a:ln/>
        </p:spPr>
      </p:sp>
      <p:sp>
        <p:nvSpPr>
          <p:cNvPr id="186371" name="Rectangle 3"/>
          <p:cNvSpPr>
            <a:spLocks noGrp="1" noChangeArrowheads="1"/>
          </p:cNvSpPr>
          <p:nvPr>
            <p:ph type="body" idx="1"/>
          </p:nvPr>
        </p:nvSpPr>
        <p:spPr/>
        <p:txBody>
          <a:bodyPr/>
          <a:lstStyle/>
          <a:p>
            <a:endParaRPr lang="tr-TR" altLang="en-US" dirty="0"/>
          </a:p>
        </p:txBody>
      </p:sp>
    </p:spTree>
    <p:extLst>
      <p:ext uri="{BB962C8B-B14F-4D97-AF65-F5344CB8AC3E}">
        <p14:creationId xmlns:p14="http://schemas.microsoft.com/office/powerpoint/2010/main" val="218529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Perfectly</a:t>
            </a:r>
            <a:r>
              <a:rPr lang="tr-TR" altLang="en-US" dirty="0"/>
              <a:t> </a:t>
            </a:r>
            <a:r>
              <a:rPr lang="tr-TR" altLang="en-US" dirty="0" err="1"/>
              <a:t>competitive</a:t>
            </a:r>
            <a:r>
              <a:rPr lang="tr-TR" altLang="en-US" dirty="0"/>
              <a:t> </a:t>
            </a:r>
            <a:r>
              <a:rPr lang="tr-TR" altLang="en-US" dirty="0" err="1"/>
              <a:t>firms</a:t>
            </a:r>
            <a:r>
              <a:rPr lang="tr-TR" altLang="en-US" dirty="0"/>
              <a:t> </a:t>
            </a:r>
            <a:r>
              <a:rPr lang="tr-TR" altLang="en-US" dirty="0" err="1"/>
              <a:t>have</a:t>
            </a:r>
            <a:r>
              <a:rPr lang="tr-TR" altLang="en-US" dirty="0"/>
              <a:t> a </a:t>
            </a:r>
            <a:r>
              <a:rPr lang="tr-TR" altLang="en-US" dirty="0" err="1"/>
              <a:t>demand</a:t>
            </a:r>
            <a:r>
              <a:rPr lang="tr-TR" altLang="en-US" dirty="0"/>
              <a:t> </a:t>
            </a:r>
            <a:r>
              <a:rPr lang="tr-TR" altLang="en-US" dirty="0" err="1"/>
              <a:t>curve</a:t>
            </a:r>
            <a:r>
              <a:rPr lang="tr-TR" altLang="en-US" dirty="0"/>
              <a:t> </a:t>
            </a:r>
            <a:r>
              <a:rPr lang="tr-TR" altLang="en-US" dirty="0" err="1"/>
              <a:t>that</a:t>
            </a:r>
            <a:r>
              <a:rPr lang="tr-TR" altLang="en-US" dirty="0"/>
              <a:t> is </a:t>
            </a:r>
            <a:r>
              <a:rPr lang="tr-TR" altLang="en-US" dirty="0" err="1"/>
              <a:t>horizontal</a:t>
            </a:r>
            <a:r>
              <a:rPr lang="tr-TR" altLang="en-US" dirty="0"/>
              <a:t>. Since </a:t>
            </a:r>
            <a:r>
              <a:rPr lang="tr-TR" altLang="en-US" dirty="0" err="1"/>
              <a:t>the</a:t>
            </a:r>
            <a:r>
              <a:rPr lang="tr-TR" altLang="en-US" dirty="0"/>
              <a:t> </a:t>
            </a:r>
            <a:r>
              <a:rPr lang="tr-TR" altLang="en-US" dirty="0" err="1"/>
              <a:t>monopolist</a:t>
            </a:r>
            <a:r>
              <a:rPr lang="tr-TR" altLang="en-US" dirty="0"/>
              <a:t> is </a:t>
            </a:r>
            <a:r>
              <a:rPr lang="tr-TR" altLang="en-US" dirty="0" err="1"/>
              <a:t>the</a:t>
            </a:r>
            <a:r>
              <a:rPr lang="tr-TR" altLang="en-US" dirty="0"/>
              <a:t> sole </a:t>
            </a:r>
            <a:r>
              <a:rPr lang="tr-TR" altLang="en-US" dirty="0" err="1"/>
              <a:t>provider</a:t>
            </a:r>
            <a:r>
              <a:rPr lang="tr-TR" altLang="en-US" dirty="0"/>
              <a:t> of </a:t>
            </a:r>
            <a:r>
              <a:rPr lang="tr-TR" altLang="en-US" dirty="0" err="1"/>
              <a:t>the</a:t>
            </a:r>
            <a:r>
              <a:rPr lang="tr-TR" altLang="en-US" dirty="0"/>
              <a:t> </a:t>
            </a:r>
            <a:r>
              <a:rPr lang="tr-TR" altLang="en-US" dirty="0" err="1"/>
              <a:t>good</a:t>
            </a:r>
            <a:r>
              <a:rPr lang="tr-TR" altLang="en-US" dirty="0"/>
              <a:t> </a:t>
            </a:r>
            <a:r>
              <a:rPr lang="tr-TR" altLang="en-US" dirty="0" err="1"/>
              <a:t>or</a:t>
            </a:r>
            <a:r>
              <a:rPr lang="tr-TR" altLang="en-US" dirty="0"/>
              <a:t> service </a:t>
            </a:r>
            <a:r>
              <a:rPr lang="tr-TR" altLang="en-US" dirty="0" err="1"/>
              <a:t>the</a:t>
            </a:r>
            <a:r>
              <a:rPr lang="tr-TR" altLang="en-US" dirty="0"/>
              <a:t> </a:t>
            </a:r>
            <a:r>
              <a:rPr lang="tr-TR" altLang="en-US" dirty="0" err="1"/>
              <a:t>demand</a:t>
            </a:r>
            <a:r>
              <a:rPr lang="tr-TR" altLang="en-US" dirty="0"/>
              <a:t> </a:t>
            </a:r>
            <a:r>
              <a:rPr lang="tr-TR" altLang="en-US" dirty="0" err="1"/>
              <a:t>for</a:t>
            </a:r>
            <a:r>
              <a:rPr lang="tr-TR" altLang="en-US" dirty="0"/>
              <a:t> </a:t>
            </a:r>
            <a:r>
              <a:rPr lang="tr-TR" altLang="en-US" dirty="0" err="1"/>
              <a:t>its</a:t>
            </a:r>
            <a:r>
              <a:rPr lang="tr-TR" altLang="en-US" dirty="0"/>
              <a:t> </a:t>
            </a:r>
            <a:r>
              <a:rPr lang="tr-TR" altLang="en-US" dirty="0" err="1"/>
              <a:t>product</a:t>
            </a:r>
            <a:r>
              <a:rPr lang="tr-TR" altLang="en-US" dirty="0"/>
              <a:t> </a:t>
            </a:r>
            <a:r>
              <a:rPr lang="tr-TR" altLang="en-US" dirty="0" err="1"/>
              <a:t>depends</a:t>
            </a:r>
            <a:r>
              <a:rPr lang="tr-TR" altLang="en-US" dirty="0"/>
              <a:t> on </a:t>
            </a:r>
            <a:r>
              <a:rPr lang="tr-TR" altLang="en-US" dirty="0" err="1"/>
              <a:t>the</a:t>
            </a:r>
            <a:r>
              <a:rPr lang="tr-TR" altLang="en-US" dirty="0"/>
              <a:t> </a:t>
            </a:r>
            <a:r>
              <a:rPr lang="tr-TR" altLang="en-US" dirty="0" err="1"/>
              <a:t>price</a:t>
            </a:r>
            <a:r>
              <a:rPr lang="tr-TR" altLang="en-US" dirty="0"/>
              <a:t> </a:t>
            </a:r>
            <a:r>
              <a:rPr lang="tr-TR" altLang="en-US" dirty="0" err="1"/>
              <a:t>that</a:t>
            </a:r>
            <a:r>
              <a:rPr lang="tr-TR" altLang="en-US" dirty="0"/>
              <a:t> is </a:t>
            </a:r>
            <a:r>
              <a:rPr lang="tr-TR" altLang="en-US" dirty="0" err="1"/>
              <a:t>charged</a:t>
            </a:r>
            <a:r>
              <a:rPr lang="tr-TR" altLang="en-US" dirty="0"/>
              <a:t>. </a:t>
            </a:r>
            <a:r>
              <a:rPr lang="tr-TR" altLang="en-US" dirty="0" err="1"/>
              <a:t>This</a:t>
            </a:r>
            <a:r>
              <a:rPr lang="tr-TR" altLang="en-US" dirty="0"/>
              <a:t> is </a:t>
            </a:r>
            <a:r>
              <a:rPr lang="tr-TR" altLang="en-US" dirty="0" err="1"/>
              <a:t>reflected</a:t>
            </a:r>
            <a:r>
              <a:rPr lang="tr-TR" altLang="en-US" dirty="0"/>
              <a:t> in a </a:t>
            </a:r>
            <a:r>
              <a:rPr lang="tr-TR" altLang="en-US" dirty="0" err="1"/>
              <a:t>downward-sloping</a:t>
            </a:r>
            <a:r>
              <a:rPr lang="tr-TR" altLang="en-US" dirty="0"/>
              <a:t> </a:t>
            </a:r>
            <a:r>
              <a:rPr lang="tr-TR" altLang="en-US" dirty="0" err="1"/>
              <a:t>demand</a:t>
            </a:r>
            <a:r>
              <a:rPr lang="tr-TR" altLang="en-US" dirty="0"/>
              <a:t> </a:t>
            </a:r>
            <a:r>
              <a:rPr lang="tr-TR" altLang="en-US" dirty="0" err="1"/>
              <a:t>curve</a:t>
            </a:r>
            <a:r>
              <a:rPr lang="tr-TR" altLang="en-US" dirty="0"/>
              <a:t>. </a:t>
            </a:r>
            <a:r>
              <a:rPr lang="tr-TR" altLang="en-US" dirty="0" err="1"/>
              <a:t>So</a:t>
            </a:r>
            <a:r>
              <a:rPr lang="tr-TR" altLang="en-US" dirty="0"/>
              <a:t> </a:t>
            </a:r>
            <a:r>
              <a:rPr lang="tr-TR" altLang="en-US" dirty="0" err="1"/>
              <a:t>while</a:t>
            </a:r>
            <a:r>
              <a:rPr lang="tr-TR" altLang="en-US" dirty="0"/>
              <a:t> </a:t>
            </a:r>
            <a:r>
              <a:rPr lang="tr-TR" altLang="en-US" dirty="0" err="1"/>
              <a:t>the</a:t>
            </a:r>
            <a:r>
              <a:rPr lang="tr-TR" altLang="en-US" dirty="0"/>
              <a:t> </a:t>
            </a:r>
            <a:r>
              <a:rPr lang="tr-TR" altLang="en-US" dirty="0" err="1"/>
              <a:t>perfectly</a:t>
            </a:r>
            <a:r>
              <a:rPr lang="tr-TR" altLang="en-US" dirty="0"/>
              <a:t> </a:t>
            </a:r>
            <a:r>
              <a:rPr lang="tr-TR" altLang="en-US" dirty="0" err="1"/>
              <a:t>competitive</a:t>
            </a:r>
            <a:r>
              <a:rPr lang="tr-TR" altLang="en-US" dirty="0"/>
              <a:t> </a:t>
            </a:r>
            <a:r>
              <a:rPr lang="tr-TR" altLang="en-US" dirty="0" err="1"/>
              <a:t>firm</a:t>
            </a:r>
            <a:r>
              <a:rPr lang="tr-TR" altLang="en-US" dirty="0"/>
              <a:t> has </a:t>
            </a:r>
            <a:r>
              <a:rPr lang="tr-TR" altLang="en-US" dirty="0" err="1"/>
              <a:t>no</a:t>
            </a:r>
            <a:r>
              <a:rPr lang="tr-TR" altLang="en-US" dirty="0"/>
              <a:t> </a:t>
            </a:r>
            <a:r>
              <a:rPr lang="tr-TR" altLang="en-US" dirty="0" err="1"/>
              <a:t>control</a:t>
            </a:r>
            <a:r>
              <a:rPr lang="tr-TR" altLang="en-US" dirty="0"/>
              <a:t> </a:t>
            </a:r>
            <a:r>
              <a:rPr lang="tr-TR" altLang="en-US" dirty="0" err="1"/>
              <a:t>over</a:t>
            </a:r>
            <a:r>
              <a:rPr lang="tr-TR" altLang="en-US" dirty="0"/>
              <a:t> </a:t>
            </a:r>
            <a:r>
              <a:rPr lang="tr-TR" altLang="en-US" dirty="0" err="1"/>
              <a:t>the</a:t>
            </a:r>
            <a:r>
              <a:rPr lang="tr-TR" altLang="en-US" dirty="0"/>
              <a:t> </a:t>
            </a:r>
            <a:r>
              <a:rPr lang="tr-TR" altLang="en-US" dirty="0" err="1"/>
              <a:t>price</a:t>
            </a:r>
            <a:r>
              <a:rPr lang="tr-TR" altLang="en-US" dirty="0"/>
              <a:t> it </a:t>
            </a:r>
            <a:r>
              <a:rPr lang="tr-TR" altLang="en-US" dirty="0" err="1"/>
              <a:t>charges</a:t>
            </a:r>
            <a:r>
              <a:rPr lang="tr-TR" altLang="en-US" dirty="0"/>
              <a:t>, </a:t>
            </a:r>
            <a:r>
              <a:rPr lang="tr-TR" altLang="en-US" dirty="0" err="1"/>
              <a:t>the</a:t>
            </a:r>
            <a:r>
              <a:rPr lang="tr-TR" altLang="en-US" dirty="0"/>
              <a:t> </a:t>
            </a:r>
            <a:r>
              <a:rPr lang="tr-TR" altLang="en-US" dirty="0" err="1"/>
              <a:t>monopolist</a:t>
            </a:r>
            <a:r>
              <a:rPr lang="tr-TR" altLang="en-US" dirty="0"/>
              <a:t> </a:t>
            </a:r>
            <a:r>
              <a:rPr lang="tr-TR" altLang="en-US" dirty="0" err="1"/>
              <a:t>must</a:t>
            </a:r>
            <a:r>
              <a:rPr lang="tr-TR" altLang="en-US" dirty="0"/>
              <a:t> </a:t>
            </a:r>
            <a:r>
              <a:rPr lang="tr-TR" altLang="en-US" dirty="0" err="1"/>
              <a:t>search</a:t>
            </a:r>
            <a:r>
              <a:rPr lang="tr-TR" altLang="en-US" dirty="0"/>
              <a:t> </a:t>
            </a:r>
            <a:r>
              <a:rPr lang="tr-TR" altLang="en-US" dirty="0" err="1"/>
              <a:t>for</a:t>
            </a:r>
            <a:r>
              <a:rPr lang="tr-TR" altLang="en-US" dirty="0"/>
              <a:t> </a:t>
            </a:r>
            <a:r>
              <a:rPr lang="tr-TR" altLang="en-US" dirty="0" err="1"/>
              <a:t>the</a:t>
            </a:r>
            <a:r>
              <a:rPr lang="tr-TR" altLang="en-US" dirty="0"/>
              <a:t> </a:t>
            </a:r>
            <a:r>
              <a:rPr lang="tr-TR" altLang="en-US" dirty="0" err="1"/>
              <a:t>price</a:t>
            </a:r>
            <a:r>
              <a:rPr lang="tr-TR" altLang="en-US" dirty="0"/>
              <a:t> </a:t>
            </a:r>
            <a:r>
              <a:rPr lang="tr-TR" altLang="en-US" dirty="0" err="1"/>
              <a:t>and</a:t>
            </a:r>
            <a:r>
              <a:rPr lang="tr-TR" altLang="en-US" dirty="0"/>
              <a:t> </a:t>
            </a:r>
            <a:r>
              <a:rPr lang="tr-TR" altLang="en-US" dirty="0" err="1"/>
              <a:t>output</a:t>
            </a:r>
            <a:r>
              <a:rPr lang="tr-TR" altLang="en-US" dirty="0"/>
              <a:t> </a:t>
            </a:r>
            <a:r>
              <a:rPr lang="tr-TR" altLang="en-US" dirty="0" err="1"/>
              <a:t>combination</a:t>
            </a:r>
            <a:r>
              <a:rPr lang="tr-TR" altLang="en-US" dirty="0"/>
              <a:t> </a:t>
            </a:r>
            <a:r>
              <a:rPr lang="tr-TR" altLang="en-US" dirty="0" err="1"/>
              <a:t>that</a:t>
            </a:r>
            <a:r>
              <a:rPr lang="tr-TR" altLang="en-US" dirty="0"/>
              <a:t> </a:t>
            </a:r>
            <a:r>
              <a:rPr lang="tr-TR" altLang="en-US" dirty="0" err="1"/>
              <a:t>maximizes</a:t>
            </a:r>
            <a:r>
              <a:rPr lang="tr-TR" altLang="en-US" dirty="0"/>
              <a:t> </a:t>
            </a:r>
            <a:r>
              <a:rPr lang="tr-TR" altLang="en-US" dirty="0" err="1"/>
              <a:t>its</a:t>
            </a:r>
            <a:r>
              <a:rPr lang="tr-TR" altLang="en-US" dirty="0"/>
              <a:t> </a:t>
            </a:r>
            <a:r>
              <a:rPr lang="tr-TR" altLang="en-US" dirty="0" err="1"/>
              <a:t>profits</a:t>
            </a:r>
            <a:r>
              <a:rPr lang="tr-TR" altLang="en-US" dirty="0"/>
              <a:t>.</a:t>
            </a:r>
          </a:p>
          <a:p>
            <a:endParaRPr lang="tr-TR" altLang="en-US" dirty="0"/>
          </a:p>
          <a:p>
            <a:r>
              <a:rPr lang="tr-TR" altLang="en-US" dirty="0" err="1"/>
              <a:t>The</a:t>
            </a:r>
            <a:r>
              <a:rPr lang="tr-TR" altLang="en-US" dirty="0"/>
              <a:t> </a:t>
            </a:r>
            <a:r>
              <a:rPr lang="tr-TR" altLang="en-US" dirty="0" err="1"/>
              <a:t>monopoly</a:t>
            </a:r>
            <a:r>
              <a:rPr lang="tr-TR" altLang="en-US" dirty="0"/>
              <a:t>, </a:t>
            </a:r>
            <a:r>
              <a:rPr lang="tr-TR" altLang="en-US" dirty="0" err="1"/>
              <a:t>while</a:t>
            </a:r>
            <a:r>
              <a:rPr lang="tr-TR" altLang="en-US" dirty="0"/>
              <a:t> </a:t>
            </a:r>
            <a:r>
              <a:rPr lang="tr-TR" altLang="en-US" dirty="0" err="1"/>
              <a:t>having</a:t>
            </a:r>
            <a:r>
              <a:rPr lang="tr-TR" altLang="en-US" dirty="0"/>
              <a:t> market </a:t>
            </a:r>
            <a:r>
              <a:rPr lang="tr-TR" altLang="en-US" dirty="0" err="1"/>
              <a:t>power</a:t>
            </a:r>
            <a:r>
              <a:rPr lang="tr-TR" altLang="en-US" dirty="0"/>
              <a:t>, is </a:t>
            </a:r>
            <a:r>
              <a:rPr lang="tr-TR" altLang="en-US" dirty="0" err="1"/>
              <a:t>still</a:t>
            </a:r>
            <a:r>
              <a:rPr lang="tr-TR" altLang="en-US" dirty="0"/>
              <a:t> </a:t>
            </a:r>
            <a:r>
              <a:rPr lang="tr-TR" altLang="en-US" dirty="0" err="1"/>
              <a:t>limited</a:t>
            </a:r>
            <a:r>
              <a:rPr lang="tr-TR" altLang="en-US" dirty="0"/>
              <a:t> </a:t>
            </a:r>
            <a:r>
              <a:rPr lang="tr-TR" altLang="en-US" dirty="0" err="1"/>
              <a:t>by</a:t>
            </a:r>
            <a:r>
              <a:rPr lang="tr-TR" altLang="en-US" dirty="0"/>
              <a:t> </a:t>
            </a:r>
            <a:r>
              <a:rPr lang="tr-TR" altLang="en-US" dirty="0" err="1"/>
              <a:t>what</a:t>
            </a:r>
            <a:r>
              <a:rPr lang="tr-TR" altLang="en-US" dirty="0"/>
              <a:t> </a:t>
            </a:r>
            <a:r>
              <a:rPr lang="tr-TR" altLang="en-US" dirty="0" err="1"/>
              <a:t>price</a:t>
            </a:r>
            <a:r>
              <a:rPr lang="tr-TR" altLang="en-US" dirty="0"/>
              <a:t> it can </a:t>
            </a:r>
            <a:r>
              <a:rPr lang="tr-TR" altLang="en-US" dirty="0" err="1"/>
              <a:t>charge</a:t>
            </a:r>
            <a:r>
              <a:rPr lang="tr-TR" altLang="en-US" dirty="0"/>
              <a:t>.  </a:t>
            </a:r>
            <a:r>
              <a:rPr lang="tr-TR" altLang="en-US" dirty="0" err="1"/>
              <a:t>The</a:t>
            </a:r>
            <a:r>
              <a:rPr lang="tr-TR" altLang="en-US" dirty="0"/>
              <a:t> </a:t>
            </a:r>
            <a:r>
              <a:rPr lang="tr-TR" altLang="en-US" dirty="0" err="1"/>
              <a:t>demand</a:t>
            </a:r>
            <a:r>
              <a:rPr lang="tr-TR" altLang="en-US" dirty="0"/>
              <a:t> </a:t>
            </a:r>
            <a:r>
              <a:rPr lang="tr-TR" altLang="en-US" dirty="0" err="1"/>
              <a:t>curve</a:t>
            </a:r>
            <a:r>
              <a:rPr lang="tr-TR" altLang="en-US" dirty="0"/>
              <a:t> </a:t>
            </a:r>
            <a:r>
              <a:rPr lang="tr-TR" altLang="en-US" dirty="0" err="1"/>
              <a:t>shows</a:t>
            </a:r>
            <a:r>
              <a:rPr lang="tr-TR" altLang="en-US" dirty="0"/>
              <a:t> </a:t>
            </a:r>
            <a:r>
              <a:rPr lang="tr-TR" altLang="en-US" dirty="0" err="1"/>
              <a:t>the</a:t>
            </a:r>
            <a:r>
              <a:rPr lang="tr-TR" altLang="en-US" dirty="0"/>
              <a:t> </a:t>
            </a:r>
            <a:r>
              <a:rPr lang="tr-TR" altLang="en-US" dirty="0" err="1"/>
              <a:t>consumer</a:t>
            </a:r>
            <a:r>
              <a:rPr lang="tr-TR" altLang="en-US" dirty="0"/>
              <a:t> </a:t>
            </a:r>
            <a:r>
              <a:rPr lang="tr-TR" altLang="en-US" dirty="0" err="1"/>
              <a:t>willingness</a:t>
            </a:r>
            <a:r>
              <a:rPr lang="tr-TR" altLang="en-US" dirty="0"/>
              <a:t> </a:t>
            </a:r>
            <a:r>
              <a:rPr lang="tr-TR" altLang="en-US" dirty="0" err="1"/>
              <a:t>to</a:t>
            </a:r>
            <a:r>
              <a:rPr lang="tr-TR" altLang="en-US" dirty="0"/>
              <a:t> pay </a:t>
            </a:r>
            <a:r>
              <a:rPr lang="tr-TR" altLang="en-US" dirty="0" err="1"/>
              <a:t>for</a:t>
            </a:r>
            <a:r>
              <a:rPr lang="tr-TR" altLang="en-US" dirty="0"/>
              <a:t> </a:t>
            </a:r>
            <a:r>
              <a:rPr lang="tr-TR" altLang="en-US" dirty="0" err="1"/>
              <a:t>the</a:t>
            </a:r>
            <a:r>
              <a:rPr lang="tr-TR" altLang="en-US" dirty="0"/>
              <a:t> </a:t>
            </a:r>
            <a:r>
              <a:rPr lang="tr-TR" altLang="en-US" dirty="0" err="1"/>
              <a:t>product</a:t>
            </a:r>
            <a:r>
              <a:rPr lang="tr-TR" altLang="en-US" dirty="0"/>
              <a:t> </a:t>
            </a:r>
            <a:r>
              <a:rPr lang="tr-TR" altLang="en-US" dirty="0" err="1"/>
              <a:t>and</a:t>
            </a:r>
            <a:r>
              <a:rPr lang="tr-TR" altLang="en-US" dirty="0"/>
              <a:t> </a:t>
            </a:r>
            <a:r>
              <a:rPr lang="tr-TR" altLang="en-US" dirty="0" err="1"/>
              <a:t>guides</a:t>
            </a:r>
            <a:r>
              <a:rPr lang="tr-TR" altLang="en-US" dirty="0"/>
              <a:t> </a:t>
            </a:r>
            <a:r>
              <a:rPr lang="tr-TR" altLang="en-US" dirty="0" err="1"/>
              <a:t>the</a:t>
            </a:r>
            <a:r>
              <a:rPr lang="tr-TR" altLang="en-US" dirty="0"/>
              <a:t> </a:t>
            </a:r>
            <a:r>
              <a:rPr lang="tr-TR" altLang="en-US" dirty="0" err="1"/>
              <a:t>monopolist</a:t>
            </a:r>
            <a:r>
              <a:rPr lang="tr-TR" altLang="en-US" dirty="0"/>
              <a:t> </a:t>
            </a:r>
            <a:r>
              <a:rPr lang="tr-TR" altLang="en-US" dirty="0" err="1"/>
              <a:t>to</a:t>
            </a:r>
            <a:r>
              <a:rPr lang="tr-TR" altLang="en-US" dirty="0"/>
              <a:t> </a:t>
            </a:r>
            <a:r>
              <a:rPr lang="tr-TR" altLang="en-US" dirty="0" err="1"/>
              <a:t>what</a:t>
            </a:r>
            <a:r>
              <a:rPr lang="tr-TR" altLang="en-US" dirty="0"/>
              <a:t> </a:t>
            </a:r>
            <a:r>
              <a:rPr lang="tr-TR" altLang="en-US" dirty="0" err="1"/>
              <a:t>price</a:t>
            </a:r>
            <a:r>
              <a:rPr lang="tr-TR" altLang="en-US" dirty="0"/>
              <a:t> it </a:t>
            </a:r>
            <a:r>
              <a:rPr lang="tr-TR" altLang="en-US" dirty="0" err="1"/>
              <a:t>will</a:t>
            </a:r>
            <a:r>
              <a:rPr lang="tr-TR" altLang="en-US" dirty="0"/>
              <a:t> </a:t>
            </a:r>
            <a:r>
              <a:rPr lang="tr-TR" altLang="en-US" dirty="0" err="1"/>
              <a:t>charge</a:t>
            </a:r>
            <a:r>
              <a:rPr lang="tr-TR" altLang="en-US" dirty="0"/>
              <a:t>.</a:t>
            </a:r>
          </a:p>
          <a:p>
            <a:endParaRPr lang="tr-TR" altLang="en-US" dirty="0"/>
          </a:p>
        </p:txBody>
      </p:sp>
    </p:spTree>
    <p:extLst>
      <p:ext uri="{BB962C8B-B14F-4D97-AF65-F5344CB8AC3E}">
        <p14:creationId xmlns:p14="http://schemas.microsoft.com/office/powerpoint/2010/main" val="400700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74541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For</a:t>
            </a:r>
            <a:r>
              <a:rPr lang="tr-TR" altLang="en-US" dirty="0"/>
              <a:t> </a:t>
            </a:r>
            <a:r>
              <a:rPr lang="tr-TR" altLang="en-US" dirty="0" err="1"/>
              <a:t>any</a:t>
            </a:r>
            <a:r>
              <a:rPr lang="tr-TR" altLang="en-US" dirty="0"/>
              <a:t> </a:t>
            </a:r>
            <a:r>
              <a:rPr lang="tr-TR" altLang="en-US" dirty="0" err="1"/>
              <a:t>firm</a:t>
            </a:r>
            <a:r>
              <a:rPr lang="tr-TR" altLang="en-US" dirty="0"/>
              <a:t>, </a:t>
            </a:r>
            <a:r>
              <a:rPr lang="tr-TR" altLang="en-US" dirty="0" err="1"/>
              <a:t>profit</a:t>
            </a:r>
            <a:r>
              <a:rPr lang="tr-TR" altLang="en-US" dirty="0"/>
              <a:t> is </a:t>
            </a:r>
            <a:r>
              <a:rPr lang="tr-TR" altLang="en-US" dirty="0" err="1"/>
              <a:t>maximized</a:t>
            </a:r>
            <a:r>
              <a:rPr lang="tr-TR" altLang="en-US" dirty="0"/>
              <a:t> at </a:t>
            </a:r>
            <a:r>
              <a:rPr lang="tr-TR" altLang="en-US" dirty="0" err="1"/>
              <a:t>the</a:t>
            </a:r>
            <a:r>
              <a:rPr lang="tr-TR" altLang="en-US" dirty="0"/>
              <a:t> </a:t>
            </a:r>
            <a:r>
              <a:rPr lang="tr-TR" altLang="en-US" dirty="0" err="1"/>
              <a:t>output</a:t>
            </a:r>
            <a:r>
              <a:rPr lang="tr-TR" altLang="en-US" dirty="0"/>
              <a:t> </a:t>
            </a:r>
            <a:r>
              <a:rPr lang="tr-TR" altLang="en-US" dirty="0" err="1"/>
              <a:t>level</a:t>
            </a:r>
            <a:r>
              <a:rPr lang="tr-TR" altLang="en-US" dirty="0"/>
              <a:t> </a:t>
            </a:r>
            <a:r>
              <a:rPr lang="tr-TR" altLang="en-US" dirty="0" err="1"/>
              <a:t>where</a:t>
            </a:r>
            <a:r>
              <a:rPr lang="tr-TR" altLang="en-US" dirty="0"/>
              <a:t> MR = MC.</a:t>
            </a:r>
          </a:p>
          <a:p>
            <a:endParaRPr lang="tr-TR" altLang="en-US" dirty="0"/>
          </a:p>
          <a:p>
            <a:r>
              <a:rPr lang="tr-TR" altLang="en-US" dirty="0" err="1"/>
              <a:t>In</a:t>
            </a:r>
            <a:r>
              <a:rPr lang="tr-TR" altLang="en-US" dirty="0"/>
              <a:t> </a:t>
            </a:r>
            <a:r>
              <a:rPr lang="tr-TR" altLang="en-US" dirty="0" err="1"/>
              <a:t>competition</a:t>
            </a:r>
            <a:r>
              <a:rPr lang="tr-TR" altLang="en-US" dirty="0"/>
              <a:t>, </a:t>
            </a:r>
            <a:r>
              <a:rPr lang="tr-TR" altLang="en-US" dirty="0" err="1"/>
              <a:t>the</a:t>
            </a:r>
            <a:r>
              <a:rPr lang="tr-TR" altLang="en-US" dirty="0"/>
              <a:t> </a:t>
            </a:r>
            <a:r>
              <a:rPr lang="tr-TR" altLang="en-US" dirty="0" err="1"/>
              <a:t>demand</a:t>
            </a:r>
            <a:r>
              <a:rPr lang="tr-TR" altLang="en-US" dirty="0"/>
              <a:t> </a:t>
            </a:r>
            <a:r>
              <a:rPr lang="tr-TR" altLang="en-US" dirty="0" err="1"/>
              <a:t>curve</a:t>
            </a:r>
            <a:r>
              <a:rPr lang="tr-TR" altLang="en-US" dirty="0"/>
              <a:t> (</a:t>
            </a:r>
            <a:r>
              <a:rPr lang="tr-TR" altLang="en-US" dirty="0" err="1"/>
              <a:t>price</a:t>
            </a:r>
            <a:r>
              <a:rPr lang="tr-TR" altLang="en-US" dirty="0"/>
              <a:t>) </a:t>
            </a:r>
            <a:r>
              <a:rPr lang="tr-TR" altLang="en-US" dirty="0" err="1"/>
              <a:t>and</a:t>
            </a:r>
            <a:r>
              <a:rPr lang="tr-TR" altLang="en-US" dirty="0"/>
              <a:t> </a:t>
            </a:r>
            <a:r>
              <a:rPr lang="tr-TR" altLang="en-US" dirty="0" err="1"/>
              <a:t>the</a:t>
            </a:r>
            <a:r>
              <a:rPr lang="tr-TR" altLang="en-US" dirty="0"/>
              <a:t> MR </a:t>
            </a:r>
            <a:r>
              <a:rPr lang="tr-TR" altLang="en-US" dirty="0" err="1"/>
              <a:t>curve</a:t>
            </a:r>
            <a:r>
              <a:rPr lang="tr-TR" altLang="en-US" dirty="0"/>
              <a:t> </a:t>
            </a:r>
            <a:r>
              <a:rPr lang="tr-TR" altLang="en-US" dirty="0" err="1"/>
              <a:t>were</a:t>
            </a:r>
            <a:r>
              <a:rPr lang="tr-TR" altLang="en-US" dirty="0"/>
              <a:t> </a:t>
            </a:r>
            <a:r>
              <a:rPr lang="tr-TR" altLang="en-US" dirty="0" err="1"/>
              <a:t>the</a:t>
            </a:r>
            <a:r>
              <a:rPr lang="tr-TR" altLang="en-US" dirty="0"/>
              <a:t> </a:t>
            </a:r>
            <a:r>
              <a:rPr lang="tr-TR" altLang="en-US" dirty="0" err="1"/>
              <a:t>same</a:t>
            </a:r>
            <a:r>
              <a:rPr lang="tr-TR" altLang="en-US" dirty="0"/>
              <a:t> </a:t>
            </a:r>
            <a:r>
              <a:rPr lang="tr-TR" altLang="en-US" dirty="0" err="1"/>
              <a:t>horizontal</a:t>
            </a:r>
            <a:r>
              <a:rPr lang="tr-TR" altLang="en-US" dirty="0"/>
              <a:t> </a:t>
            </a:r>
            <a:r>
              <a:rPr lang="tr-TR" altLang="en-US" dirty="0" err="1"/>
              <a:t>line</a:t>
            </a:r>
            <a:r>
              <a:rPr lang="tr-TR" altLang="en-US" dirty="0"/>
              <a:t>.  </a:t>
            </a:r>
            <a:r>
              <a:rPr lang="tr-TR" altLang="en-US" dirty="0" err="1"/>
              <a:t>In</a:t>
            </a:r>
            <a:r>
              <a:rPr lang="tr-TR" altLang="en-US" dirty="0"/>
              <a:t> </a:t>
            </a:r>
            <a:r>
              <a:rPr lang="tr-TR" altLang="en-US" dirty="0" err="1"/>
              <a:t>monopoly</a:t>
            </a:r>
            <a:r>
              <a:rPr lang="tr-TR" altLang="en-US" dirty="0"/>
              <a:t>, </a:t>
            </a:r>
            <a:r>
              <a:rPr lang="tr-TR" altLang="en-US" dirty="0" err="1"/>
              <a:t>the</a:t>
            </a:r>
            <a:r>
              <a:rPr lang="tr-TR" altLang="en-US" dirty="0"/>
              <a:t> MR </a:t>
            </a:r>
            <a:r>
              <a:rPr lang="tr-TR" altLang="en-US" dirty="0" err="1"/>
              <a:t>curve</a:t>
            </a:r>
            <a:r>
              <a:rPr lang="tr-TR" altLang="en-US" dirty="0"/>
              <a:t> </a:t>
            </a:r>
            <a:r>
              <a:rPr lang="tr-TR" altLang="en-US" dirty="0" err="1"/>
              <a:t>lies</a:t>
            </a:r>
            <a:r>
              <a:rPr lang="tr-TR" altLang="en-US" dirty="0"/>
              <a:t> </a:t>
            </a:r>
            <a:r>
              <a:rPr lang="tr-TR" altLang="en-US" dirty="0" err="1"/>
              <a:t>below</a:t>
            </a:r>
            <a:r>
              <a:rPr lang="tr-TR" altLang="en-US" dirty="0"/>
              <a:t> </a:t>
            </a:r>
            <a:r>
              <a:rPr lang="tr-TR" altLang="en-US" dirty="0" err="1"/>
              <a:t>the</a:t>
            </a:r>
            <a:r>
              <a:rPr lang="tr-TR" altLang="en-US" dirty="0"/>
              <a:t> </a:t>
            </a:r>
            <a:r>
              <a:rPr lang="tr-TR" altLang="en-US" dirty="0" err="1"/>
              <a:t>demand</a:t>
            </a:r>
            <a:r>
              <a:rPr lang="tr-TR" altLang="en-US" dirty="0"/>
              <a:t> </a:t>
            </a:r>
            <a:r>
              <a:rPr lang="tr-TR" altLang="en-US" dirty="0" err="1"/>
              <a:t>curve</a:t>
            </a:r>
            <a:r>
              <a:rPr lang="tr-TR" altLang="en-US" dirty="0"/>
              <a:t>, </a:t>
            </a:r>
            <a:r>
              <a:rPr lang="tr-TR" altLang="en-US" dirty="0" err="1"/>
              <a:t>so</a:t>
            </a:r>
            <a:r>
              <a:rPr lang="tr-TR" altLang="en-US" dirty="0"/>
              <a:t> P &gt; MR.</a:t>
            </a:r>
          </a:p>
          <a:p>
            <a:endParaRPr lang="tr-TR" altLang="en-US" dirty="0"/>
          </a:p>
          <a:p>
            <a:r>
              <a:rPr lang="tr-TR" altLang="en-US" dirty="0" err="1"/>
              <a:t>For</a:t>
            </a:r>
            <a:r>
              <a:rPr lang="tr-TR" altLang="en-US" dirty="0"/>
              <a:t> </a:t>
            </a:r>
            <a:r>
              <a:rPr lang="tr-TR" altLang="en-US" dirty="0" err="1"/>
              <a:t>monopoly</a:t>
            </a:r>
            <a:r>
              <a:rPr lang="tr-TR" altLang="en-US" dirty="0"/>
              <a:t>, </a:t>
            </a:r>
            <a:r>
              <a:rPr lang="tr-TR" altLang="en-US" dirty="0" err="1"/>
              <a:t>this</a:t>
            </a:r>
            <a:r>
              <a:rPr lang="tr-TR" altLang="en-US" dirty="0"/>
              <a:t> </a:t>
            </a:r>
            <a:r>
              <a:rPr lang="tr-TR" altLang="en-US" dirty="0" err="1"/>
              <a:t>results</a:t>
            </a:r>
            <a:r>
              <a:rPr lang="tr-TR" altLang="en-US" dirty="0"/>
              <a:t> in P &gt; MC.  </a:t>
            </a:r>
            <a:r>
              <a:rPr lang="tr-TR" altLang="en-US" dirty="0" err="1"/>
              <a:t>If</a:t>
            </a:r>
            <a:r>
              <a:rPr lang="tr-TR" altLang="en-US" dirty="0"/>
              <a:t> </a:t>
            </a:r>
            <a:r>
              <a:rPr lang="tr-TR" altLang="en-US" dirty="0" err="1"/>
              <a:t>price</a:t>
            </a:r>
            <a:r>
              <a:rPr lang="tr-TR" altLang="en-US" dirty="0"/>
              <a:t> is </a:t>
            </a:r>
            <a:r>
              <a:rPr lang="tr-TR" altLang="en-US" dirty="0" err="1"/>
              <a:t>greater</a:t>
            </a:r>
            <a:r>
              <a:rPr lang="tr-TR" altLang="en-US" dirty="0"/>
              <a:t> </a:t>
            </a:r>
            <a:r>
              <a:rPr lang="tr-TR" altLang="en-US" dirty="0" err="1"/>
              <a:t>than</a:t>
            </a:r>
            <a:r>
              <a:rPr lang="tr-TR" altLang="en-US" dirty="0"/>
              <a:t> </a:t>
            </a:r>
            <a:r>
              <a:rPr lang="tr-TR" altLang="en-US" dirty="0" err="1"/>
              <a:t>marginal</a:t>
            </a:r>
            <a:r>
              <a:rPr lang="tr-TR" altLang="en-US" dirty="0"/>
              <a:t> </a:t>
            </a:r>
            <a:r>
              <a:rPr lang="tr-TR" altLang="en-US" dirty="0" err="1"/>
              <a:t>cost</a:t>
            </a:r>
            <a:r>
              <a:rPr lang="tr-TR" altLang="en-US" dirty="0"/>
              <a:t>, </a:t>
            </a:r>
            <a:r>
              <a:rPr lang="tr-TR" altLang="en-US" dirty="0" err="1"/>
              <a:t>the</a:t>
            </a:r>
            <a:r>
              <a:rPr lang="tr-TR" altLang="en-US" dirty="0"/>
              <a:t> </a:t>
            </a:r>
            <a:r>
              <a:rPr lang="tr-TR" altLang="en-US" dirty="0" err="1"/>
              <a:t>firm</a:t>
            </a:r>
            <a:r>
              <a:rPr lang="tr-TR" altLang="en-US" dirty="0"/>
              <a:t> has market </a:t>
            </a:r>
            <a:r>
              <a:rPr lang="tr-TR" altLang="en-US" dirty="0" err="1"/>
              <a:t>power</a:t>
            </a:r>
            <a:r>
              <a:rPr lang="tr-TR" altLang="en-US" dirty="0"/>
              <a:t>.  </a:t>
            </a:r>
            <a:r>
              <a:rPr lang="tr-TR" altLang="en-US" dirty="0" err="1"/>
              <a:t>The</a:t>
            </a:r>
            <a:r>
              <a:rPr lang="tr-TR" altLang="en-US" dirty="0"/>
              <a:t> size of </a:t>
            </a:r>
            <a:r>
              <a:rPr lang="tr-TR" altLang="en-US" dirty="0" err="1"/>
              <a:t>the</a:t>
            </a:r>
            <a:r>
              <a:rPr lang="tr-TR" altLang="en-US" dirty="0"/>
              <a:t> </a:t>
            </a:r>
            <a:r>
              <a:rPr lang="tr-TR" altLang="en-US" dirty="0" err="1"/>
              <a:t>difference</a:t>
            </a:r>
            <a:r>
              <a:rPr lang="tr-TR" altLang="en-US" dirty="0"/>
              <a:t> </a:t>
            </a:r>
            <a:r>
              <a:rPr lang="tr-TR" altLang="en-US" dirty="0" err="1"/>
              <a:t>between</a:t>
            </a:r>
            <a:r>
              <a:rPr lang="tr-TR" altLang="en-US" dirty="0"/>
              <a:t> P </a:t>
            </a:r>
            <a:r>
              <a:rPr lang="tr-TR" altLang="en-US" dirty="0" err="1"/>
              <a:t>and</a:t>
            </a:r>
            <a:r>
              <a:rPr lang="tr-TR" altLang="en-US" dirty="0"/>
              <a:t> MC </a:t>
            </a:r>
            <a:r>
              <a:rPr lang="tr-TR" altLang="en-US" dirty="0" err="1"/>
              <a:t>illustrates</a:t>
            </a:r>
            <a:r>
              <a:rPr lang="tr-TR" altLang="en-US" dirty="0"/>
              <a:t> </a:t>
            </a:r>
            <a:r>
              <a:rPr lang="tr-TR" altLang="en-US" dirty="0" err="1"/>
              <a:t>the</a:t>
            </a:r>
            <a:r>
              <a:rPr lang="tr-TR" altLang="en-US" dirty="0"/>
              <a:t> </a:t>
            </a:r>
            <a:r>
              <a:rPr lang="tr-TR" altLang="en-US" dirty="0" err="1"/>
              <a:t>amount</a:t>
            </a:r>
            <a:r>
              <a:rPr lang="tr-TR" altLang="en-US" dirty="0"/>
              <a:t> of market </a:t>
            </a:r>
            <a:r>
              <a:rPr lang="tr-TR" altLang="en-US" dirty="0" err="1"/>
              <a:t>power</a:t>
            </a:r>
            <a:r>
              <a:rPr lang="tr-TR" altLang="en-US" dirty="0"/>
              <a:t>.  A </a:t>
            </a:r>
            <a:r>
              <a:rPr lang="tr-TR" altLang="en-US" dirty="0" err="1"/>
              <a:t>higher</a:t>
            </a:r>
            <a:r>
              <a:rPr lang="tr-TR" altLang="en-US" dirty="0"/>
              <a:t> </a:t>
            </a:r>
            <a:r>
              <a:rPr lang="tr-TR" altLang="en-US" dirty="0" err="1"/>
              <a:t>price</a:t>
            </a:r>
            <a:r>
              <a:rPr lang="tr-TR" altLang="en-US" dirty="0"/>
              <a:t> </a:t>
            </a:r>
            <a:r>
              <a:rPr lang="tr-TR" altLang="en-US" dirty="0" err="1"/>
              <a:t>markup</a:t>
            </a:r>
            <a:r>
              <a:rPr lang="tr-TR" altLang="en-US" dirty="0"/>
              <a:t> </a:t>
            </a:r>
            <a:r>
              <a:rPr lang="tr-TR" altLang="en-US" dirty="0" err="1"/>
              <a:t>from</a:t>
            </a:r>
            <a:r>
              <a:rPr lang="tr-TR" altLang="en-US" dirty="0"/>
              <a:t> MC </a:t>
            </a:r>
            <a:r>
              <a:rPr lang="tr-TR" altLang="en-US" dirty="0" err="1"/>
              <a:t>indicates</a:t>
            </a:r>
            <a:r>
              <a:rPr lang="tr-TR" altLang="en-US" dirty="0"/>
              <a:t> </a:t>
            </a:r>
            <a:r>
              <a:rPr lang="tr-TR" altLang="en-US" dirty="0" err="1"/>
              <a:t>higher</a:t>
            </a:r>
            <a:r>
              <a:rPr lang="tr-TR" altLang="en-US" dirty="0"/>
              <a:t> market </a:t>
            </a:r>
            <a:r>
              <a:rPr lang="tr-TR" altLang="en-US" dirty="0" err="1"/>
              <a:t>power</a:t>
            </a:r>
            <a:r>
              <a:rPr lang="tr-TR" altLang="en-US" dirty="0"/>
              <a:t>.</a:t>
            </a:r>
          </a:p>
        </p:txBody>
      </p:sp>
    </p:spTree>
    <p:extLst>
      <p:ext uri="{BB962C8B-B14F-4D97-AF65-F5344CB8AC3E}">
        <p14:creationId xmlns:p14="http://schemas.microsoft.com/office/powerpoint/2010/main" val="901370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Notice</a:t>
            </a:r>
            <a:r>
              <a:rPr lang="tr-TR" altLang="en-US" dirty="0"/>
              <a:t> </a:t>
            </a:r>
            <a:r>
              <a:rPr lang="tr-TR" altLang="en-US" dirty="0" err="1"/>
              <a:t>the</a:t>
            </a:r>
            <a:r>
              <a:rPr lang="tr-TR" altLang="en-US" dirty="0"/>
              <a:t> </a:t>
            </a:r>
            <a:r>
              <a:rPr lang="tr-TR" altLang="en-US" dirty="0" err="1"/>
              <a:t>inverse</a:t>
            </a:r>
            <a:r>
              <a:rPr lang="tr-TR" altLang="en-US" dirty="0"/>
              <a:t> </a:t>
            </a:r>
            <a:r>
              <a:rPr lang="tr-TR" altLang="en-US" dirty="0" err="1"/>
              <a:t>relationship</a:t>
            </a:r>
            <a:r>
              <a:rPr lang="tr-TR" altLang="en-US" dirty="0"/>
              <a:t> </a:t>
            </a:r>
            <a:r>
              <a:rPr lang="tr-TR" altLang="en-US" dirty="0" err="1"/>
              <a:t>between</a:t>
            </a:r>
            <a:r>
              <a:rPr lang="tr-TR" altLang="en-US" dirty="0"/>
              <a:t> </a:t>
            </a:r>
            <a:r>
              <a:rPr lang="tr-TR" altLang="en-US" dirty="0" err="1"/>
              <a:t>output</a:t>
            </a:r>
            <a:r>
              <a:rPr lang="tr-TR" altLang="en-US" dirty="0"/>
              <a:t> (</a:t>
            </a:r>
            <a:r>
              <a:rPr lang="tr-TR" altLang="en-US" dirty="0" err="1"/>
              <a:t>quantity</a:t>
            </a:r>
            <a:r>
              <a:rPr lang="tr-TR" altLang="en-US" dirty="0"/>
              <a:t>) </a:t>
            </a:r>
            <a:r>
              <a:rPr lang="tr-TR" altLang="en-US" dirty="0" err="1"/>
              <a:t>and</a:t>
            </a:r>
            <a:r>
              <a:rPr lang="tr-TR" altLang="en-US" dirty="0"/>
              <a:t> </a:t>
            </a:r>
            <a:r>
              <a:rPr lang="tr-TR" altLang="en-US" dirty="0" err="1"/>
              <a:t>price</a:t>
            </a:r>
            <a:r>
              <a:rPr lang="tr-TR" altLang="en-US" dirty="0"/>
              <a:t> since </a:t>
            </a:r>
            <a:r>
              <a:rPr lang="tr-TR" altLang="en-US" dirty="0" err="1"/>
              <a:t>the</a:t>
            </a:r>
            <a:r>
              <a:rPr lang="tr-TR" altLang="en-US" dirty="0"/>
              <a:t> </a:t>
            </a:r>
            <a:r>
              <a:rPr lang="tr-TR" altLang="en-US" dirty="0" err="1"/>
              <a:t>monopolist</a:t>
            </a:r>
            <a:r>
              <a:rPr lang="tr-TR" altLang="en-US" dirty="0"/>
              <a:t> </a:t>
            </a:r>
            <a:r>
              <a:rPr lang="tr-TR" altLang="en-US" dirty="0" err="1"/>
              <a:t>faces</a:t>
            </a:r>
            <a:r>
              <a:rPr lang="tr-TR" altLang="en-US" dirty="0"/>
              <a:t> a </a:t>
            </a:r>
            <a:r>
              <a:rPr lang="tr-TR" altLang="en-US" dirty="0" err="1"/>
              <a:t>downward-sloping</a:t>
            </a:r>
            <a:r>
              <a:rPr lang="tr-TR" altLang="en-US" dirty="0"/>
              <a:t> </a:t>
            </a:r>
            <a:r>
              <a:rPr lang="tr-TR" altLang="en-US" dirty="0" err="1"/>
              <a:t>demand</a:t>
            </a:r>
            <a:r>
              <a:rPr lang="tr-TR" altLang="en-US" dirty="0"/>
              <a:t> </a:t>
            </a:r>
            <a:r>
              <a:rPr lang="tr-TR" altLang="en-US" dirty="0" err="1"/>
              <a:t>curve</a:t>
            </a:r>
            <a:r>
              <a:rPr lang="tr-TR" altLang="en-US" dirty="0"/>
              <a:t>.</a:t>
            </a:r>
          </a:p>
          <a:p>
            <a:endParaRPr lang="tr-TR" altLang="en-US" dirty="0"/>
          </a:p>
          <a:p>
            <a:r>
              <a:rPr lang="tr-TR" altLang="en-US" dirty="0"/>
              <a:t>Total </a:t>
            </a:r>
            <a:r>
              <a:rPr lang="tr-TR" altLang="en-US" dirty="0" err="1"/>
              <a:t>revenue</a:t>
            </a:r>
            <a:r>
              <a:rPr lang="tr-TR" altLang="en-US" dirty="0"/>
              <a:t> is </a:t>
            </a:r>
            <a:r>
              <a:rPr lang="tr-TR" altLang="en-US" dirty="0" err="1"/>
              <a:t>calculated</a:t>
            </a:r>
            <a:r>
              <a:rPr lang="tr-TR" altLang="en-US" dirty="0"/>
              <a:t> </a:t>
            </a:r>
            <a:r>
              <a:rPr lang="tr-TR" altLang="en-US" dirty="0" err="1"/>
              <a:t>by</a:t>
            </a:r>
            <a:r>
              <a:rPr lang="tr-TR" altLang="en-US" dirty="0"/>
              <a:t> </a:t>
            </a:r>
            <a:r>
              <a:rPr lang="tr-TR" altLang="en-US" dirty="0" err="1"/>
              <a:t>multiplying</a:t>
            </a:r>
            <a:r>
              <a:rPr lang="tr-TR" altLang="en-US" dirty="0"/>
              <a:t> </a:t>
            </a:r>
            <a:r>
              <a:rPr lang="tr-TR" altLang="en-US" dirty="0" err="1"/>
              <a:t>output</a:t>
            </a:r>
            <a:r>
              <a:rPr lang="tr-TR" altLang="en-US" dirty="0"/>
              <a:t> </a:t>
            </a:r>
            <a:r>
              <a:rPr lang="tr-TR" altLang="en-US" dirty="0" err="1"/>
              <a:t>by</a:t>
            </a:r>
            <a:r>
              <a:rPr lang="tr-TR" altLang="en-US" dirty="0"/>
              <a:t> </a:t>
            </a:r>
            <a:r>
              <a:rPr lang="tr-TR" altLang="en-US" dirty="0" err="1"/>
              <a:t>price</a:t>
            </a:r>
            <a:r>
              <a:rPr lang="tr-TR" altLang="en-US" dirty="0"/>
              <a:t>, (TR = </a:t>
            </a:r>
            <a:r>
              <a:rPr lang="tr-TR" altLang="en-US" dirty="0" err="1"/>
              <a:t>Q</a:t>
            </a:r>
            <a:r>
              <a:rPr lang="tr-TR" altLang="en-US" dirty="0"/>
              <a:t> </a:t>
            </a:r>
            <a:r>
              <a:rPr lang="tr-TR" altLang="en-US" dirty="0">
                <a:sym typeface="Symbol" panose="05050102010706020507" pitchFamily="18" charset="2"/>
              </a:rPr>
              <a:t></a:t>
            </a:r>
            <a:r>
              <a:rPr lang="tr-TR" altLang="en-US" dirty="0"/>
              <a:t> P). At </a:t>
            </a:r>
            <a:r>
              <a:rPr lang="tr-TR" altLang="en-US" dirty="0" err="1"/>
              <a:t>first</a:t>
            </a:r>
            <a:r>
              <a:rPr lang="tr-TR" altLang="en-US" dirty="0"/>
              <a:t> total </a:t>
            </a:r>
            <a:r>
              <a:rPr lang="tr-TR" altLang="en-US" dirty="0" err="1"/>
              <a:t>revenue</a:t>
            </a:r>
            <a:r>
              <a:rPr lang="tr-TR" altLang="en-US" dirty="0"/>
              <a:t> </a:t>
            </a:r>
            <a:r>
              <a:rPr lang="tr-TR" altLang="en-US" dirty="0" err="1"/>
              <a:t>rises</a:t>
            </a:r>
            <a:r>
              <a:rPr lang="tr-TR" altLang="en-US" dirty="0"/>
              <a:t> as </a:t>
            </a:r>
            <a:r>
              <a:rPr lang="tr-TR" altLang="en-US" dirty="0" err="1"/>
              <a:t>the</a:t>
            </a:r>
            <a:r>
              <a:rPr lang="tr-TR" altLang="en-US" dirty="0"/>
              <a:t> </a:t>
            </a:r>
            <a:r>
              <a:rPr lang="tr-TR" altLang="en-US" dirty="0" err="1"/>
              <a:t>price</a:t>
            </a:r>
            <a:r>
              <a:rPr lang="tr-TR" altLang="en-US" dirty="0"/>
              <a:t> </a:t>
            </a:r>
            <a:r>
              <a:rPr lang="tr-TR" altLang="en-US" dirty="0" err="1"/>
              <a:t>falls</a:t>
            </a:r>
            <a:r>
              <a:rPr lang="tr-TR" altLang="en-US" dirty="0"/>
              <a:t>, </a:t>
            </a:r>
            <a:r>
              <a:rPr lang="tr-TR" altLang="en-US" dirty="0" err="1"/>
              <a:t>then</a:t>
            </a:r>
            <a:r>
              <a:rPr lang="tr-TR" altLang="en-US" dirty="0"/>
              <a:t>, </a:t>
            </a:r>
            <a:r>
              <a:rPr lang="tr-TR" altLang="en-US" dirty="0" err="1"/>
              <a:t>once</a:t>
            </a:r>
            <a:r>
              <a:rPr lang="tr-TR" altLang="en-US" dirty="0"/>
              <a:t> </a:t>
            </a:r>
            <a:r>
              <a:rPr lang="tr-TR" altLang="en-US" dirty="0" err="1"/>
              <a:t>the</a:t>
            </a:r>
            <a:r>
              <a:rPr lang="tr-TR" altLang="en-US" dirty="0"/>
              <a:t> </a:t>
            </a:r>
            <a:r>
              <a:rPr lang="tr-TR" altLang="en-US" dirty="0" err="1"/>
              <a:t>price</a:t>
            </a:r>
            <a:r>
              <a:rPr lang="tr-TR" altLang="en-US" dirty="0"/>
              <a:t> </a:t>
            </a:r>
            <a:r>
              <a:rPr lang="tr-TR" altLang="en-US" dirty="0" err="1"/>
              <a:t>becomes</a:t>
            </a:r>
            <a:r>
              <a:rPr lang="tr-TR" altLang="en-US" dirty="0"/>
              <a:t> </a:t>
            </a:r>
            <a:r>
              <a:rPr lang="tr-TR" altLang="en-US" dirty="0" err="1"/>
              <a:t>too</a:t>
            </a:r>
            <a:r>
              <a:rPr lang="tr-TR" altLang="en-US" dirty="0"/>
              <a:t> </a:t>
            </a:r>
            <a:r>
              <a:rPr lang="tr-TR" altLang="en-US" dirty="0" err="1"/>
              <a:t>low</a:t>
            </a:r>
            <a:r>
              <a:rPr lang="tr-TR" altLang="en-US" dirty="0"/>
              <a:t> ($40), it </a:t>
            </a:r>
            <a:r>
              <a:rPr lang="tr-TR" altLang="en-US" dirty="0" err="1"/>
              <a:t>begins</a:t>
            </a:r>
            <a:r>
              <a:rPr lang="tr-TR" altLang="en-US" dirty="0"/>
              <a:t> </a:t>
            </a:r>
            <a:r>
              <a:rPr lang="tr-TR" altLang="en-US" dirty="0" err="1"/>
              <a:t>to</a:t>
            </a:r>
            <a:r>
              <a:rPr lang="tr-TR" altLang="en-US" dirty="0"/>
              <a:t> </a:t>
            </a:r>
            <a:r>
              <a:rPr lang="tr-TR" altLang="en-US" dirty="0" err="1"/>
              <a:t>fall</a:t>
            </a:r>
            <a:r>
              <a:rPr lang="tr-TR" altLang="en-US" dirty="0"/>
              <a:t>. As a </a:t>
            </a:r>
            <a:r>
              <a:rPr lang="tr-TR" altLang="en-US" dirty="0" err="1"/>
              <a:t>result</a:t>
            </a:r>
            <a:r>
              <a:rPr lang="tr-TR" altLang="en-US" dirty="0"/>
              <a:t>, </a:t>
            </a:r>
            <a:r>
              <a:rPr lang="tr-TR" altLang="en-US" dirty="0" err="1"/>
              <a:t>the</a:t>
            </a:r>
            <a:r>
              <a:rPr lang="tr-TR" altLang="en-US" dirty="0"/>
              <a:t> total </a:t>
            </a:r>
            <a:r>
              <a:rPr lang="tr-TR" altLang="en-US" dirty="0" err="1"/>
              <a:t>revenue</a:t>
            </a:r>
            <a:r>
              <a:rPr lang="tr-TR" altLang="en-US" dirty="0"/>
              <a:t> </a:t>
            </a:r>
            <a:r>
              <a:rPr lang="tr-TR" altLang="en-US" dirty="0" err="1"/>
              <a:t>function</a:t>
            </a:r>
            <a:r>
              <a:rPr lang="tr-TR" altLang="en-US" dirty="0"/>
              <a:t> </a:t>
            </a:r>
            <a:r>
              <a:rPr lang="tr-TR" altLang="en-US" dirty="0" err="1"/>
              <a:t>rises</a:t>
            </a:r>
            <a:r>
              <a:rPr lang="tr-TR" altLang="en-US" dirty="0"/>
              <a:t> </a:t>
            </a:r>
            <a:r>
              <a:rPr lang="tr-TR" altLang="en-US" dirty="0" err="1"/>
              <a:t>to</a:t>
            </a:r>
            <a:r>
              <a:rPr lang="tr-TR" altLang="en-US" dirty="0"/>
              <a:t> $250,000 </a:t>
            </a:r>
            <a:r>
              <a:rPr lang="tr-TR" altLang="en-US" dirty="0" err="1"/>
              <a:t>before</a:t>
            </a:r>
            <a:r>
              <a:rPr lang="tr-TR" altLang="en-US" dirty="0"/>
              <a:t> it </a:t>
            </a:r>
            <a:r>
              <a:rPr lang="tr-TR" altLang="en-US" dirty="0" err="1"/>
              <a:t>falls</a:t>
            </a:r>
            <a:r>
              <a:rPr lang="tr-TR" altLang="en-US" dirty="0"/>
              <a:t> </a:t>
            </a:r>
            <a:r>
              <a:rPr lang="tr-TR" altLang="en-US" dirty="0" err="1"/>
              <a:t>off</a:t>
            </a:r>
            <a:r>
              <a:rPr lang="tr-TR" altLang="en-US" dirty="0"/>
              <a:t>.</a:t>
            </a:r>
          </a:p>
          <a:p>
            <a:endParaRPr lang="tr-TR" altLang="en-US" dirty="0"/>
          </a:p>
          <a:p>
            <a:r>
              <a:rPr lang="tr-TR" altLang="en-US" dirty="0" err="1"/>
              <a:t>The</a:t>
            </a:r>
            <a:r>
              <a:rPr lang="tr-TR" altLang="en-US" dirty="0"/>
              <a:t> final </a:t>
            </a:r>
            <a:r>
              <a:rPr lang="tr-TR" altLang="en-US" dirty="0" err="1"/>
              <a:t>column</a:t>
            </a:r>
            <a:r>
              <a:rPr lang="tr-TR" altLang="en-US" dirty="0"/>
              <a:t>, </a:t>
            </a:r>
            <a:r>
              <a:rPr lang="tr-TR" altLang="en-US" dirty="0" err="1"/>
              <a:t>marginal</a:t>
            </a:r>
            <a:r>
              <a:rPr lang="tr-TR" altLang="en-US" dirty="0"/>
              <a:t> </a:t>
            </a:r>
            <a:r>
              <a:rPr lang="tr-TR" altLang="en-US" dirty="0" err="1"/>
              <a:t>revenue</a:t>
            </a:r>
            <a:r>
              <a:rPr lang="tr-TR" altLang="en-US" dirty="0"/>
              <a:t> (MR), </a:t>
            </a:r>
            <a:r>
              <a:rPr lang="tr-TR" altLang="en-US" dirty="0" err="1"/>
              <a:t>shows</a:t>
            </a:r>
            <a:r>
              <a:rPr lang="tr-TR" altLang="en-US" dirty="0"/>
              <a:t> </a:t>
            </a:r>
            <a:r>
              <a:rPr lang="tr-TR" altLang="en-US" dirty="0" err="1"/>
              <a:t>the</a:t>
            </a:r>
            <a:r>
              <a:rPr lang="tr-TR" altLang="en-US" dirty="0"/>
              <a:t> </a:t>
            </a:r>
            <a:r>
              <a:rPr lang="tr-TR" altLang="en-US" dirty="0" err="1"/>
              <a:t>change</a:t>
            </a:r>
            <a:r>
              <a:rPr lang="tr-TR" altLang="en-US" dirty="0"/>
              <a:t> in total </a:t>
            </a:r>
            <a:r>
              <a:rPr lang="tr-TR" altLang="en-US" dirty="0" err="1"/>
              <a:t>revenue</a:t>
            </a:r>
            <a:r>
              <a:rPr lang="tr-TR" altLang="en-US" dirty="0"/>
              <a:t>. Here </a:t>
            </a:r>
            <a:r>
              <a:rPr lang="tr-TR" altLang="en-US" dirty="0" err="1"/>
              <a:t>we</a:t>
            </a:r>
            <a:r>
              <a:rPr lang="tr-TR" altLang="en-US" dirty="0"/>
              <a:t> </a:t>
            </a:r>
            <a:r>
              <a:rPr lang="tr-TR" altLang="en-US" dirty="0" err="1"/>
              <a:t>see</a:t>
            </a:r>
            <a:r>
              <a:rPr lang="tr-TR" altLang="en-US" dirty="0"/>
              <a:t> </a:t>
            </a:r>
            <a:r>
              <a:rPr lang="tr-TR" altLang="en-US" dirty="0" err="1"/>
              <a:t>positive</a:t>
            </a:r>
            <a:r>
              <a:rPr lang="tr-TR" altLang="en-US" dirty="0"/>
              <a:t> (</a:t>
            </a:r>
            <a:r>
              <a:rPr lang="tr-TR" altLang="en-US" dirty="0" err="1"/>
              <a:t>green</a:t>
            </a:r>
            <a:r>
              <a:rPr lang="tr-TR" altLang="en-US" dirty="0"/>
              <a:t> </a:t>
            </a:r>
            <a:r>
              <a:rPr lang="tr-TR" altLang="en-US" dirty="0" err="1"/>
              <a:t>text</a:t>
            </a:r>
            <a:r>
              <a:rPr lang="tr-TR" altLang="en-US" dirty="0"/>
              <a:t>) (</a:t>
            </a:r>
            <a:r>
              <a:rPr lang="tr-TR" altLang="en-US" dirty="0" err="1"/>
              <a:t>though</a:t>
            </a:r>
            <a:r>
              <a:rPr lang="tr-TR" altLang="en-US" dirty="0"/>
              <a:t> </a:t>
            </a:r>
            <a:r>
              <a:rPr lang="tr-TR" altLang="en-US" dirty="0" err="1"/>
              <a:t>falling</a:t>
            </a:r>
            <a:r>
              <a:rPr lang="tr-TR" altLang="en-US" dirty="0"/>
              <a:t>) </a:t>
            </a:r>
            <a:r>
              <a:rPr lang="tr-TR" altLang="en-US" dirty="0" err="1"/>
              <a:t>marginal</a:t>
            </a:r>
            <a:r>
              <a:rPr lang="tr-TR" altLang="en-US" dirty="0"/>
              <a:t> </a:t>
            </a:r>
            <a:r>
              <a:rPr lang="tr-TR" altLang="en-US" dirty="0" err="1"/>
              <a:t>revenue</a:t>
            </a:r>
            <a:r>
              <a:rPr lang="tr-TR" altLang="en-US" dirty="0"/>
              <a:t> </a:t>
            </a:r>
            <a:r>
              <a:rPr lang="tr-TR" altLang="en-US" dirty="0" err="1"/>
              <a:t>associated</a:t>
            </a:r>
            <a:r>
              <a:rPr lang="tr-TR" altLang="en-US" dirty="0"/>
              <a:t> </a:t>
            </a:r>
            <a:r>
              <a:rPr lang="tr-TR" altLang="en-US" dirty="0" err="1"/>
              <a:t>with</a:t>
            </a:r>
            <a:r>
              <a:rPr lang="tr-TR" altLang="en-US" dirty="0"/>
              <a:t> </a:t>
            </a:r>
            <a:r>
              <a:rPr lang="tr-TR" altLang="en-US" dirty="0" err="1"/>
              <a:t>prices</a:t>
            </a:r>
            <a:r>
              <a:rPr lang="tr-TR" altLang="en-US" dirty="0"/>
              <a:t> </a:t>
            </a:r>
            <a:r>
              <a:rPr lang="tr-TR" altLang="en-US" dirty="0" err="1"/>
              <a:t>above</a:t>
            </a:r>
            <a:r>
              <a:rPr lang="tr-TR" altLang="en-US" dirty="0"/>
              <a:t> $50. </a:t>
            </a:r>
            <a:r>
              <a:rPr lang="tr-TR" altLang="en-US" dirty="0" err="1"/>
              <a:t>Below</a:t>
            </a:r>
            <a:r>
              <a:rPr lang="tr-TR" altLang="en-US" dirty="0"/>
              <a:t> $50, </a:t>
            </a:r>
            <a:r>
              <a:rPr lang="tr-TR" altLang="en-US" dirty="0" err="1"/>
              <a:t>marginal</a:t>
            </a:r>
            <a:r>
              <a:rPr lang="tr-TR" altLang="en-US" dirty="0"/>
              <a:t> </a:t>
            </a:r>
            <a:r>
              <a:rPr lang="tr-TR" altLang="en-US" dirty="0" err="1"/>
              <a:t>revenue</a:t>
            </a:r>
            <a:r>
              <a:rPr lang="tr-TR" altLang="en-US" dirty="0"/>
              <a:t> </a:t>
            </a:r>
            <a:r>
              <a:rPr lang="tr-TR" altLang="en-US" dirty="0" err="1"/>
              <a:t>becomes</a:t>
            </a:r>
            <a:r>
              <a:rPr lang="tr-TR" altLang="en-US" dirty="0"/>
              <a:t> </a:t>
            </a:r>
            <a:r>
              <a:rPr lang="tr-TR" altLang="en-US" dirty="0" err="1"/>
              <a:t>negative</a:t>
            </a:r>
            <a:r>
              <a:rPr lang="tr-TR" altLang="en-US" dirty="0"/>
              <a:t>.</a:t>
            </a:r>
          </a:p>
          <a:p>
            <a:endParaRPr lang="tr-TR" altLang="en-US" dirty="0"/>
          </a:p>
          <a:p>
            <a:r>
              <a:rPr lang="tr-TR" altLang="en-US" dirty="0" err="1"/>
              <a:t>Negative</a:t>
            </a:r>
            <a:r>
              <a:rPr lang="tr-TR" altLang="en-US" dirty="0"/>
              <a:t> </a:t>
            </a:r>
            <a:r>
              <a:rPr lang="tr-TR" altLang="en-US" dirty="0" err="1"/>
              <a:t>marginal</a:t>
            </a:r>
            <a:r>
              <a:rPr lang="tr-TR" altLang="en-US" dirty="0"/>
              <a:t> </a:t>
            </a:r>
            <a:r>
              <a:rPr lang="tr-TR" altLang="en-US" dirty="0" err="1"/>
              <a:t>revenue</a:t>
            </a:r>
            <a:r>
              <a:rPr lang="tr-TR" altLang="en-US" dirty="0"/>
              <a:t> (</a:t>
            </a:r>
            <a:r>
              <a:rPr lang="tr-TR" altLang="en-US" dirty="0" err="1"/>
              <a:t>red</a:t>
            </a:r>
            <a:r>
              <a:rPr lang="tr-TR" altLang="en-US" dirty="0"/>
              <a:t> </a:t>
            </a:r>
            <a:r>
              <a:rPr lang="tr-TR" altLang="en-US" dirty="0" err="1"/>
              <a:t>text</a:t>
            </a:r>
            <a:r>
              <a:rPr lang="tr-TR" altLang="en-US" dirty="0"/>
              <a:t>) </a:t>
            </a:r>
            <a:r>
              <a:rPr lang="tr-TR" altLang="en-US" dirty="0" err="1"/>
              <a:t>means</a:t>
            </a:r>
            <a:r>
              <a:rPr lang="tr-TR" altLang="en-US" dirty="0"/>
              <a:t> </a:t>
            </a:r>
            <a:r>
              <a:rPr lang="tr-TR" altLang="en-US" dirty="0" err="1"/>
              <a:t>that</a:t>
            </a:r>
            <a:r>
              <a:rPr lang="tr-TR" altLang="en-US" dirty="0"/>
              <a:t> total </a:t>
            </a:r>
            <a:r>
              <a:rPr lang="tr-TR" altLang="en-US" dirty="0" err="1"/>
              <a:t>revenue</a:t>
            </a:r>
            <a:r>
              <a:rPr lang="tr-TR" altLang="en-US" dirty="0"/>
              <a:t> </a:t>
            </a:r>
            <a:r>
              <a:rPr lang="tr-TR" altLang="en-US" dirty="0" err="1"/>
              <a:t>decreases</a:t>
            </a:r>
            <a:r>
              <a:rPr lang="tr-TR" altLang="en-US" dirty="0"/>
              <a:t> </a:t>
            </a:r>
            <a:r>
              <a:rPr lang="tr-TR" altLang="en-US" dirty="0" err="1"/>
              <a:t>if</a:t>
            </a:r>
            <a:r>
              <a:rPr lang="tr-TR" altLang="en-US" dirty="0"/>
              <a:t> </a:t>
            </a:r>
            <a:r>
              <a:rPr lang="tr-TR" altLang="en-US" dirty="0" err="1"/>
              <a:t>the</a:t>
            </a:r>
            <a:r>
              <a:rPr lang="tr-TR" altLang="en-US" dirty="0"/>
              <a:t> </a:t>
            </a:r>
            <a:r>
              <a:rPr lang="tr-TR" altLang="en-US" dirty="0" err="1"/>
              <a:t>monopoly</a:t>
            </a:r>
            <a:r>
              <a:rPr lang="tr-TR" altLang="en-US" dirty="0"/>
              <a:t> </a:t>
            </a:r>
            <a:r>
              <a:rPr lang="tr-TR" altLang="en-US" dirty="0" err="1"/>
              <a:t>were</a:t>
            </a:r>
            <a:r>
              <a:rPr lang="tr-TR" altLang="en-US" dirty="0"/>
              <a:t> </a:t>
            </a:r>
            <a:r>
              <a:rPr lang="tr-TR" altLang="en-US" dirty="0" err="1"/>
              <a:t>to</a:t>
            </a:r>
            <a:r>
              <a:rPr lang="tr-TR" altLang="en-US" dirty="0"/>
              <a:t> </a:t>
            </a:r>
            <a:r>
              <a:rPr lang="tr-TR" altLang="en-US" dirty="0" err="1"/>
              <a:t>continue</a:t>
            </a:r>
            <a:r>
              <a:rPr lang="tr-TR" altLang="en-US" dirty="0"/>
              <a:t> </a:t>
            </a:r>
            <a:r>
              <a:rPr lang="tr-TR" altLang="en-US" dirty="0" err="1"/>
              <a:t>selling</a:t>
            </a:r>
            <a:r>
              <a:rPr lang="tr-TR" altLang="en-US" dirty="0"/>
              <a:t> </a:t>
            </a:r>
            <a:r>
              <a:rPr lang="tr-TR" altLang="en-US" dirty="0" err="1"/>
              <a:t>more</a:t>
            </a:r>
            <a:r>
              <a:rPr lang="tr-TR" altLang="en-US" dirty="0"/>
              <a:t> </a:t>
            </a:r>
            <a:r>
              <a:rPr lang="tr-TR" altLang="en-US" dirty="0" err="1"/>
              <a:t>units</a:t>
            </a:r>
            <a:r>
              <a:rPr lang="tr-TR" altLang="en-US" dirty="0"/>
              <a:t>.  </a:t>
            </a:r>
            <a:r>
              <a:rPr lang="tr-TR" altLang="en-US" dirty="0" err="1"/>
              <a:t>Realize</a:t>
            </a:r>
            <a:r>
              <a:rPr lang="tr-TR" altLang="en-US" dirty="0"/>
              <a:t> </a:t>
            </a:r>
            <a:r>
              <a:rPr lang="tr-TR" altLang="en-US" dirty="0" err="1"/>
              <a:t>that</a:t>
            </a:r>
            <a:r>
              <a:rPr lang="tr-TR" altLang="en-US" dirty="0"/>
              <a:t> in </a:t>
            </a:r>
            <a:r>
              <a:rPr lang="tr-TR" altLang="en-US" dirty="0" err="1"/>
              <a:t>order</a:t>
            </a:r>
            <a:r>
              <a:rPr lang="tr-TR" altLang="en-US" dirty="0"/>
              <a:t> </a:t>
            </a:r>
            <a:r>
              <a:rPr lang="tr-TR" altLang="en-US" dirty="0" err="1"/>
              <a:t>to</a:t>
            </a:r>
            <a:r>
              <a:rPr lang="tr-TR" altLang="en-US" dirty="0"/>
              <a:t> </a:t>
            </a:r>
            <a:r>
              <a:rPr lang="tr-TR" altLang="en-US" dirty="0" err="1"/>
              <a:t>sell</a:t>
            </a:r>
            <a:r>
              <a:rPr lang="tr-TR" altLang="en-US" dirty="0"/>
              <a:t> </a:t>
            </a:r>
            <a:r>
              <a:rPr lang="tr-TR" altLang="en-US" dirty="0" err="1"/>
              <a:t>more</a:t>
            </a:r>
            <a:r>
              <a:rPr lang="tr-TR" altLang="en-US" dirty="0"/>
              <a:t> </a:t>
            </a:r>
            <a:r>
              <a:rPr lang="tr-TR" altLang="en-US" dirty="0" err="1"/>
              <a:t>units</a:t>
            </a:r>
            <a:r>
              <a:rPr lang="tr-TR" altLang="en-US" dirty="0"/>
              <a:t>, </a:t>
            </a:r>
            <a:r>
              <a:rPr lang="tr-TR" altLang="en-US" dirty="0" err="1"/>
              <a:t>the</a:t>
            </a:r>
            <a:r>
              <a:rPr lang="tr-TR" altLang="en-US" dirty="0"/>
              <a:t> </a:t>
            </a:r>
            <a:r>
              <a:rPr lang="tr-TR" altLang="en-US" dirty="0" err="1"/>
              <a:t>monopolist</a:t>
            </a:r>
            <a:r>
              <a:rPr lang="tr-TR" altLang="en-US" dirty="0"/>
              <a:t> </a:t>
            </a:r>
            <a:r>
              <a:rPr lang="tr-TR" altLang="en-US" dirty="0" err="1"/>
              <a:t>must</a:t>
            </a:r>
            <a:r>
              <a:rPr lang="tr-TR" altLang="en-US" dirty="0"/>
              <a:t> </a:t>
            </a:r>
            <a:r>
              <a:rPr lang="tr-TR" altLang="en-US" dirty="0" err="1"/>
              <a:t>lower</a:t>
            </a:r>
            <a:r>
              <a:rPr lang="tr-TR" altLang="en-US" dirty="0"/>
              <a:t> </a:t>
            </a:r>
            <a:r>
              <a:rPr lang="tr-TR" altLang="en-US" dirty="0" err="1"/>
              <a:t>its</a:t>
            </a:r>
            <a:r>
              <a:rPr lang="tr-TR" altLang="en-US" dirty="0"/>
              <a:t> </a:t>
            </a:r>
            <a:r>
              <a:rPr lang="tr-TR" altLang="en-US" dirty="0" err="1"/>
              <a:t>price</a:t>
            </a:r>
            <a:r>
              <a:rPr lang="tr-TR" altLang="en-US" dirty="0"/>
              <a:t>.</a:t>
            </a:r>
          </a:p>
        </p:txBody>
      </p:sp>
    </p:spTree>
    <p:extLst>
      <p:ext uri="{BB962C8B-B14F-4D97-AF65-F5344CB8AC3E}">
        <p14:creationId xmlns:p14="http://schemas.microsoft.com/office/powerpoint/2010/main" val="380760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Thus</a:t>
            </a:r>
            <a:r>
              <a:rPr lang="tr-TR" altLang="en-US" dirty="0"/>
              <a:t>, </a:t>
            </a:r>
            <a:r>
              <a:rPr lang="tr-TR" altLang="en-US" dirty="0" err="1"/>
              <a:t>the</a:t>
            </a:r>
            <a:r>
              <a:rPr lang="tr-TR" altLang="en-US" dirty="0"/>
              <a:t> </a:t>
            </a:r>
            <a:r>
              <a:rPr lang="tr-TR" altLang="en-US" dirty="0" err="1"/>
              <a:t>monopoly</a:t>
            </a:r>
            <a:r>
              <a:rPr lang="tr-TR" altLang="en-US" dirty="0"/>
              <a:t> </a:t>
            </a:r>
            <a:r>
              <a:rPr lang="tr-TR" altLang="en-US" dirty="0" err="1"/>
              <a:t>firm</a:t>
            </a:r>
            <a:r>
              <a:rPr lang="tr-TR" altLang="en-US" dirty="0"/>
              <a:t> has </a:t>
            </a:r>
            <a:r>
              <a:rPr lang="tr-TR" altLang="en-US" dirty="0" err="1"/>
              <a:t>to</a:t>
            </a:r>
            <a:r>
              <a:rPr lang="tr-TR" altLang="en-US" dirty="0"/>
              <a:t> </a:t>
            </a:r>
            <a:r>
              <a:rPr lang="tr-TR" altLang="en-US" dirty="0" err="1"/>
              <a:t>make</a:t>
            </a:r>
            <a:r>
              <a:rPr lang="tr-TR" altLang="en-US" dirty="0"/>
              <a:t> a </a:t>
            </a:r>
            <a:r>
              <a:rPr lang="tr-TR" altLang="en-US" dirty="0" err="1"/>
              <a:t>decision</a:t>
            </a:r>
            <a:r>
              <a:rPr lang="tr-TR" altLang="en-US" dirty="0"/>
              <a:t> at </a:t>
            </a:r>
            <a:r>
              <a:rPr lang="tr-TR" altLang="en-US" dirty="0" err="1"/>
              <a:t>the</a:t>
            </a:r>
            <a:r>
              <a:rPr lang="tr-TR" altLang="en-US" dirty="0"/>
              <a:t> </a:t>
            </a:r>
            <a:r>
              <a:rPr lang="tr-TR" altLang="en-US" dirty="0" err="1"/>
              <a:t>margin</a:t>
            </a:r>
            <a:r>
              <a:rPr lang="tr-TR" altLang="en-US" dirty="0"/>
              <a:t>.  </a:t>
            </a:r>
            <a:r>
              <a:rPr lang="tr-TR" altLang="en-US" dirty="0" err="1"/>
              <a:t>While</a:t>
            </a:r>
            <a:r>
              <a:rPr lang="tr-TR" altLang="en-US" dirty="0"/>
              <a:t> </a:t>
            </a:r>
            <a:r>
              <a:rPr lang="tr-TR" altLang="en-US" dirty="0" err="1"/>
              <a:t>lowering</a:t>
            </a:r>
            <a:r>
              <a:rPr lang="tr-TR" altLang="en-US" dirty="0"/>
              <a:t> </a:t>
            </a:r>
            <a:r>
              <a:rPr lang="tr-TR" altLang="en-US" dirty="0" err="1"/>
              <a:t>the</a:t>
            </a:r>
            <a:r>
              <a:rPr lang="tr-TR" altLang="en-US" dirty="0"/>
              <a:t> </a:t>
            </a:r>
            <a:r>
              <a:rPr lang="tr-TR" altLang="en-US" dirty="0" err="1"/>
              <a:t>price</a:t>
            </a:r>
            <a:r>
              <a:rPr lang="tr-TR" altLang="en-US" dirty="0"/>
              <a:t> (</a:t>
            </a:r>
            <a:r>
              <a:rPr lang="tr-TR" altLang="en-US" dirty="0" err="1"/>
              <a:t>and</a:t>
            </a:r>
            <a:r>
              <a:rPr lang="tr-TR" altLang="en-US" dirty="0"/>
              <a:t> </a:t>
            </a:r>
            <a:r>
              <a:rPr lang="tr-TR" altLang="en-US" dirty="0" err="1"/>
              <a:t>selling</a:t>
            </a:r>
            <a:r>
              <a:rPr lang="tr-TR" altLang="en-US" dirty="0"/>
              <a:t> </a:t>
            </a:r>
            <a:r>
              <a:rPr lang="tr-TR" altLang="en-US" dirty="0" err="1"/>
              <a:t>more</a:t>
            </a:r>
            <a:r>
              <a:rPr lang="tr-TR" altLang="en-US" dirty="0"/>
              <a:t>) has a </a:t>
            </a:r>
            <a:r>
              <a:rPr lang="tr-TR" altLang="en-US" dirty="0" err="1"/>
              <a:t>marginal</a:t>
            </a:r>
            <a:r>
              <a:rPr lang="tr-TR" altLang="en-US" dirty="0"/>
              <a:t> </a:t>
            </a:r>
            <a:r>
              <a:rPr lang="tr-TR" altLang="en-US" dirty="0" err="1"/>
              <a:t>gain</a:t>
            </a:r>
            <a:r>
              <a:rPr lang="tr-TR" altLang="en-US" dirty="0"/>
              <a:t> </a:t>
            </a:r>
            <a:r>
              <a:rPr lang="tr-TR" altLang="en-US" dirty="0" err="1"/>
              <a:t>and</a:t>
            </a:r>
            <a:r>
              <a:rPr lang="tr-TR" altLang="en-US" dirty="0"/>
              <a:t> </a:t>
            </a:r>
            <a:r>
              <a:rPr lang="tr-TR" altLang="en-US" dirty="0" err="1"/>
              <a:t>loss</a:t>
            </a:r>
            <a:r>
              <a:rPr lang="tr-TR" altLang="en-US" dirty="0"/>
              <a:t>, </a:t>
            </a:r>
            <a:r>
              <a:rPr lang="tr-TR" altLang="en-US" dirty="0" err="1"/>
              <a:t>the</a:t>
            </a:r>
            <a:r>
              <a:rPr lang="tr-TR" altLang="en-US" dirty="0"/>
              <a:t> </a:t>
            </a:r>
            <a:r>
              <a:rPr lang="tr-TR" altLang="en-US" dirty="0" err="1"/>
              <a:t>firm</a:t>
            </a:r>
            <a:r>
              <a:rPr lang="tr-TR" altLang="en-US" dirty="0"/>
              <a:t> </a:t>
            </a:r>
            <a:r>
              <a:rPr lang="tr-TR" altLang="en-US" dirty="0" err="1"/>
              <a:t>will</a:t>
            </a:r>
            <a:r>
              <a:rPr lang="tr-TR" altLang="en-US" dirty="0"/>
              <a:t> </a:t>
            </a:r>
            <a:r>
              <a:rPr lang="tr-TR" altLang="en-US" dirty="0" err="1"/>
              <a:t>only</a:t>
            </a:r>
            <a:r>
              <a:rPr lang="tr-TR" altLang="en-US" dirty="0"/>
              <a:t> do </a:t>
            </a:r>
            <a:r>
              <a:rPr lang="tr-TR" altLang="en-US" dirty="0" err="1"/>
              <a:t>this</a:t>
            </a:r>
            <a:r>
              <a:rPr lang="tr-TR" altLang="en-US" dirty="0"/>
              <a:t> </a:t>
            </a:r>
            <a:r>
              <a:rPr lang="tr-TR" altLang="en-US" dirty="0" err="1"/>
              <a:t>action</a:t>
            </a:r>
            <a:r>
              <a:rPr lang="tr-TR" altLang="en-US" dirty="0"/>
              <a:t> </a:t>
            </a:r>
            <a:r>
              <a:rPr lang="tr-TR" altLang="en-US" dirty="0" err="1"/>
              <a:t>if</a:t>
            </a:r>
            <a:r>
              <a:rPr lang="tr-TR" altLang="en-US" dirty="0"/>
              <a:t> </a:t>
            </a:r>
            <a:r>
              <a:rPr lang="tr-TR" altLang="en-US" dirty="0" err="1"/>
              <a:t>the</a:t>
            </a:r>
            <a:r>
              <a:rPr lang="tr-TR" altLang="en-US" dirty="0"/>
              <a:t> </a:t>
            </a:r>
            <a:r>
              <a:rPr lang="tr-TR" altLang="en-US" dirty="0" err="1"/>
              <a:t>marginal</a:t>
            </a:r>
            <a:r>
              <a:rPr lang="tr-TR" altLang="en-US" dirty="0"/>
              <a:t> </a:t>
            </a:r>
            <a:r>
              <a:rPr lang="tr-TR" altLang="en-US" dirty="0" err="1"/>
              <a:t>gain</a:t>
            </a:r>
            <a:r>
              <a:rPr lang="tr-TR" altLang="en-US" dirty="0"/>
              <a:t> is </a:t>
            </a:r>
            <a:r>
              <a:rPr lang="tr-TR" altLang="en-US" dirty="0" err="1"/>
              <a:t>bigger</a:t>
            </a:r>
            <a:r>
              <a:rPr lang="tr-TR" altLang="en-US" dirty="0"/>
              <a:t> </a:t>
            </a:r>
            <a:r>
              <a:rPr lang="tr-TR" altLang="en-US" dirty="0" err="1"/>
              <a:t>than</a:t>
            </a:r>
            <a:r>
              <a:rPr lang="tr-TR" altLang="en-US" dirty="0"/>
              <a:t> </a:t>
            </a:r>
            <a:r>
              <a:rPr lang="tr-TR" altLang="en-US" dirty="0" err="1"/>
              <a:t>the</a:t>
            </a:r>
            <a:r>
              <a:rPr lang="tr-TR" altLang="en-US" dirty="0"/>
              <a:t> </a:t>
            </a:r>
            <a:r>
              <a:rPr lang="tr-TR" altLang="en-US" dirty="0" err="1"/>
              <a:t>marginal</a:t>
            </a:r>
            <a:r>
              <a:rPr lang="tr-TR" altLang="en-US" dirty="0"/>
              <a:t> </a:t>
            </a:r>
            <a:r>
              <a:rPr lang="tr-TR" altLang="en-US" dirty="0" err="1"/>
              <a:t>loss</a:t>
            </a:r>
            <a:r>
              <a:rPr lang="tr-TR" altLang="en-US" dirty="0"/>
              <a:t>.</a:t>
            </a:r>
          </a:p>
          <a:p>
            <a:endParaRPr lang="tr-TR" altLang="en-US" dirty="0"/>
          </a:p>
          <a:p>
            <a:r>
              <a:rPr lang="tr-TR" altLang="en-US" dirty="0" err="1"/>
              <a:t>In</a:t>
            </a:r>
            <a:r>
              <a:rPr lang="tr-TR" altLang="en-US" dirty="0"/>
              <a:t> </a:t>
            </a:r>
            <a:r>
              <a:rPr lang="tr-TR" altLang="en-US" dirty="0" err="1"/>
              <a:t>the</a:t>
            </a:r>
            <a:r>
              <a:rPr lang="tr-TR" altLang="en-US" dirty="0"/>
              <a:t> </a:t>
            </a:r>
            <a:r>
              <a:rPr lang="tr-TR" altLang="en-US" dirty="0" err="1"/>
              <a:t>most</a:t>
            </a:r>
            <a:r>
              <a:rPr lang="tr-TR" altLang="en-US" dirty="0"/>
              <a:t> </a:t>
            </a:r>
            <a:r>
              <a:rPr lang="tr-TR" altLang="en-US" dirty="0" err="1"/>
              <a:t>simplistic</a:t>
            </a:r>
            <a:r>
              <a:rPr lang="tr-TR" altLang="en-US" dirty="0"/>
              <a:t> form, </a:t>
            </a:r>
            <a:r>
              <a:rPr lang="tr-TR" altLang="en-US" dirty="0" err="1"/>
              <a:t>you</a:t>
            </a:r>
            <a:r>
              <a:rPr lang="tr-TR" altLang="en-US" dirty="0"/>
              <a:t> </a:t>
            </a:r>
            <a:r>
              <a:rPr lang="tr-TR" altLang="en-US" dirty="0" err="1"/>
              <a:t>could</a:t>
            </a:r>
            <a:r>
              <a:rPr lang="tr-TR" altLang="en-US" dirty="0"/>
              <a:t> </a:t>
            </a:r>
            <a:r>
              <a:rPr lang="tr-TR" altLang="en-US" dirty="0" err="1"/>
              <a:t>imagine</a:t>
            </a:r>
            <a:r>
              <a:rPr lang="tr-TR" altLang="en-US" dirty="0"/>
              <a:t> </a:t>
            </a:r>
            <a:r>
              <a:rPr lang="tr-TR" altLang="en-US" dirty="0" err="1"/>
              <a:t>the</a:t>
            </a:r>
            <a:r>
              <a:rPr lang="tr-TR" altLang="en-US" dirty="0"/>
              <a:t> </a:t>
            </a:r>
            <a:r>
              <a:rPr lang="tr-TR" altLang="en-US" dirty="0" err="1"/>
              <a:t>following</a:t>
            </a:r>
            <a:r>
              <a:rPr lang="tr-TR" altLang="en-US" dirty="0"/>
              <a:t>:</a:t>
            </a:r>
          </a:p>
          <a:p>
            <a:r>
              <a:rPr lang="tr-TR" altLang="ja-JP" dirty="0"/>
              <a:t>“I'm a </a:t>
            </a:r>
            <a:r>
              <a:rPr lang="tr-TR" altLang="ja-JP" dirty="0" err="1"/>
              <a:t>monopoly</a:t>
            </a:r>
            <a:r>
              <a:rPr lang="tr-TR" altLang="ja-JP" dirty="0"/>
              <a:t> </a:t>
            </a:r>
            <a:r>
              <a:rPr lang="tr-TR" altLang="ja-JP" dirty="0" err="1"/>
              <a:t>and</a:t>
            </a:r>
            <a:r>
              <a:rPr lang="tr-TR" altLang="ja-JP" dirty="0"/>
              <a:t> </a:t>
            </a:r>
            <a:r>
              <a:rPr lang="tr-TR" altLang="ja-JP" dirty="0" err="1"/>
              <a:t>have</a:t>
            </a:r>
            <a:r>
              <a:rPr lang="tr-TR" altLang="ja-JP" dirty="0"/>
              <a:t> </a:t>
            </a:r>
            <a:r>
              <a:rPr lang="tr-TR" altLang="ja-JP" dirty="0" err="1"/>
              <a:t>all</a:t>
            </a:r>
            <a:r>
              <a:rPr lang="tr-TR" altLang="ja-JP" dirty="0"/>
              <a:t> </a:t>
            </a:r>
            <a:r>
              <a:rPr lang="tr-TR" altLang="ja-JP" dirty="0" err="1"/>
              <a:t>the</a:t>
            </a:r>
            <a:r>
              <a:rPr lang="tr-TR" altLang="ja-JP" dirty="0"/>
              <a:t> market </a:t>
            </a:r>
            <a:r>
              <a:rPr lang="tr-TR" altLang="ja-JP" dirty="0" err="1"/>
              <a:t>power</a:t>
            </a:r>
            <a:r>
              <a:rPr lang="tr-TR" altLang="ja-JP" dirty="0"/>
              <a:t>.  Do I </a:t>
            </a:r>
            <a:r>
              <a:rPr lang="tr-TR" altLang="ja-JP" dirty="0" err="1"/>
              <a:t>want</a:t>
            </a:r>
            <a:r>
              <a:rPr lang="tr-TR" altLang="ja-JP" dirty="0"/>
              <a:t> </a:t>
            </a:r>
            <a:r>
              <a:rPr lang="tr-TR" altLang="ja-JP" dirty="0" err="1"/>
              <a:t>to</a:t>
            </a:r>
            <a:r>
              <a:rPr lang="tr-TR" altLang="ja-JP" dirty="0"/>
              <a:t> </a:t>
            </a:r>
            <a:r>
              <a:rPr lang="tr-TR" altLang="ja-JP" dirty="0" err="1"/>
              <a:t>sell</a:t>
            </a:r>
            <a:r>
              <a:rPr lang="tr-TR" altLang="ja-JP" dirty="0"/>
              <a:t> a </a:t>
            </a:r>
            <a:r>
              <a:rPr lang="tr-TR" altLang="ja-JP" dirty="0" err="1"/>
              <a:t>small</a:t>
            </a:r>
            <a:r>
              <a:rPr lang="tr-TR" altLang="ja-JP" dirty="0"/>
              <a:t> </a:t>
            </a:r>
            <a:r>
              <a:rPr lang="tr-TR" altLang="ja-JP" dirty="0" err="1"/>
              <a:t>amount</a:t>
            </a:r>
            <a:r>
              <a:rPr lang="tr-TR" altLang="ja-JP" dirty="0"/>
              <a:t> at </a:t>
            </a:r>
            <a:r>
              <a:rPr lang="tr-TR" altLang="ja-JP" dirty="0" err="1"/>
              <a:t>very</a:t>
            </a:r>
            <a:r>
              <a:rPr lang="tr-TR" altLang="ja-JP" dirty="0"/>
              <a:t> </a:t>
            </a:r>
            <a:r>
              <a:rPr lang="tr-TR" altLang="ja-JP" dirty="0" err="1"/>
              <a:t>high</a:t>
            </a:r>
            <a:r>
              <a:rPr lang="tr-TR" altLang="ja-JP" dirty="0"/>
              <a:t> </a:t>
            </a:r>
            <a:r>
              <a:rPr lang="tr-TR" altLang="ja-JP" dirty="0" err="1"/>
              <a:t>prices</a:t>
            </a:r>
            <a:r>
              <a:rPr lang="tr-TR" altLang="ja-JP" dirty="0"/>
              <a:t>, a lot of </a:t>
            </a:r>
            <a:r>
              <a:rPr lang="tr-TR" altLang="ja-JP" dirty="0" err="1"/>
              <a:t>output</a:t>
            </a:r>
            <a:r>
              <a:rPr lang="tr-TR" altLang="ja-JP" dirty="0"/>
              <a:t> at </a:t>
            </a:r>
            <a:r>
              <a:rPr lang="tr-TR" altLang="ja-JP" dirty="0" err="1"/>
              <a:t>low</a:t>
            </a:r>
            <a:r>
              <a:rPr lang="tr-TR" altLang="ja-JP" dirty="0"/>
              <a:t> </a:t>
            </a:r>
            <a:r>
              <a:rPr lang="tr-TR" altLang="ja-JP" dirty="0" err="1"/>
              <a:t>prices</a:t>
            </a:r>
            <a:r>
              <a:rPr lang="tr-TR" altLang="ja-JP" dirty="0"/>
              <a:t>, </a:t>
            </a:r>
            <a:r>
              <a:rPr lang="tr-TR" altLang="ja-JP" dirty="0" err="1"/>
              <a:t>or</a:t>
            </a:r>
            <a:r>
              <a:rPr lang="tr-TR" altLang="ja-JP" dirty="0"/>
              <a:t> </a:t>
            </a:r>
            <a:r>
              <a:rPr lang="tr-TR" altLang="ja-JP" dirty="0" err="1"/>
              <a:t>something</a:t>
            </a:r>
            <a:r>
              <a:rPr lang="tr-TR" altLang="ja-JP" dirty="0"/>
              <a:t> in </a:t>
            </a:r>
            <a:r>
              <a:rPr lang="tr-TR" altLang="ja-JP" dirty="0" err="1"/>
              <a:t>between</a:t>
            </a:r>
            <a:r>
              <a:rPr lang="tr-TR" altLang="ja-JP" dirty="0"/>
              <a:t>?”</a:t>
            </a:r>
          </a:p>
          <a:p>
            <a:endParaRPr lang="tr-TR" altLang="en-US" dirty="0"/>
          </a:p>
          <a:p>
            <a:r>
              <a:rPr lang="tr-TR" altLang="en-US" dirty="0" err="1"/>
              <a:t>The</a:t>
            </a:r>
            <a:r>
              <a:rPr lang="tr-TR" altLang="en-US" dirty="0"/>
              <a:t> </a:t>
            </a:r>
            <a:r>
              <a:rPr lang="tr-TR" altLang="en-US" dirty="0" err="1"/>
              <a:t>firm</a:t>
            </a:r>
            <a:r>
              <a:rPr lang="tr-TR" altLang="en-US" dirty="0"/>
              <a:t> </a:t>
            </a:r>
            <a:r>
              <a:rPr lang="tr-TR" altLang="en-US" dirty="0" err="1"/>
              <a:t>would</a:t>
            </a:r>
            <a:r>
              <a:rPr lang="tr-TR" altLang="en-US" dirty="0"/>
              <a:t> </a:t>
            </a:r>
            <a:r>
              <a:rPr lang="tr-TR" altLang="en-US" dirty="0" err="1"/>
              <a:t>need</a:t>
            </a:r>
            <a:r>
              <a:rPr lang="tr-TR" altLang="en-US" dirty="0"/>
              <a:t> </a:t>
            </a:r>
            <a:r>
              <a:rPr lang="tr-TR" altLang="en-US" dirty="0" err="1"/>
              <a:t>to</a:t>
            </a:r>
            <a:r>
              <a:rPr lang="tr-TR" altLang="en-US" dirty="0"/>
              <a:t> </a:t>
            </a:r>
            <a:r>
              <a:rPr lang="tr-TR" altLang="en-US" dirty="0" err="1"/>
              <a:t>examine</a:t>
            </a:r>
            <a:r>
              <a:rPr lang="tr-TR" altLang="en-US" dirty="0"/>
              <a:t> </a:t>
            </a:r>
            <a:r>
              <a:rPr lang="tr-TR" altLang="en-US" dirty="0" err="1"/>
              <a:t>the</a:t>
            </a:r>
            <a:r>
              <a:rPr lang="tr-TR" altLang="en-US" dirty="0"/>
              <a:t> </a:t>
            </a:r>
            <a:r>
              <a:rPr lang="tr-TR" altLang="en-US" dirty="0" err="1"/>
              <a:t>marginal</a:t>
            </a:r>
            <a:r>
              <a:rPr lang="tr-TR" altLang="en-US" dirty="0"/>
              <a:t> </a:t>
            </a:r>
            <a:r>
              <a:rPr lang="tr-TR" altLang="en-US" dirty="0" err="1"/>
              <a:t>consequences</a:t>
            </a:r>
            <a:r>
              <a:rPr lang="tr-TR" altLang="en-US" dirty="0"/>
              <a:t> of </a:t>
            </a:r>
            <a:r>
              <a:rPr lang="tr-TR" altLang="en-US" dirty="0" err="1"/>
              <a:t>placing</a:t>
            </a:r>
            <a:r>
              <a:rPr lang="tr-TR" altLang="en-US" dirty="0"/>
              <a:t> </a:t>
            </a:r>
            <a:r>
              <a:rPr lang="tr-TR" altLang="en-US" dirty="0" err="1"/>
              <a:t>too</a:t>
            </a:r>
            <a:r>
              <a:rPr lang="tr-TR" altLang="en-US" dirty="0"/>
              <a:t> </a:t>
            </a:r>
            <a:r>
              <a:rPr lang="tr-TR" altLang="en-US" dirty="0" err="1"/>
              <a:t>high</a:t>
            </a:r>
            <a:r>
              <a:rPr lang="tr-TR" altLang="en-US" dirty="0"/>
              <a:t> </a:t>
            </a:r>
            <a:r>
              <a:rPr lang="tr-TR" altLang="en-US" dirty="0" err="1"/>
              <a:t>or</a:t>
            </a:r>
            <a:r>
              <a:rPr lang="tr-TR" altLang="en-US" dirty="0"/>
              <a:t> </a:t>
            </a:r>
            <a:r>
              <a:rPr lang="tr-TR" altLang="en-US" dirty="0" err="1"/>
              <a:t>too</a:t>
            </a:r>
            <a:r>
              <a:rPr lang="tr-TR" altLang="en-US" dirty="0"/>
              <a:t> </a:t>
            </a:r>
            <a:r>
              <a:rPr lang="tr-TR" altLang="en-US" dirty="0" err="1"/>
              <a:t>low</a:t>
            </a:r>
            <a:r>
              <a:rPr lang="tr-TR" altLang="en-US" dirty="0"/>
              <a:t> of a </a:t>
            </a:r>
            <a:r>
              <a:rPr lang="tr-TR" altLang="en-US" dirty="0" err="1"/>
              <a:t>price</a:t>
            </a:r>
            <a:r>
              <a:rPr lang="tr-TR" altLang="en-US" dirty="0"/>
              <a:t>.</a:t>
            </a:r>
          </a:p>
        </p:txBody>
      </p:sp>
    </p:spTree>
    <p:extLst>
      <p:ext uri="{BB962C8B-B14F-4D97-AF65-F5344CB8AC3E}">
        <p14:creationId xmlns:p14="http://schemas.microsoft.com/office/powerpoint/2010/main" val="370499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tr-TR" altLang="en-US" sz="1100" dirty="0" err="1"/>
              <a:t>Two</a:t>
            </a:r>
            <a:r>
              <a:rPr lang="tr-TR" altLang="en-US" sz="1100" dirty="0"/>
              <a:t> </a:t>
            </a:r>
            <a:r>
              <a:rPr lang="tr-TR" altLang="en-US" sz="1100" dirty="0" err="1"/>
              <a:t>separate</a:t>
            </a:r>
            <a:r>
              <a:rPr lang="tr-TR" altLang="en-US" sz="1100" dirty="0"/>
              <a:t> </a:t>
            </a:r>
            <a:r>
              <a:rPr lang="tr-TR" altLang="en-US" sz="1100" dirty="0" err="1"/>
              <a:t>effects</a:t>
            </a:r>
            <a:r>
              <a:rPr lang="tr-TR" altLang="en-US" sz="1100" dirty="0"/>
              <a:t> </a:t>
            </a:r>
            <a:r>
              <a:rPr lang="tr-TR" altLang="en-US" sz="1100" dirty="0" err="1"/>
              <a:t>that</a:t>
            </a:r>
            <a:r>
              <a:rPr lang="tr-TR" altLang="en-US" sz="1100" dirty="0"/>
              <a:t> </a:t>
            </a:r>
            <a:r>
              <a:rPr lang="tr-TR" altLang="en-US" sz="1100" dirty="0" err="1"/>
              <a:t>determine</a:t>
            </a:r>
            <a:r>
              <a:rPr lang="tr-TR" altLang="en-US" sz="1100" dirty="0"/>
              <a:t> </a:t>
            </a:r>
            <a:r>
              <a:rPr lang="tr-TR" altLang="en-US" sz="1100" dirty="0" err="1"/>
              <a:t>marginal</a:t>
            </a:r>
            <a:r>
              <a:rPr lang="tr-TR" altLang="en-US" sz="1100" dirty="0"/>
              <a:t> </a:t>
            </a:r>
            <a:r>
              <a:rPr lang="tr-TR" altLang="en-US" sz="1100" dirty="0" err="1"/>
              <a:t>revenue</a:t>
            </a:r>
            <a:r>
              <a:rPr lang="tr-TR" altLang="en-US" sz="1100" dirty="0"/>
              <a:t>.</a:t>
            </a:r>
          </a:p>
          <a:p>
            <a:pPr>
              <a:lnSpc>
                <a:spcPct val="90000"/>
              </a:lnSpc>
            </a:pPr>
            <a:endParaRPr lang="tr-TR" altLang="en-US" sz="1100" dirty="0"/>
          </a:p>
          <a:p>
            <a:pPr>
              <a:lnSpc>
                <a:spcPct val="90000"/>
              </a:lnSpc>
            </a:pPr>
            <a:r>
              <a:rPr lang="tr-TR" altLang="en-US" sz="1100" dirty="0"/>
              <a:t>First, </a:t>
            </a:r>
            <a:r>
              <a:rPr lang="tr-TR" altLang="en-US" sz="1100" dirty="0" err="1"/>
              <a:t>there</a:t>
            </a:r>
            <a:r>
              <a:rPr lang="tr-TR" altLang="en-US" sz="1100" dirty="0"/>
              <a:t> is a </a:t>
            </a:r>
            <a:r>
              <a:rPr lang="tr-TR" altLang="en-US" sz="1100" dirty="0" err="1"/>
              <a:t>price</a:t>
            </a:r>
            <a:r>
              <a:rPr lang="tr-TR" altLang="en-US" sz="1100" dirty="0"/>
              <a:t> </a:t>
            </a:r>
            <a:r>
              <a:rPr lang="tr-TR" altLang="en-US" sz="1100" dirty="0" err="1"/>
              <a:t>effect</a:t>
            </a:r>
            <a:r>
              <a:rPr lang="tr-TR" altLang="en-US" sz="1100" dirty="0"/>
              <a:t>, </a:t>
            </a:r>
            <a:r>
              <a:rPr lang="tr-TR" altLang="en-US" sz="1100" dirty="0" err="1"/>
              <a:t>which</a:t>
            </a:r>
            <a:r>
              <a:rPr lang="tr-TR" altLang="en-US" sz="1100" dirty="0"/>
              <a:t> </a:t>
            </a:r>
            <a:r>
              <a:rPr lang="tr-TR" altLang="en-US" sz="1100" dirty="0" err="1"/>
              <a:t>refers</a:t>
            </a:r>
            <a:r>
              <a:rPr lang="tr-TR" altLang="en-US" sz="1100" dirty="0"/>
              <a:t> </a:t>
            </a:r>
            <a:r>
              <a:rPr lang="tr-TR" altLang="en-US" sz="1100" dirty="0" err="1"/>
              <a:t>to</a:t>
            </a:r>
            <a:r>
              <a:rPr lang="tr-TR" altLang="en-US" sz="1100" dirty="0"/>
              <a:t> </a:t>
            </a:r>
            <a:r>
              <a:rPr lang="tr-TR" altLang="en-US" sz="1100" dirty="0" err="1"/>
              <a:t>the</a:t>
            </a:r>
            <a:r>
              <a:rPr lang="tr-TR" altLang="en-US" sz="1100" dirty="0"/>
              <a:t> </a:t>
            </a:r>
            <a:r>
              <a:rPr lang="tr-TR" altLang="en-US" sz="1100" dirty="0" err="1"/>
              <a:t>impact</a:t>
            </a:r>
            <a:r>
              <a:rPr lang="tr-TR" altLang="en-US" sz="1100" dirty="0"/>
              <a:t> </a:t>
            </a:r>
            <a:r>
              <a:rPr lang="tr-TR" altLang="en-US" sz="1100" dirty="0" err="1"/>
              <a:t>that</a:t>
            </a:r>
            <a:r>
              <a:rPr lang="tr-TR" altLang="en-US" sz="1100" dirty="0"/>
              <a:t> </a:t>
            </a:r>
            <a:r>
              <a:rPr lang="tr-TR" altLang="en-US" sz="1100" dirty="0" err="1"/>
              <a:t>lower</a:t>
            </a:r>
            <a:r>
              <a:rPr lang="tr-TR" altLang="en-US" sz="1100" dirty="0"/>
              <a:t> </a:t>
            </a:r>
            <a:r>
              <a:rPr lang="tr-TR" altLang="en-US" sz="1100" dirty="0" err="1"/>
              <a:t>prices</a:t>
            </a:r>
            <a:r>
              <a:rPr lang="tr-TR" altLang="en-US" sz="1100" dirty="0"/>
              <a:t> </a:t>
            </a:r>
            <a:r>
              <a:rPr lang="tr-TR" altLang="en-US" sz="1100" dirty="0" err="1"/>
              <a:t>have</a:t>
            </a:r>
            <a:r>
              <a:rPr lang="tr-TR" altLang="en-US" sz="1100" dirty="0"/>
              <a:t> on </a:t>
            </a:r>
            <a:r>
              <a:rPr lang="tr-TR" altLang="en-US" sz="1100" dirty="0" err="1"/>
              <a:t>revenue</a:t>
            </a:r>
            <a:r>
              <a:rPr lang="tr-TR" altLang="en-US" sz="1100" dirty="0"/>
              <a:t>. </a:t>
            </a:r>
            <a:r>
              <a:rPr lang="tr-TR" altLang="en-US" sz="1100" dirty="0" err="1"/>
              <a:t>If</a:t>
            </a:r>
            <a:r>
              <a:rPr lang="tr-TR" altLang="en-US" sz="1100" dirty="0"/>
              <a:t> </a:t>
            </a:r>
            <a:r>
              <a:rPr lang="tr-TR" altLang="en-US" sz="1100" dirty="0" err="1"/>
              <a:t>the</a:t>
            </a:r>
            <a:r>
              <a:rPr lang="tr-TR" altLang="en-US" sz="1100" dirty="0"/>
              <a:t> </a:t>
            </a:r>
            <a:r>
              <a:rPr lang="tr-TR" altLang="en-US" sz="1100" dirty="0" err="1"/>
              <a:t>price</a:t>
            </a:r>
            <a:r>
              <a:rPr lang="tr-TR" altLang="en-US" sz="1100" dirty="0"/>
              <a:t> </a:t>
            </a:r>
            <a:r>
              <a:rPr lang="tr-TR" altLang="en-US" sz="1100" dirty="0" err="1"/>
              <a:t>drops</a:t>
            </a:r>
            <a:r>
              <a:rPr lang="tr-TR" altLang="en-US" sz="1100" dirty="0"/>
              <a:t> </a:t>
            </a:r>
            <a:r>
              <a:rPr lang="tr-TR" altLang="en-US" sz="1100" dirty="0" err="1"/>
              <a:t>from</a:t>
            </a:r>
            <a:r>
              <a:rPr lang="tr-TR" altLang="en-US" sz="1100" dirty="0"/>
              <a:t> $70 </a:t>
            </a:r>
            <a:r>
              <a:rPr lang="tr-TR" altLang="en-US" sz="1100" dirty="0" err="1"/>
              <a:t>to</a:t>
            </a:r>
            <a:r>
              <a:rPr lang="tr-TR" altLang="en-US" sz="1100" dirty="0"/>
              <a:t> $60, </a:t>
            </a:r>
            <a:r>
              <a:rPr lang="tr-TR" altLang="en-US" sz="1100" dirty="0" err="1"/>
              <a:t>each</a:t>
            </a:r>
            <a:r>
              <a:rPr lang="tr-TR" altLang="en-US" sz="1100" dirty="0"/>
              <a:t> of </a:t>
            </a:r>
            <a:r>
              <a:rPr lang="tr-TR" altLang="en-US" sz="1100" dirty="0" err="1"/>
              <a:t>the</a:t>
            </a:r>
            <a:r>
              <a:rPr lang="tr-TR" altLang="en-US" sz="1100" dirty="0"/>
              <a:t> 3,000 </a:t>
            </a:r>
            <a:r>
              <a:rPr lang="tr-TR" altLang="en-US" sz="1100" dirty="0" err="1"/>
              <a:t>existing</a:t>
            </a:r>
            <a:r>
              <a:rPr lang="tr-TR" altLang="en-US" sz="1100" dirty="0"/>
              <a:t> </a:t>
            </a:r>
            <a:r>
              <a:rPr lang="tr-TR" altLang="en-US" sz="1100" dirty="0" err="1"/>
              <a:t>customers</a:t>
            </a:r>
            <a:r>
              <a:rPr lang="tr-TR" altLang="en-US" sz="1100" dirty="0"/>
              <a:t> </a:t>
            </a:r>
            <a:r>
              <a:rPr lang="tr-TR" altLang="en-US" sz="1100" dirty="0" err="1"/>
              <a:t>will</a:t>
            </a:r>
            <a:r>
              <a:rPr lang="tr-TR" altLang="en-US" sz="1100" dirty="0"/>
              <a:t> </a:t>
            </a:r>
            <a:r>
              <a:rPr lang="tr-TR" altLang="en-US" sz="1100" dirty="0" err="1"/>
              <a:t>save</a:t>
            </a:r>
            <a:r>
              <a:rPr lang="tr-TR" altLang="en-US" sz="1100" dirty="0"/>
              <a:t> $10. </a:t>
            </a:r>
            <a:r>
              <a:rPr lang="tr-TR" altLang="en-US" sz="1100" dirty="0" err="1"/>
              <a:t>This</a:t>
            </a:r>
            <a:r>
              <a:rPr lang="tr-TR" altLang="en-US" sz="1100" dirty="0"/>
              <a:t> </a:t>
            </a:r>
            <a:r>
              <a:rPr lang="tr-TR" altLang="en-US" sz="1100" dirty="0" err="1"/>
              <a:t>represents</a:t>
            </a:r>
            <a:r>
              <a:rPr lang="tr-TR" altLang="en-US" sz="1100" dirty="0"/>
              <a:t> a </a:t>
            </a:r>
            <a:r>
              <a:rPr lang="tr-TR" altLang="en-US" sz="1100" dirty="0" err="1"/>
              <a:t>drop</a:t>
            </a:r>
            <a:r>
              <a:rPr lang="tr-TR" altLang="en-US" sz="1100" dirty="0"/>
              <a:t> of $10 x 3,000, </a:t>
            </a:r>
            <a:r>
              <a:rPr lang="tr-TR" altLang="en-US" sz="1100" dirty="0" err="1"/>
              <a:t>or</a:t>
            </a:r>
            <a:r>
              <a:rPr lang="tr-TR" altLang="en-US" sz="1100" dirty="0"/>
              <a:t> $30,000 in </a:t>
            </a:r>
            <a:r>
              <a:rPr lang="tr-TR" altLang="en-US" sz="1100" dirty="0" err="1"/>
              <a:t>lost</a:t>
            </a:r>
            <a:r>
              <a:rPr lang="tr-TR" altLang="en-US" sz="1100" dirty="0"/>
              <a:t> </a:t>
            </a:r>
            <a:r>
              <a:rPr lang="tr-TR" altLang="en-US" sz="1100" dirty="0" err="1"/>
              <a:t>revenue</a:t>
            </a:r>
            <a:r>
              <a:rPr lang="tr-TR" altLang="en-US" sz="1100" dirty="0"/>
              <a:t> (</a:t>
            </a:r>
            <a:r>
              <a:rPr lang="tr-TR" altLang="en-US" sz="1100" dirty="0" err="1"/>
              <a:t>the</a:t>
            </a:r>
            <a:r>
              <a:rPr lang="tr-TR" altLang="en-US" sz="1100" dirty="0"/>
              <a:t> </a:t>
            </a:r>
            <a:r>
              <a:rPr lang="tr-TR" altLang="en-US" sz="1100" dirty="0" err="1"/>
              <a:t>yellow</a:t>
            </a:r>
            <a:r>
              <a:rPr lang="tr-TR" altLang="en-US" sz="1100" dirty="0"/>
              <a:t> </a:t>
            </a:r>
            <a:r>
              <a:rPr lang="tr-TR" altLang="en-US" sz="1100" dirty="0" err="1"/>
              <a:t>shaded</a:t>
            </a:r>
            <a:r>
              <a:rPr lang="tr-TR" altLang="en-US" sz="1100" dirty="0"/>
              <a:t> </a:t>
            </a:r>
            <a:r>
              <a:rPr lang="tr-TR" altLang="en-US" sz="1100" dirty="0" err="1"/>
              <a:t>area</a:t>
            </a:r>
            <a:r>
              <a:rPr lang="tr-TR" altLang="en-US" sz="1100" dirty="0"/>
              <a:t>).</a:t>
            </a:r>
          </a:p>
          <a:p>
            <a:pPr>
              <a:lnSpc>
                <a:spcPct val="90000"/>
              </a:lnSpc>
            </a:pPr>
            <a:endParaRPr lang="tr-TR" altLang="en-US" sz="1100" dirty="0"/>
          </a:p>
          <a:p>
            <a:pPr>
              <a:lnSpc>
                <a:spcPct val="90000"/>
              </a:lnSpc>
            </a:pPr>
            <a:r>
              <a:rPr lang="tr-TR" altLang="en-US" sz="1100" dirty="0"/>
              <a:t>Second, </a:t>
            </a:r>
            <a:r>
              <a:rPr lang="tr-TR" altLang="en-US" sz="1100" dirty="0" err="1"/>
              <a:t>dropping</a:t>
            </a:r>
            <a:r>
              <a:rPr lang="tr-TR" altLang="en-US" sz="1100" dirty="0"/>
              <a:t> </a:t>
            </a:r>
            <a:r>
              <a:rPr lang="tr-TR" altLang="en-US" sz="1100" dirty="0" err="1"/>
              <a:t>the</a:t>
            </a:r>
            <a:r>
              <a:rPr lang="tr-TR" altLang="en-US" sz="1100" dirty="0"/>
              <a:t> </a:t>
            </a:r>
            <a:r>
              <a:rPr lang="tr-TR" altLang="en-US" sz="1100" dirty="0" err="1"/>
              <a:t>price</a:t>
            </a:r>
            <a:r>
              <a:rPr lang="tr-TR" altLang="en-US" sz="1100" dirty="0"/>
              <a:t> </a:t>
            </a:r>
            <a:r>
              <a:rPr lang="tr-TR" altLang="en-US" sz="1100" dirty="0" err="1"/>
              <a:t>also</a:t>
            </a:r>
            <a:r>
              <a:rPr lang="tr-TR" altLang="en-US" sz="1100" dirty="0"/>
              <a:t> has an </a:t>
            </a:r>
            <a:r>
              <a:rPr lang="tr-TR" altLang="en-US" sz="1100" dirty="0" err="1"/>
              <a:t>output</a:t>
            </a:r>
            <a:r>
              <a:rPr lang="tr-TR" altLang="en-US" sz="1100" dirty="0"/>
              <a:t> </a:t>
            </a:r>
            <a:r>
              <a:rPr lang="tr-TR" altLang="en-US" sz="1100" dirty="0" err="1"/>
              <a:t>effect</a:t>
            </a:r>
            <a:r>
              <a:rPr lang="tr-TR" altLang="en-US" sz="1100" dirty="0"/>
              <a:t>, </a:t>
            </a:r>
            <a:r>
              <a:rPr lang="tr-TR" altLang="en-US" sz="1100" dirty="0" err="1"/>
              <a:t>which</a:t>
            </a:r>
            <a:r>
              <a:rPr lang="tr-TR" altLang="en-US" sz="1100" dirty="0"/>
              <a:t> </a:t>
            </a:r>
            <a:r>
              <a:rPr lang="tr-TR" altLang="en-US" sz="1100" dirty="0" err="1"/>
              <a:t>refers</a:t>
            </a:r>
            <a:r>
              <a:rPr lang="tr-TR" altLang="en-US" sz="1100" dirty="0"/>
              <a:t> </a:t>
            </a:r>
            <a:r>
              <a:rPr lang="tr-TR" altLang="en-US" sz="1100" dirty="0" err="1"/>
              <a:t>to</a:t>
            </a:r>
            <a:r>
              <a:rPr lang="tr-TR" altLang="en-US" sz="1100" dirty="0"/>
              <a:t> </a:t>
            </a:r>
            <a:r>
              <a:rPr lang="tr-TR" altLang="en-US" sz="1100" dirty="0" err="1"/>
              <a:t>the</a:t>
            </a:r>
            <a:r>
              <a:rPr lang="tr-TR" altLang="en-US" sz="1100" dirty="0"/>
              <a:t> </a:t>
            </a:r>
            <a:r>
              <a:rPr lang="tr-TR" altLang="en-US" sz="1100" dirty="0" err="1"/>
              <a:t>impact</a:t>
            </a:r>
            <a:r>
              <a:rPr lang="tr-TR" altLang="en-US" sz="1100" dirty="0"/>
              <a:t> of </a:t>
            </a:r>
            <a:r>
              <a:rPr lang="tr-TR" altLang="en-US" sz="1100" dirty="0" err="1"/>
              <a:t>lower</a:t>
            </a:r>
            <a:r>
              <a:rPr lang="tr-TR" altLang="en-US" sz="1100" dirty="0"/>
              <a:t> </a:t>
            </a:r>
            <a:r>
              <a:rPr lang="tr-TR" altLang="en-US" sz="1100" dirty="0" err="1"/>
              <a:t>prices</a:t>
            </a:r>
            <a:r>
              <a:rPr lang="tr-TR" altLang="en-US" sz="1100" dirty="0"/>
              <a:t> on </a:t>
            </a:r>
            <a:r>
              <a:rPr lang="tr-TR" altLang="en-US" sz="1100" dirty="0" err="1"/>
              <a:t>the</a:t>
            </a:r>
            <a:r>
              <a:rPr lang="tr-TR" altLang="en-US" sz="1100" dirty="0"/>
              <a:t> </a:t>
            </a:r>
            <a:r>
              <a:rPr lang="tr-TR" altLang="en-US" sz="1100" dirty="0" err="1"/>
              <a:t>quantity</a:t>
            </a:r>
            <a:r>
              <a:rPr lang="tr-TR" altLang="en-US" sz="1100" dirty="0"/>
              <a:t> </a:t>
            </a:r>
            <a:r>
              <a:rPr lang="tr-TR" altLang="en-US" sz="1100" dirty="0" err="1"/>
              <a:t>sold</a:t>
            </a:r>
            <a:r>
              <a:rPr lang="tr-TR" altLang="en-US" sz="1100" dirty="0"/>
              <a:t>. Since 1,000 </a:t>
            </a:r>
            <a:r>
              <a:rPr lang="tr-TR" altLang="en-US" sz="1100" dirty="0" err="1"/>
              <a:t>new</a:t>
            </a:r>
            <a:r>
              <a:rPr lang="tr-TR" altLang="en-US" sz="1100" dirty="0"/>
              <a:t> </a:t>
            </a:r>
            <a:r>
              <a:rPr lang="tr-TR" altLang="en-US" sz="1100" dirty="0" err="1"/>
              <a:t>customers</a:t>
            </a:r>
            <a:r>
              <a:rPr lang="tr-TR" altLang="en-US" sz="1100" dirty="0"/>
              <a:t> buy </a:t>
            </a:r>
            <a:r>
              <a:rPr lang="tr-TR" altLang="en-US" sz="1100" dirty="0" err="1"/>
              <a:t>the</a:t>
            </a:r>
            <a:r>
              <a:rPr lang="tr-TR" altLang="en-US" sz="1100" dirty="0"/>
              <a:t> </a:t>
            </a:r>
            <a:r>
              <a:rPr lang="tr-TR" altLang="en-US" sz="1100" dirty="0" err="1"/>
              <a:t>product</a:t>
            </a:r>
            <a:r>
              <a:rPr lang="tr-TR" altLang="en-US" sz="1100" dirty="0"/>
              <a:t> </a:t>
            </a:r>
            <a:r>
              <a:rPr lang="tr-TR" altLang="en-US" sz="1100" dirty="0" err="1"/>
              <a:t>when</a:t>
            </a:r>
            <a:r>
              <a:rPr lang="tr-TR" altLang="en-US" sz="1100" dirty="0"/>
              <a:t> </a:t>
            </a:r>
            <a:r>
              <a:rPr lang="tr-TR" altLang="en-US" sz="1100" dirty="0" err="1"/>
              <a:t>the</a:t>
            </a:r>
            <a:r>
              <a:rPr lang="tr-TR" altLang="en-US" sz="1100" dirty="0"/>
              <a:t> </a:t>
            </a:r>
            <a:r>
              <a:rPr lang="tr-TR" altLang="en-US" sz="1100" dirty="0" err="1"/>
              <a:t>price</a:t>
            </a:r>
            <a:r>
              <a:rPr lang="tr-TR" altLang="en-US" sz="1100" dirty="0"/>
              <a:t> is </a:t>
            </a:r>
            <a:r>
              <a:rPr lang="tr-TR" altLang="en-US" sz="1100" dirty="0" err="1"/>
              <a:t>lowered</a:t>
            </a:r>
            <a:r>
              <a:rPr lang="tr-TR" altLang="en-US" sz="1100" dirty="0"/>
              <a:t> </a:t>
            </a:r>
            <a:r>
              <a:rPr lang="tr-TR" altLang="en-US" sz="1100" dirty="0" err="1"/>
              <a:t>to</a:t>
            </a:r>
            <a:r>
              <a:rPr lang="tr-TR" altLang="en-US" sz="1100" dirty="0"/>
              <a:t> $60, </a:t>
            </a:r>
            <a:r>
              <a:rPr lang="tr-TR" altLang="en-US" sz="1100" dirty="0" err="1"/>
              <a:t>this</a:t>
            </a:r>
            <a:r>
              <a:rPr lang="tr-TR" altLang="en-US" sz="1100" dirty="0"/>
              <a:t> </a:t>
            </a:r>
            <a:r>
              <a:rPr lang="tr-TR" altLang="en-US" sz="1100" dirty="0" err="1"/>
              <a:t>represents</a:t>
            </a:r>
            <a:r>
              <a:rPr lang="tr-TR" altLang="en-US" sz="1100" dirty="0"/>
              <a:t> $60 x 1,000, </a:t>
            </a:r>
            <a:r>
              <a:rPr lang="tr-TR" altLang="en-US" sz="1100" dirty="0" err="1"/>
              <a:t>or</a:t>
            </a:r>
            <a:r>
              <a:rPr lang="tr-TR" altLang="en-US" sz="1100" dirty="0"/>
              <a:t> $60,000 in </a:t>
            </a:r>
            <a:r>
              <a:rPr lang="tr-TR" altLang="en-US" sz="1100" dirty="0" err="1"/>
              <a:t>additional</a:t>
            </a:r>
            <a:r>
              <a:rPr lang="tr-TR" altLang="en-US" sz="1100" dirty="0"/>
              <a:t> </a:t>
            </a:r>
            <a:r>
              <a:rPr lang="tr-TR" altLang="en-US" sz="1100" dirty="0" err="1"/>
              <a:t>revenue</a:t>
            </a:r>
            <a:r>
              <a:rPr lang="tr-TR" altLang="en-US" sz="1100" dirty="0"/>
              <a:t> (</a:t>
            </a:r>
            <a:r>
              <a:rPr lang="tr-TR" altLang="en-US" sz="1100" dirty="0" err="1"/>
              <a:t>the</a:t>
            </a:r>
            <a:r>
              <a:rPr lang="tr-TR" altLang="en-US" sz="1100" dirty="0"/>
              <a:t> </a:t>
            </a:r>
            <a:r>
              <a:rPr lang="tr-TR" altLang="en-US" sz="1100" dirty="0" err="1"/>
              <a:t>blue</a:t>
            </a:r>
            <a:r>
              <a:rPr lang="tr-TR" altLang="en-US" sz="1100" dirty="0"/>
              <a:t> </a:t>
            </a:r>
            <a:r>
              <a:rPr lang="tr-TR" altLang="en-US" sz="1100" dirty="0" err="1"/>
              <a:t>shaded</a:t>
            </a:r>
            <a:r>
              <a:rPr lang="tr-TR" altLang="en-US" sz="1100" dirty="0"/>
              <a:t> </a:t>
            </a:r>
            <a:r>
              <a:rPr lang="tr-TR" altLang="en-US" sz="1100" dirty="0" err="1"/>
              <a:t>area</a:t>
            </a:r>
            <a:r>
              <a:rPr lang="tr-TR" altLang="en-US" sz="1100" dirty="0"/>
              <a:t>).</a:t>
            </a:r>
          </a:p>
          <a:p>
            <a:pPr>
              <a:lnSpc>
                <a:spcPct val="90000"/>
              </a:lnSpc>
            </a:pPr>
            <a:endParaRPr lang="tr-TR" altLang="en-US" sz="1100" dirty="0"/>
          </a:p>
          <a:p>
            <a:pPr>
              <a:lnSpc>
                <a:spcPct val="90000"/>
              </a:lnSpc>
            </a:pPr>
            <a:r>
              <a:rPr lang="tr-TR" altLang="en-US" sz="1100" dirty="0" err="1"/>
              <a:t>Therefore</a:t>
            </a:r>
            <a:r>
              <a:rPr lang="tr-TR" altLang="en-US" sz="1100" dirty="0"/>
              <a:t>, </a:t>
            </a:r>
            <a:r>
              <a:rPr lang="tr-TR" altLang="en-US" sz="1100" dirty="0" err="1"/>
              <a:t>the</a:t>
            </a:r>
            <a:r>
              <a:rPr lang="tr-TR" altLang="en-US" sz="1100" dirty="0"/>
              <a:t> </a:t>
            </a:r>
            <a:r>
              <a:rPr lang="tr-TR" altLang="en-US" sz="1100" dirty="0" err="1"/>
              <a:t>output</a:t>
            </a:r>
            <a:r>
              <a:rPr lang="tr-TR" altLang="en-US" sz="1100" dirty="0"/>
              <a:t> </a:t>
            </a:r>
            <a:r>
              <a:rPr lang="tr-TR" altLang="en-US" sz="1100" dirty="0" err="1"/>
              <a:t>effect</a:t>
            </a:r>
            <a:r>
              <a:rPr lang="tr-TR" altLang="en-US" sz="1100" dirty="0"/>
              <a:t> (</a:t>
            </a:r>
            <a:r>
              <a:rPr lang="tr-TR" altLang="en-US" sz="1100" dirty="0" err="1"/>
              <a:t>gain</a:t>
            </a:r>
            <a:r>
              <a:rPr lang="tr-TR" altLang="en-US" sz="1100" dirty="0"/>
              <a:t> </a:t>
            </a:r>
            <a:r>
              <a:rPr lang="tr-TR" altLang="en-US" sz="1100" dirty="0" err="1"/>
              <a:t>from</a:t>
            </a:r>
            <a:r>
              <a:rPr lang="tr-TR" altLang="en-US" sz="1100" dirty="0"/>
              <a:t> </a:t>
            </a:r>
            <a:r>
              <a:rPr lang="tr-TR" altLang="en-US" sz="1100" dirty="0" err="1"/>
              <a:t>selling</a:t>
            </a:r>
            <a:r>
              <a:rPr lang="tr-TR" altLang="en-US" sz="1100" dirty="0"/>
              <a:t> </a:t>
            </a:r>
            <a:r>
              <a:rPr lang="tr-TR" altLang="en-US" sz="1100" dirty="0" err="1"/>
              <a:t>more</a:t>
            </a:r>
            <a:r>
              <a:rPr lang="tr-TR" altLang="en-US" sz="1100" dirty="0"/>
              <a:t>) is </a:t>
            </a:r>
            <a:r>
              <a:rPr lang="tr-TR" altLang="en-US" sz="1100" dirty="0" err="1"/>
              <a:t>greater</a:t>
            </a:r>
            <a:r>
              <a:rPr lang="tr-TR" altLang="en-US" sz="1100" dirty="0"/>
              <a:t> ($60,000) </a:t>
            </a:r>
            <a:r>
              <a:rPr lang="tr-TR" altLang="en-US" sz="1100" dirty="0" err="1"/>
              <a:t>than</a:t>
            </a:r>
            <a:r>
              <a:rPr lang="tr-TR" altLang="en-US" sz="1100" dirty="0"/>
              <a:t> </a:t>
            </a:r>
            <a:r>
              <a:rPr lang="tr-TR" altLang="en-US" sz="1100" dirty="0" err="1"/>
              <a:t>the</a:t>
            </a:r>
            <a:r>
              <a:rPr lang="tr-TR" altLang="en-US" sz="1100" dirty="0"/>
              <a:t> </a:t>
            </a:r>
            <a:r>
              <a:rPr lang="tr-TR" altLang="en-US" sz="1100" dirty="0" err="1"/>
              <a:t>price</a:t>
            </a:r>
            <a:r>
              <a:rPr lang="tr-TR" altLang="en-US" sz="1100" dirty="0"/>
              <a:t> </a:t>
            </a:r>
            <a:r>
              <a:rPr lang="tr-TR" altLang="en-US" sz="1100" dirty="0" err="1"/>
              <a:t>effect</a:t>
            </a:r>
            <a:r>
              <a:rPr lang="tr-TR" altLang="en-US" sz="1100" dirty="0"/>
              <a:t> (</a:t>
            </a:r>
            <a:r>
              <a:rPr lang="tr-TR" altLang="en-US" sz="1100" dirty="0" err="1"/>
              <a:t>loss</a:t>
            </a:r>
            <a:r>
              <a:rPr lang="tr-TR" altLang="en-US" sz="1100" dirty="0"/>
              <a:t> </a:t>
            </a:r>
            <a:r>
              <a:rPr lang="tr-TR" altLang="en-US" sz="1100" dirty="0" err="1"/>
              <a:t>from</a:t>
            </a:r>
            <a:r>
              <a:rPr lang="tr-TR" altLang="en-US" sz="1100" dirty="0"/>
              <a:t> </a:t>
            </a:r>
            <a:r>
              <a:rPr lang="tr-TR" altLang="en-US" sz="1100" dirty="0" err="1"/>
              <a:t>selling</a:t>
            </a:r>
            <a:r>
              <a:rPr lang="tr-TR" altLang="en-US" sz="1100" dirty="0"/>
              <a:t> </a:t>
            </a:r>
            <a:r>
              <a:rPr lang="tr-TR" altLang="en-US" sz="1100" dirty="0" err="1"/>
              <a:t>units</a:t>
            </a:r>
            <a:r>
              <a:rPr lang="tr-TR" altLang="en-US" sz="1100" dirty="0"/>
              <a:t> at </a:t>
            </a:r>
            <a:r>
              <a:rPr lang="tr-TR" altLang="en-US" sz="1100" dirty="0" err="1"/>
              <a:t>lower</a:t>
            </a:r>
            <a:r>
              <a:rPr lang="tr-TR" altLang="en-US" sz="1100" dirty="0"/>
              <a:t> </a:t>
            </a:r>
            <a:r>
              <a:rPr lang="tr-TR" altLang="en-US" sz="1100" dirty="0" err="1"/>
              <a:t>prices</a:t>
            </a:r>
            <a:r>
              <a:rPr lang="tr-TR" altLang="en-US" sz="1100" dirty="0"/>
              <a:t>) ($30,000). As a </a:t>
            </a:r>
            <a:r>
              <a:rPr lang="tr-TR" altLang="en-US" sz="1100" dirty="0" err="1"/>
              <a:t>consequence</a:t>
            </a:r>
            <a:r>
              <a:rPr lang="tr-TR" altLang="en-US" sz="1100" dirty="0"/>
              <a:t>, </a:t>
            </a:r>
            <a:r>
              <a:rPr lang="tr-TR" altLang="en-US" sz="1100" dirty="0" err="1"/>
              <a:t>marginal</a:t>
            </a:r>
            <a:r>
              <a:rPr lang="tr-TR" altLang="en-US" sz="1100" dirty="0"/>
              <a:t> </a:t>
            </a:r>
            <a:r>
              <a:rPr lang="tr-TR" altLang="en-US" sz="1100" dirty="0" err="1"/>
              <a:t>revenue</a:t>
            </a:r>
            <a:r>
              <a:rPr lang="tr-TR" altLang="en-US" sz="1100" dirty="0"/>
              <a:t> is </a:t>
            </a:r>
            <a:r>
              <a:rPr lang="tr-TR" altLang="en-US" sz="1100" dirty="0" err="1"/>
              <a:t>positive</a:t>
            </a:r>
            <a:r>
              <a:rPr lang="tr-TR" altLang="en-US" sz="1100" dirty="0"/>
              <a:t> ($30,000) at an </a:t>
            </a:r>
            <a:r>
              <a:rPr lang="tr-TR" altLang="en-US" sz="1100" dirty="0" err="1"/>
              <a:t>output</a:t>
            </a:r>
            <a:r>
              <a:rPr lang="tr-TR" altLang="en-US" sz="1100" dirty="0"/>
              <a:t> </a:t>
            </a:r>
            <a:r>
              <a:rPr lang="tr-TR" altLang="en-US" sz="1100" dirty="0" err="1"/>
              <a:t>level</a:t>
            </a:r>
            <a:r>
              <a:rPr lang="tr-TR" altLang="en-US" sz="1100" dirty="0"/>
              <a:t> </a:t>
            </a:r>
            <a:r>
              <a:rPr lang="tr-TR" altLang="en-US" sz="1100" dirty="0" err="1"/>
              <a:t>between</a:t>
            </a:r>
            <a:r>
              <a:rPr lang="tr-TR" altLang="en-US" sz="1100" dirty="0"/>
              <a:t> 3,000 </a:t>
            </a:r>
            <a:r>
              <a:rPr lang="tr-TR" altLang="en-US" sz="1100" dirty="0" err="1"/>
              <a:t>and</a:t>
            </a:r>
            <a:r>
              <a:rPr lang="tr-TR" altLang="en-US" sz="1100" dirty="0"/>
              <a:t> 4,000 </a:t>
            </a:r>
            <a:r>
              <a:rPr lang="tr-TR" altLang="en-US" sz="1100" dirty="0" err="1"/>
              <a:t>units</a:t>
            </a:r>
            <a:r>
              <a:rPr lang="tr-TR" altLang="en-US" sz="1100" dirty="0"/>
              <a:t>. </a:t>
            </a:r>
          </a:p>
          <a:p>
            <a:pPr>
              <a:lnSpc>
                <a:spcPct val="90000"/>
              </a:lnSpc>
            </a:pPr>
            <a:endParaRPr lang="tr-TR" altLang="en-US" sz="1100" dirty="0"/>
          </a:p>
          <a:p>
            <a:pPr>
              <a:lnSpc>
                <a:spcPct val="90000"/>
              </a:lnSpc>
            </a:pPr>
            <a:r>
              <a:rPr lang="tr-TR" altLang="en-US" sz="1100" dirty="0"/>
              <a:t>Since </a:t>
            </a:r>
            <a:r>
              <a:rPr lang="tr-TR" altLang="en-US" sz="1100" dirty="0" err="1"/>
              <a:t>the</a:t>
            </a:r>
            <a:r>
              <a:rPr lang="tr-TR" altLang="en-US" sz="1100" dirty="0"/>
              <a:t> </a:t>
            </a:r>
            <a:r>
              <a:rPr lang="tr-TR" altLang="en-US" sz="1100" dirty="0" err="1"/>
              <a:t>lost</a:t>
            </a:r>
            <a:r>
              <a:rPr lang="tr-TR" altLang="en-US" sz="1100" dirty="0"/>
              <a:t> </a:t>
            </a:r>
            <a:r>
              <a:rPr lang="tr-TR" altLang="en-US" sz="1100" dirty="0" err="1"/>
              <a:t>revenues</a:t>
            </a:r>
            <a:r>
              <a:rPr lang="tr-TR" altLang="en-US" sz="1100" dirty="0"/>
              <a:t> </a:t>
            </a:r>
            <a:r>
              <a:rPr lang="tr-TR" altLang="en-US" sz="1100" dirty="0" err="1"/>
              <a:t>associated</a:t>
            </a:r>
            <a:r>
              <a:rPr lang="tr-TR" altLang="en-US" sz="1100" dirty="0"/>
              <a:t> </a:t>
            </a:r>
            <a:r>
              <a:rPr lang="tr-TR" altLang="en-US" sz="1100" dirty="0" err="1"/>
              <a:t>with</a:t>
            </a:r>
            <a:r>
              <a:rPr lang="tr-TR" altLang="en-US" sz="1100" dirty="0"/>
              <a:t> </a:t>
            </a:r>
            <a:r>
              <a:rPr lang="tr-TR" altLang="en-US" sz="1100" dirty="0" err="1"/>
              <a:t>the</a:t>
            </a:r>
            <a:r>
              <a:rPr lang="tr-TR" altLang="en-US" sz="1100" dirty="0"/>
              <a:t> </a:t>
            </a:r>
            <a:r>
              <a:rPr lang="tr-TR" altLang="en-US" sz="1100" dirty="0" err="1"/>
              <a:t>price</a:t>
            </a:r>
            <a:r>
              <a:rPr lang="tr-TR" altLang="en-US" sz="1100" dirty="0"/>
              <a:t> </a:t>
            </a:r>
            <a:r>
              <a:rPr lang="tr-TR" altLang="en-US" sz="1100" dirty="0" err="1"/>
              <a:t>effect</a:t>
            </a:r>
            <a:r>
              <a:rPr lang="tr-TR" altLang="en-US" sz="1100" dirty="0"/>
              <a:t> </a:t>
            </a:r>
            <a:r>
              <a:rPr lang="tr-TR" altLang="en-US" sz="1100" dirty="0" err="1"/>
              <a:t>are</a:t>
            </a:r>
            <a:r>
              <a:rPr lang="tr-TR" altLang="en-US" sz="1100" dirty="0"/>
              <a:t> </a:t>
            </a:r>
            <a:r>
              <a:rPr lang="tr-TR" altLang="en-US" sz="1100" dirty="0" err="1"/>
              <a:t>always</a:t>
            </a:r>
            <a:r>
              <a:rPr lang="tr-TR" altLang="en-US" sz="1100" dirty="0"/>
              <a:t> </a:t>
            </a:r>
            <a:r>
              <a:rPr lang="tr-TR" altLang="en-US" sz="1100" dirty="0" err="1"/>
              <a:t>subtracted</a:t>
            </a:r>
            <a:r>
              <a:rPr lang="tr-TR" altLang="en-US" sz="1100" dirty="0"/>
              <a:t> </a:t>
            </a:r>
            <a:r>
              <a:rPr lang="tr-TR" altLang="en-US" sz="1100" dirty="0" err="1"/>
              <a:t>from</a:t>
            </a:r>
            <a:r>
              <a:rPr lang="tr-TR" altLang="en-US" sz="1100" dirty="0"/>
              <a:t> </a:t>
            </a:r>
            <a:r>
              <a:rPr lang="tr-TR" altLang="en-US" sz="1100" dirty="0" err="1"/>
              <a:t>the</a:t>
            </a:r>
            <a:r>
              <a:rPr lang="tr-TR" altLang="en-US" sz="1100" dirty="0"/>
              <a:t> </a:t>
            </a:r>
            <a:r>
              <a:rPr lang="tr-TR" altLang="en-US" sz="1100" dirty="0" err="1"/>
              <a:t>revenue</a:t>
            </a:r>
            <a:r>
              <a:rPr lang="tr-TR" altLang="en-US" sz="1100" dirty="0"/>
              <a:t> </a:t>
            </a:r>
            <a:r>
              <a:rPr lang="tr-TR" altLang="en-US" sz="1100" dirty="0" err="1"/>
              <a:t>gains</a:t>
            </a:r>
            <a:r>
              <a:rPr lang="tr-TR" altLang="en-US" sz="1100" dirty="0"/>
              <a:t> </a:t>
            </a:r>
            <a:r>
              <a:rPr lang="tr-TR" altLang="en-US" sz="1100" dirty="0" err="1"/>
              <a:t>created</a:t>
            </a:r>
            <a:r>
              <a:rPr lang="tr-TR" altLang="en-US" sz="1100" dirty="0"/>
              <a:t> </a:t>
            </a:r>
            <a:r>
              <a:rPr lang="tr-TR" altLang="en-US" sz="1100" dirty="0" err="1"/>
              <a:t>by</a:t>
            </a:r>
            <a:r>
              <a:rPr lang="tr-TR" altLang="en-US" sz="1100" dirty="0"/>
              <a:t> </a:t>
            </a:r>
            <a:r>
              <a:rPr lang="tr-TR" altLang="en-US" sz="1100" dirty="0" err="1"/>
              <a:t>the</a:t>
            </a:r>
            <a:r>
              <a:rPr lang="tr-TR" altLang="en-US" sz="1100" dirty="0"/>
              <a:t> </a:t>
            </a:r>
            <a:r>
              <a:rPr lang="tr-TR" altLang="en-US" sz="1100" dirty="0" err="1"/>
              <a:t>output</a:t>
            </a:r>
            <a:r>
              <a:rPr lang="tr-TR" altLang="en-US" sz="1100" dirty="0"/>
              <a:t> </a:t>
            </a:r>
            <a:r>
              <a:rPr lang="tr-TR" altLang="en-US" sz="1100" dirty="0" err="1"/>
              <a:t>effect</a:t>
            </a:r>
            <a:r>
              <a:rPr lang="tr-TR" altLang="en-US" sz="1100" dirty="0"/>
              <a:t>, </a:t>
            </a:r>
            <a:r>
              <a:rPr lang="tr-TR" altLang="en-US" sz="1100" dirty="0" err="1"/>
              <a:t>the</a:t>
            </a:r>
            <a:r>
              <a:rPr lang="tr-TR" altLang="en-US" sz="1100" dirty="0"/>
              <a:t> </a:t>
            </a:r>
            <a:r>
              <a:rPr lang="tr-TR" altLang="en-US" sz="1100" dirty="0" err="1"/>
              <a:t>marginal</a:t>
            </a:r>
            <a:r>
              <a:rPr lang="tr-TR" altLang="en-US" sz="1100" dirty="0"/>
              <a:t> </a:t>
            </a:r>
            <a:r>
              <a:rPr lang="tr-TR" altLang="en-US" sz="1100" dirty="0" err="1"/>
              <a:t>revenue</a:t>
            </a:r>
            <a:r>
              <a:rPr lang="tr-TR" altLang="en-US" sz="1100" dirty="0"/>
              <a:t> </a:t>
            </a:r>
            <a:r>
              <a:rPr lang="tr-TR" altLang="en-US" sz="1100" dirty="0" err="1"/>
              <a:t>per</a:t>
            </a:r>
            <a:r>
              <a:rPr lang="tr-TR" altLang="en-US" sz="1100" dirty="0"/>
              <a:t> </a:t>
            </a:r>
            <a:r>
              <a:rPr lang="tr-TR" altLang="en-US" sz="1100" dirty="0" err="1"/>
              <a:t>customer</a:t>
            </a:r>
            <a:r>
              <a:rPr lang="tr-TR" altLang="en-US" sz="1100" dirty="0"/>
              <a:t> can </a:t>
            </a:r>
            <a:r>
              <a:rPr lang="tr-TR" altLang="en-US" sz="1100" dirty="0" err="1"/>
              <a:t>never</a:t>
            </a:r>
            <a:r>
              <a:rPr lang="tr-TR" altLang="en-US" sz="1100" dirty="0"/>
              <a:t> </a:t>
            </a:r>
            <a:r>
              <a:rPr lang="tr-TR" altLang="en-US" sz="1100" dirty="0" err="1"/>
              <a:t>exceed</a:t>
            </a:r>
            <a:r>
              <a:rPr lang="tr-TR" altLang="en-US" sz="1100" dirty="0"/>
              <a:t> </a:t>
            </a:r>
            <a:r>
              <a:rPr lang="tr-TR" altLang="en-US" sz="1100" dirty="0" err="1"/>
              <a:t>price</a:t>
            </a:r>
            <a:r>
              <a:rPr lang="tr-TR" altLang="en-US" sz="1100" dirty="0"/>
              <a:t>. </a:t>
            </a:r>
          </a:p>
          <a:p>
            <a:pPr>
              <a:lnSpc>
                <a:spcPct val="90000"/>
              </a:lnSpc>
            </a:pPr>
            <a:endParaRPr lang="tr-TR" altLang="en-US" sz="1100" dirty="0"/>
          </a:p>
        </p:txBody>
      </p:sp>
    </p:spTree>
    <p:extLst>
      <p:ext uri="{BB962C8B-B14F-4D97-AF65-F5344CB8AC3E}">
        <p14:creationId xmlns:p14="http://schemas.microsoft.com/office/powerpoint/2010/main" val="1223710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After</a:t>
            </a:r>
            <a:r>
              <a:rPr lang="tr-TR" altLang="en-US" dirty="0"/>
              <a:t> </a:t>
            </a:r>
            <a:r>
              <a:rPr lang="tr-TR" altLang="en-US" dirty="0" err="1"/>
              <a:t>finding</a:t>
            </a:r>
            <a:r>
              <a:rPr lang="tr-TR" altLang="en-US" dirty="0"/>
              <a:t> </a:t>
            </a:r>
            <a:r>
              <a:rPr lang="tr-TR" altLang="en-US" dirty="0" err="1"/>
              <a:t>the</a:t>
            </a:r>
            <a:r>
              <a:rPr lang="tr-TR" altLang="en-US" dirty="0"/>
              <a:t> </a:t>
            </a:r>
            <a:r>
              <a:rPr lang="tr-TR" altLang="en-US" dirty="0" err="1"/>
              <a:t>quantity</a:t>
            </a:r>
            <a:r>
              <a:rPr lang="tr-TR" altLang="en-US" dirty="0"/>
              <a:t> at MR = MC, </a:t>
            </a:r>
            <a:r>
              <a:rPr lang="tr-TR" altLang="en-US" dirty="0" err="1"/>
              <a:t>realize</a:t>
            </a:r>
            <a:r>
              <a:rPr lang="tr-TR" altLang="en-US" dirty="0"/>
              <a:t> </a:t>
            </a:r>
            <a:r>
              <a:rPr lang="tr-TR" altLang="en-US" dirty="0" err="1"/>
              <a:t>that</a:t>
            </a:r>
            <a:r>
              <a:rPr lang="tr-TR" altLang="en-US" dirty="0"/>
              <a:t> </a:t>
            </a:r>
            <a:r>
              <a:rPr lang="tr-TR" altLang="en-US" dirty="0" err="1"/>
              <a:t>any</a:t>
            </a:r>
            <a:r>
              <a:rPr lang="tr-TR" altLang="en-US" dirty="0"/>
              <a:t> </a:t>
            </a:r>
            <a:r>
              <a:rPr lang="tr-TR" altLang="en-US" dirty="0" err="1"/>
              <a:t>quantity</a:t>
            </a:r>
            <a:r>
              <a:rPr lang="tr-TR" altLang="en-US" dirty="0"/>
              <a:t> </a:t>
            </a:r>
            <a:r>
              <a:rPr lang="tr-TR" altLang="en-US" dirty="0" err="1"/>
              <a:t>greater</a:t>
            </a:r>
            <a:r>
              <a:rPr lang="tr-TR" altLang="en-US" dirty="0"/>
              <a:t> </a:t>
            </a:r>
            <a:r>
              <a:rPr lang="tr-TR" altLang="en-US" dirty="0" err="1"/>
              <a:t>than</a:t>
            </a:r>
            <a:r>
              <a:rPr lang="tr-TR" altLang="en-US" dirty="0"/>
              <a:t> </a:t>
            </a:r>
            <a:r>
              <a:rPr lang="tr-TR" altLang="en-US" dirty="0" err="1"/>
              <a:t>or</a:t>
            </a:r>
            <a:r>
              <a:rPr lang="tr-TR" altLang="en-US" dirty="0"/>
              <a:t> </a:t>
            </a:r>
            <a:r>
              <a:rPr lang="tr-TR" altLang="en-US" dirty="0" err="1"/>
              <a:t>less</a:t>
            </a:r>
            <a:r>
              <a:rPr lang="tr-TR" altLang="en-US" dirty="0"/>
              <a:t> </a:t>
            </a:r>
            <a:r>
              <a:rPr lang="tr-TR" altLang="en-US" dirty="0" err="1"/>
              <a:t>than</a:t>
            </a:r>
            <a:r>
              <a:rPr lang="tr-TR" altLang="en-US" dirty="0"/>
              <a:t> </a:t>
            </a:r>
            <a:r>
              <a:rPr lang="tr-TR" altLang="en-US" dirty="0" err="1"/>
              <a:t>q</a:t>
            </a:r>
            <a:r>
              <a:rPr lang="tr-TR" altLang="en-US" dirty="0"/>
              <a:t> </a:t>
            </a:r>
            <a:r>
              <a:rPr lang="tr-TR" altLang="en-US" dirty="0" err="1"/>
              <a:t>would</a:t>
            </a:r>
            <a:r>
              <a:rPr lang="tr-TR" altLang="en-US" dirty="0"/>
              <a:t> </a:t>
            </a:r>
            <a:r>
              <a:rPr lang="tr-TR" altLang="en-US" dirty="0" err="1"/>
              <a:t>result</a:t>
            </a:r>
            <a:r>
              <a:rPr lang="tr-TR" altLang="en-US" dirty="0"/>
              <a:t> in </a:t>
            </a:r>
            <a:r>
              <a:rPr lang="tr-TR" altLang="en-US" dirty="0" err="1"/>
              <a:t>lower</a:t>
            </a:r>
            <a:r>
              <a:rPr lang="tr-TR" altLang="en-US" dirty="0"/>
              <a:t> </a:t>
            </a:r>
            <a:r>
              <a:rPr lang="tr-TR" altLang="en-US" dirty="0" err="1"/>
              <a:t>profits</a:t>
            </a:r>
            <a:r>
              <a:rPr lang="tr-TR" altLang="en-US" dirty="0"/>
              <a:t>.</a:t>
            </a:r>
          </a:p>
          <a:p>
            <a:endParaRPr lang="tr-TR" altLang="en-US" dirty="0"/>
          </a:p>
          <a:p>
            <a:r>
              <a:rPr lang="tr-TR" altLang="en-US" dirty="0" err="1"/>
              <a:t>If</a:t>
            </a:r>
            <a:r>
              <a:rPr lang="tr-TR" altLang="en-US" dirty="0"/>
              <a:t> MR &gt; MC, it </a:t>
            </a:r>
            <a:r>
              <a:rPr lang="tr-TR" altLang="en-US" dirty="0" err="1"/>
              <a:t>means</a:t>
            </a:r>
            <a:r>
              <a:rPr lang="tr-TR" altLang="en-US" dirty="0"/>
              <a:t> </a:t>
            </a:r>
            <a:r>
              <a:rPr lang="tr-TR" altLang="en-US" dirty="0" err="1"/>
              <a:t>additional</a:t>
            </a:r>
            <a:r>
              <a:rPr lang="tr-TR" altLang="en-US" dirty="0"/>
              <a:t> </a:t>
            </a:r>
            <a:r>
              <a:rPr lang="tr-TR" altLang="en-US" dirty="0" err="1"/>
              <a:t>units</a:t>
            </a:r>
            <a:r>
              <a:rPr lang="tr-TR" altLang="en-US" dirty="0"/>
              <a:t> </a:t>
            </a:r>
            <a:r>
              <a:rPr lang="tr-TR" altLang="en-US" dirty="0" err="1"/>
              <a:t>produced</a:t>
            </a:r>
            <a:r>
              <a:rPr lang="tr-TR" altLang="en-US" dirty="0"/>
              <a:t> </a:t>
            </a:r>
            <a:r>
              <a:rPr lang="tr-TR" altLang="en-US" dirty="0" err="1"/>
              <a:t>will</a:t>
            </a:r>
            <a:r>
              <a:rPr lang="tr-TR" altLang="en-US" dirty="0"/>
              <a:t> </a:t>
            </a:r>
            <a:r>
              <a:rPr lang="tr-TR" altLang="en-US" dirty="0" err="1"/>
              <a:t>increase</a:t>
            </a:r>
            <a:r>
              <a:rPr lang="tr-TR" altLang="en-US" dirty="0"/>
              <a:t> </a:t>
            </a:r>
            <a:r>
              <a:rPr lang="tr-TR" altLang="en-US" dirty="0" err="1"/>
              <a:t>our</a:t>
            </a:r>
            <a:r>
              <a:rPr lang="tr-TR" altLang="en-US" dirty="0"/>
              <a:t> </a:t>
            </a:r>
            <a:r>
              <a:rPr lang="tr-TR" altLang="en-US" dirty="0" err="1"/>
              <a:t>profits</a:t>
            </a:r>
            <a:r>
              <a:rPr lang="tr-TR" altLang="en-US" dirty="0"/>
              <a:t>, </a:t>
            </a:r>
            <a:r>
              <a:rPr lang="tr-TR" altLang="en-US" dirty="0" err="1"/>
              <a:t>so</a:t>
            </a:r>
            <a:r>
              <a:rPr lang="tr-TR" altLang="en-US" dirty="0"/>
              <a:t> </a:t>
            </a:r>
            <a:r>
              <a:rPr lang="tr-TR" altLang="en-US" dirty="0" err="1"/>
              <a:t>we</a:t>
            </a:r>
            <a:r>
              <a:rPr lang="tr-TR" altLang="en-US" dirty="0"/>
              <a:t> </a:t>
            </a:r>
            <a:r>
              <a:rPr lang="tr-TR" altLang="en-US" dirty="0" err="1"/>
              <a:t>should</a:t>
            </a:r>
            <a:r>
              <a:rPr lang="tr-TR" altLang="en-US" dirty="0"/>
              <a:t> </a:t>
            </a:r>
            <a:r>
              <a:rPr lang="tr-TR" altLang="en-US" dirty="0" err="1"/>
              <a:t>produce</a:t>
            </a:r>
            <a:r>
              <a:rPr lang="tr-TR" altLang="en-US" dirty="0"/>
              <a:t> </a:t>
            </a:r>
            <a:r>
              <a:rPr lang="tr-TR" altLang="en-US" dirty="0" err="1"/>
              <a:t>more</a:t>
            </a:r>
            <a:r>
              <a:rPr lang="tr-TR" altLang="en-US" dirty="0"/>
              <a:t>.</a:t>
            </a:r>
          </a:p>
          <a:p>
            <a:r>
              <a:rPr lang="tr-TR" altLang="en-US" dirty="0" err="1"/>
              <a:t>If</a:t>
            </a:r>
            <a:r>
              <a:rPr lang="tr-TR" altLang="en-US" dirty="0"/>
              <a:t> MC &gt;MR, it </a:t>
            </a:r>
            <a:r>
              <a:rPr lang="tr-TR" altLang="en-US" dirty="0" err="1"/>
              <a:t>means</a:t>
            </a:r>
            <a:r>
              <a:rPr lang="tr-TR" altLang="en-US" dirty="0"/>
              <a:t> </a:t>
            </a:r>
            <a:r>
              <a:rPr lang="tr-TR" altLang="en-US" dirty="0" err="1"/>
              <a:t>that</a:t>
            </a:r>
            <a:r>
              <a:rPr lang="tr-TR" altLang="en-US" dirty="0"/>
              <a:t> </a:t>
            </a:r>
            <a:r>
              <a:rPr lang="tr-TR" altLang="en-US" dirty="0" err="1"/>
              <a:t>we</a:t>
            </a:r>
            <a:r>
              <a:rPr lang="tr-TR" altLang="ja-JP" dirty="0" err="1"/>
              <a:t>'ve</a:t>
            </a:r>
            <a:r>
              <a:rPr lang="tr-TR" altLang="ja-JP" dirty="0"/>
              <a:t> </a:t>
            </a:r>
            <a:r>
              <a:rPr lang="tr-TR" altLang="ja-JP" dirty="0" err="1"/>
              <a:t>produced</a:t>
            </a:r>
            <a:r>
              <a:rPr lang="tr-TR" altLang="ja-JP" dirty="0"/>
              <a:t> </a:t>
            </a:r>
            <a:r>
              <a:rPr lang="tr-TR" altLang="ja-JP" dirty="0" err="1"/>
              <a:t>units</a:t>
            </a:r>
            <a:r>
              <a:rPr lang="tr-TR" altLang="ja-JP" dirty="0"/>
              <a:t> in </a:t>
            </a:r>
            <a:r>
              <a:rPr lang="tr-TR" altLang="ja-JP" dirty="0" err="1"/>
              <a:t>which</a:t>
            </a:r>
            <a:r>
              <a:rPr lang="tr-TR" altLang="ja-JP" dirty="0"/>
              <a:t> </a:t>
            </a:r>
            <a:r>
              <a:rPr lang="tr-TR" altLang="ja-JP" dirty="0" err="1"/>
              <a:t>the</a:t>
            </a:r>
            <a:r>
              <a:rPr lang="tr-TR" altLang="ja-JP" dirty="0"/>
              <a:t> </a:t>
            </a:r>
            <a:r>
              <a:rPr lang="tr-TR" altLang="ja-JP" dirty="0" err="1"/>
              <a:t>additional</a:t>
            </a:r>
            <a:r>
              <a:rPr lang="tr-TR" altLang="ja-JP" dirty="0"/>
              <a:t> </a:t>
            </a:r>
            <a:r>
              <a:rPr lang="tr-TR" altLang="ja-JP" dirty="0" err="1"/>
              <a:t>cost</a:t>
            </a:r>
            <a:r>
              <a:rPr lang="tr-TR" altLang="ja-JP" dirty="0"/>
              <a:t> of </a:t>
            </a:r>
            <a:r>
              <a:rPr lang="tr-TR" altLang="ja-JP" dirty="0" err="1"/>
              <a:t>production</a:t>
            </a:r>
            <a:r>
              <a:rPr lang="tr-TR" altLang="ja-JP" dirty="0"/>
              <a:t> </a:t>
            </a:r>
            <a:r>
              <a:rPr lang="tr-TR" altLang="ja-JP" dirty="0" err="1"/>
              <a:t>for</a:t>
            </a:r>
            <a:r>
              <a:rPr lang="tr-TR" altLang="ja-JP" dirty="0"/>
              <a:t> </a:t>
            </a:r>
            <a:r>
              <a:rPr lang="tr-TR" altLang="ja-JP" dirty="0" err="1"/>
              <a:t>those</a:t>
            </a:r>
            <a:r>
              <a:rPr lang="tr-TR" altLang="ja-JP" dirty="0"/>
              <a:t> </a:t>
            </a:r>
            <a:r>
              <a:rPr lang="tr-TR" altLang="ja-JP" dirty="0" err="1"/>
              <a:t>units</a:t>
            </a:r>
            <a:r>
              <a:rPr lang="tr-TR" altLang="ja-JP" dirty="0"/>
              <a:t> </a:t>
            </a:r>
            <a:r>
              <a:rPr lang="tr-TR" altLang="ja-JP" dirty="0" err="1"/>
              <a:t>was</a:t>
            </a:r>
            <a:r>
              <a:rPr lang="tr-TR" altLang="ja-JP" dirty="0"/>
              <a:t> </a:t>
            </a:r>
            <a:r>
              <a:rPr lang="tr-TR" altLang="ja-JP" dirty="0" err="1"/>
              <a:t>greater</a:t>
            </a:r>
            <a:r>
              <a:rPr lang="tr-TR" altLang="ja-JP" dirty="0"/>
              <a:t> </a:t>
            </a:r>
            <a:r>
              <a:rPr lang="tr-TR" altLang="ja-JP" dirty="0" err="1"/>
              <a:t>than</a:t>
            </a:r>
            <a:r>
              <a:rPr lang="tr-TR" altLang="ja-JP" dirty="0"/>
              <a:t> </a:t>
            </a:r>
            <a:r>
              <a:rPr lang="tr-TR" altLang="ja-JP" dirty="0" err="1"/>
              <a:t>the</a:t>
            </a:r>
            <a:r>
              <a:rPr lang="tr-TR" altLang="ja-JP" dirty="0"/>
              <a:t> </a:t>
            </a:r>
            <a:r>
              <a:rPr lang="tr-TR" altLang="ja-JP" dirty="0" err="1"/>
              <a:t>additional</a:t>
            </a:r>
            <a:r>
              <a:rPr lang="tr-TR" altLang="ja-JP" dirty="0"/>
              <a:t> </a:t>
            </a:r>
            <a:r>
              <a:rPr lang="tr-TR" altLang="ja-JP" dirty="0" err="1"/>
              <a:t>change</a:t>
            </a:r>
            <a:r>
              <a:rPr lang="tr-TR" altLang="ja-JP" dirty="0"/>
              <a:t> in </a:t>
            </a:r>
            <a:r>
              <a:rPr lang="tr-TR" altLang="ja-JP" dirty="0" err="1"/>
              <a:t>revenue</a:t>
            </a:r>
            <a:r>
              <a:rPr lang="tr-TR" altLang="ja-JP" dirty="0"/>
              <a:t> </a:t>
            </a:r>
            <a:r>
              <a:rPr lang="tr-TR" altLang="ja-JP" dirty="0" err="1"/>
              <a:t>we</a:t>
            </a:r>
            <a:r>
              <a:rPr lang="tr-TR" altLang="ja-JP" dirty="0"/>
              <a:t> </a:t>
            </a:r>
            <a:r>
              <a:rPr lang="tr-TR" altLang="ja-JP" dirty="0" err="1"/>
              <a:t>received</a:t>
            </a:r>
            <a:r>
              <a:rPr lang="tr-TR" altLang="ja-JP" dirty="0"/>
              <a:t> </a:t>
            </a:r>
            <a:r>
              <a:rPr lang="tr-TR" altLang="ja-JP" dirty="0" err="1"/>
              <a:t>from</a:t>
            </a:r>
            <a:r>
              <a:rPr lang="tr-TR" altLang="ja-JP" dirty="0"/>
              <a:t> </a:t>
            </a:r>
            <a:r>
              <a:rPr lang="tr-TR" altLang="ja-JP" dirty="0" err="1"/>
              <a:t>selling</a:t>
            </a:r>
            <a:r>
              <a:rPr lang="tr-TR" altLang="ja-JP" dirty="0"/>
              <a:t> </a:t>
            </a:r>
            <a:r>
              <a:rPr lang="tr-TR" altLang="ja-JP" dirty="0" err="1"/>
              <a:t>those</a:t>
            </a:r>
            <a:r>
              <a:rPr lang="tr-TR" altLang="ja-JP" dirty="0"/>
              <a:t> </a:t>
            </a:r>
            <a:r>
              <a:rPr lang="tr-TR" altLang="ja-JP" dirty="0" err="1"/>
              <a:t>units</a:t>
            </a:r>
            <a:r>
              <a:rPr lang="tr-TR" altLang="ja-JP" dirty="0"/>
              <a:t>.  </a:t>
            </a:r>
            <a:r>
              <a:rPr lang="tr-TR" altLang="ja-JP" dirty="0" err="1"/>
              <a:t>This</a:t>
            </a:r>
            <a:r>
              <a:rPr lang="tr-TR" altLang="ja-JP" dirty="0"/>
              <a:t> </a:t>
            </a:r>
            <a:r>
              <a:rPr lang="tr-TR" altLang="ja-JP" dirty="0" err="1"/>
              <a:t>decreased</a:t>
            </a:r>
            <a:r>
              <a:rPr lang="tr-TR" altLang="ja-JP" dirty="0"/>
              <a:t> </a:t>
            </a:r>
            <a:r>
              <a:rPr lang="tr-TR" altLang="ja-JP" dirty="0" err="1"/>
              <a:t>our</a:t>
            </a:r>
            <a:r>
              <a:rPr lang="tr-TR" altLang="ja-JP" dirty="0"/>
              <a:t> </a:t>
            </a:r>
            <a:r>
              <a:rPr lang="tr-TR" altLang="ja-JP" dirty="0" err="1"/>
              <a:t>profit</a:t>
            </a:r>
            <a:r>
              <a:rPr lang="tr-TR" altLang="ja-JP" dirty="0"/>
              <a:t>, </a:t>
            </a:r>
            <a:r>
              <a:rPr lang="tr-TR" altLang="ja-JP" dirty="0" err="1"/>
              <a:t>and</a:t>
            </a:r>
            <a:r>
              <a:rPr lang="tr-TR" altLang="ja-JP" dirty="0"/>
              <a:t> it </a:t>
            </a:r>
            <a:r>
              <a:rPr lang="tr-TR" altLang="ja-JP" dirty="0" err="1"/>
              <a:t>means</a:t>
            </a:r>
            <a:r>
              <a:rPr lang="tr-TR" altLang="ja-JP" dirty="0"/>
              <a:t> </a:t>
            </a:r>
            <a:r>
              <a:rPr lang="tr-TR" altLang="ja-JP" dirty="0" err="1"/>
              <a:t>we've</a:t>
            </a:r>
            <a:r>
              <a:rPr lang="tr-TR" altLang="ja-JP" dirty="0"/>
              <a:t> </a:t>
            </a:r>
            <a:r>
              <a:rPr lang="tr-TR" altLang="ja-JP" dirty="0" err="1"/>
              <a:t>produced</a:t>
            </a:r>
            <a:r>
              <a:rPr lang="tr-TR" altLang="ja-JP" dirty="0"/>
              <a:t> </a:t>
            </a:r>
            <a:r>
              <a:rPr lang="tr-TR" altLang="ja-JP" dirty="0" err="1"/>
              <a:t>too</a:t>
            </a:r>
            <a:r>
              <a:rPr lang="tr-TR" altLang="ja-JP" dirty="0"/>
              <a:t> </a:t>
            </a:r>
            <a:r>
              <a:rPr lang="tr-TR" altLang="ja-JP" dirty="0" err="1"/>
              <a:t>much</a:t>
            </a:r>
            <a:r>
              <a:rPr lang="tr-TR" altLang="ja-JP" dirty="0"/>
              <a:t>.</a:t>
            </a:r>
          </a:p>
          <a:p>
            <a:endParaRPr lang="tr-TR" altLang="en-US" dirty="0"/>
          </a:p>
          <a:p>
            <a:r>
              <a:rPr lang="tr-TR" altLang="en-US" dirty="0" err="1"/>
              <a:t>Once</a:t>
            </a:r>
            <a:r>
              <a:rPr lang="tr-TR" altLang="en-US" dirty="0"/>
              <a:t> </a:t>
            </a:r>
            <a:r>
              <a:rPr lang="tr-TR" altLang="en-US" dirty="0" err="1"/>
              <a:t>we</a:t>
            </a:r>
            <a:r>
              <a:rPr lang="tr-TR" altLang="en-US" dirty="0"/>
              <a:t> </a:t>
            </a:r>
            <a:r>
              <a:rPr lang="tr-TR" altLang="en-US" dirty="0" err="1"/>
              <a:t>find</a:t>
            </a:r>
            <a:r>
              <a:rPr lang="tr-TR" altLang="en-US" dirty="0"/>
              <a:t> </a:t>
            </a:r>
            <a:r>
              <a:rPr lang="tr-TR" altLang="en-US" dirty="0" err="1"/>
              <a:t>the</a:t>
            </a:r>
            <a:r>
              <a:rPr lang="tr-TR" altLang="en-US" dirty="0"/>
              <a:t> optimal </a:t>
            </a:r>
            <a:r>
              <a:rPr lang="tr-TR" altLang="en-US" dirty="0" err="1"/>
              <a:t>output</a:t>
            </a:r>
            <a:r>
              <a:rPr lang="tr-TR" altLang="en-US" dirty="0"/>
              <a:t>, </a:t>
            </a:r>
            <a:r>
              <a:rPr lang="tr-TR" altLang="en-US" dirty="0" err="1"/>
              <a:t>we</a:t>
            </a:r>
            <a:r>
              <a:rPr lang="tr-TR" altLang="en-US" dirty="0"/>
              <a:t> </a:t>
            </a:r>
            <a:r>
              <a:rPr lang="tr-TR" altLang="en-US" dirty="0" err="1"/>
              <a:t>need</a:t>
            </a:r>
            <a:r>
              <a:rPr lang="tr-TR" altLang="en-US" dirty="0"/>
              <a:t> </a:t>
            </a:r>
            <a:r>
              <a:rPr lang="tr-TR" altLang="en-US" dirty="0" err="1"/>
              <a:t>to</a:t>
            </a:r>
            <a:r>
              <a:rPr lang="tr-TR" altLang="en-US" dirty="0"/>
              <a:t> </a:t>
            </a:r>
            <a:r>
              <a:rPr lang="tr-TR" altLang="en-US" dirty="0" err="1"/>
              <a:t>find</a:t>
            </a:r>
            <a:r>
              <a:rPr lang="tr-TR" altLang="en-US" dirty="0"/>
              <a:t> </a:t>
            </a:r>
            <a:r>
              <a:rPr lang="tr-TR" altLang="en-US" dirty="0" err="1"/>
              <a:t>the</a:t>
            </a:r>
            <a:r>
              <a:rPr lang="tr-TR" altLang="en-US" dirty="0"/>
              <a:t> ATC of </a:t>
            </a:r>
            <a:r>
              <a:rPr lang="tr-TR" altLang="en-US" dirty="0" err="1"/>
              <a:t>producing</a:t>
            </a:r>
            <a:r>
              <a:rPr lang="tr-TR" altLang="en-US" dirty="0"/>
              <a:t> </a:t>
            </a:r>
            <a:r>
              <a:rPr lang="tr-TR" altLang="en-US" dirty="0" err="1"/>
              <a:t>that</a:t>
            </a:r>
            <a:r>
              <a:rPr lang="tr-TR" altLang="en-US" dirty="0"/>
              <a:t> </a:t>
            </a:r>
            <a:r>
              <a:rPr lang="tr-TR" altLang="en-US" dirty="0" err="1"/>
              <a:t>output</a:t>
            </a:r>
            <a:r>
              <a:rPr lang="tr-TR" altLang="en-US" dirty="0"/>
              <a:t>.  P – ATC </a:t>
            </a:r>
            <a:r>
              <a:rPr lang="tr-TR" altLang="en-US" dirty="0" err="1"/>
              <a:t>will</a:t>
            </a:r>
            <a:r>
              <a:rPr lang="tr-TR" altLang="en-US" dirty="0"/>
              <a:t> </a:t>
            </a:r>
            <a:r>
              <a:rPr lang="tr-TR" altLang="en-US" dirty="0" err="1"/>
              <a:t>give</a:t>
            </a:r>
            <a:r>
              <a:rPr lang="tr-TR" altLang="en-US" dirty="0"/>
              <a:t> us </a:t>
            </a:r>
            <a:r>
              <a:rPr lang="tr-TR" altLang="en-US" dirty="0" err="1"/>
              <a:t>average</a:t>
            </a:r>
            <a:r>
              <a:rPr lang="tr-TR" altLang="en-US" dirty="0"/>
              <a:t> </a:t>
            </a:r>
            <a:r>
              <a:rPr lang="tr-TR" altLang="en-US" dirty="0" err="1"/>
              <a:t>profit</a:t>
            </a:r>
            <a:r>
              <a:rPr lang="tr-TR" altLang="en-US" dirty="0"/>
              <a:t> </a:t>
            </a:r>
            <a:r>
              <a:rPr lang="tr-TR" altLang="en-US" dirty="0" err="1"/>
              <a:t>per</a:t>
            </a:r>
            <a:r>
              <a:rPr lang="tr-TR" altLang="en-US" dirty="0"/>
              <a:t> </a:t>
            </a:r>
            <a:r>
              <a:rPr lang="tr-TR" altLang="en-US" dirty="0" err="1"/>
              <a:t>unit</a:t>
            </a:r>
            <a:r>
              <a:rPr lang="tr-TR" altLang="en-US" dirty="0"/>
              <a:t>.</a:t>
            </a:r>
          </a:p>
        </p:txBody>
      </p:sp>
    </p:spTree>
    <p:extLst>
      <p:ext uri="{BB962C8B-B14F-4D97-AF65-F5344CB8AC3E}">
        <p14:creationId xmlns:p14="http://schemas.microsoft.com/office/powerpoint/2010/main" val="381325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Remember</a:t>
            </a:r>
            <a:r>
              <a:rPr lang="tr-TR" altLang="en-US" dirty="0"/>
              <a:t> </a:t>
            </a:r>
            <a:r>
              <a:rPr lang="tr-TR" altLang="en-US" dirty="0" err="1"/>
              <a:t>that</a:t>
            </a:r>
            <a:r>
              <a:rPr lang="tr-TR" altLang="en-US" dirty="0"/>
              <a:t> </a:t>
            </a:r>
            <a:r>
              <a:rPr lang="tr-TR" altLang="en-US" dirty="0" err="1"/>
              <a:t>the</a:t>
            </a:r>
            <a:r>
              <a:rPr lang="tr-TR" altLang="en-US" dirty="0"/>
              <a:t> </a:t>
            </a:r>
            <a:r>
              <a:rPr lang="tr-TR" altLang="en-US" dirty="0" err="1"/>
              <a:t>demand</a:t>
            </a:r>
            <a:r>
              <a:rPr lang="tr-TR" altLang="en-US" dirty="0"/>
              <a:t> </a:t>
            </a:r>
            <a:r>
              <a:rPr lang="tr-TR" altLang="en-US" dirty="0" err="1"/>
              <a:t>function</a:t>
            </a:r>
            <a:r>
              <a:rPr lang="tr-TR" altLang="en-US" dirty="0"/>
              <a:t> </a:t>
            </a:r>
            <a:r>
              <a:rPr lang="tr-TR" altLang="en-US" dirty="0" err="1"/>
              <a:t>represents</a:t>
            </a:r>
            <a:r>
              <a:rPr lang="tr-TR" altLang="en-US" dirty="0"/>
              <a:t> </a:t>
            </a:r>
            <a:r>
              <a:rPr lang="tr-TR" altLang="en-US" dirty="0" err="1"/>
              <a:t>willingness</a:t>
            </a:r>
            <a:r>
              <a:rPr lang="tr-TR" altLang="en-US" dirty="0"/>
              <a:t> </a:t>
            </a:r>
            <a:r>
              <a:rPr lang="tr-TR" altLang="en-US" dirty="0" err="1"/>
              <a:t>to</a:t>
            </a:r>
            <a:r>
              <a:rPr lang="tr-TR" altLang="en-US" dirty="0"/>
              <a:t> pay (WTP) of </a:t>
            </a:r>
            <a:r>
              <a:rPr lang="tr-TR" altLang="en-US" dirty="0" err="1"/>
              <a:t>consumers</a:t>
            </a:r>
            <a:r>
              <a:rPr lang="tr-TR" altLang="en-US" dirty="0"/>
              <a:t>.  At </a:t>
            </a:r>
            <a:r>
              <a:rPr lang="tr-TR" altLang="en-US" dirty="0" err="1"/>
              <a:t>the</a:t>
            </a:r>
            <a:r>
              <a:rPr lang="tr-TR" altLang="en-US" dirty="0"/>
              <a:t> </a:t>
            </a:r>
            <a:r>
              <a:rPr lang="tr-TR" altLang="en-US" dirty="0" err="1"/>
              <a:t>quantity</a:t>
            </a:r>
            <a:r>
              <a:rPr lang="tr-TR" altLang="en-US" dirty="0"/>
              <a:t> </a:t>
            </a:r>
            <a:r>
              <a:rPr lang="tr-TR" altLang="en-US" dirty="0" err="1"/>
              <a:t>q</a:t>
            </a:r>
            <a:r>
              <a:rPr lang="tr-TR" altLang="en-US" dirty="0"/>
              <a:t>, </a:t>
            </a:r>
            <a:r>
              <a:rPr lang="tr-TR" altLang="en-US" dirty="0" err="1"/>
              <a:t>the</a:t>
            </a:r>
            <a:r>
              <a:rPr lang="tr-TR" altLang="en-US" dirty="0"/>
              <a:t> </a:t>
            </a:r>
            <a:r>
              <a:rPr lang="tr-TR" altLang="en-US" dirty="0" err="1"/>
              <a:t>monopolist</a:t>
            </a:r>
            <a:r>
              <a:rPr lang="tr-TR" altLang="en-US" dirty="0"/>
              <a:t> </a:t>
            </a:r>
            <a:r>
              <a:rPr lang="tr-TR" altLang="en-US" dirty="0" err="1"/>
              <a:t>charges</a:t>
            </a:r>
            <a:r>
              <a:rPr lang="tr-TR" altLang="en-US" dirty="0"/>
              <a:t> a </a:t>
            </a:r>
            <a:r>
              <a:rPr lang="tr-TR" altLang="en-US" dirty="0" err="1"/>
              <a:t>price</a:t>
            </a:r>
            <a:r>
              <a:rPr lang="tr-TR" altLang="en-US" dirty="0"/>
              <a:t> </a:t>
            </a:r>
            <a:r>
              <a:rPr lang="tr-TR" altLang="en-US" dirty="0" err="1"/>
              <a:t>equal</a:t>
            </a:r>
            <a:r>
              <a:rPr lang="tr-TR" altLang="en-US" dirty="0"/>
              <a:t> </a:t>
            </a:r>
            <a:r>
              <a:rPr lang="tr-TR" altLang="en-US" dirty="0" err="1"/>
              <a:t>to</a:t>
            </a:r>
            <a:r>
              <a:rPr lang="tr-TR" altLang="en-US" dirty="0"/>
              <a:t> </a:t>
            </a:r>
            <a:r>
              <a:rPr lang="tr-TR" altLang="en-US" dirty="0" err="1"/>
              <a:t>the</a:t>
            </a:r>
            <a:r>
              <a:rPr lang="tr-TR" altLang="en-US" dirty="0"/>
              <a:t> </a:t>
            </a:r>
            <a:r>
              <a:rPr lang="tr-TR" altLang="en-US" dirty="0" err="1"/>
              <a:t>height</a:t>
            </a:r>
            <a:r>
              <a:rPr lang="tr-TR" altLang="en-US" dirty="0"/>
              <a:t> of </a:t>
            </a:r>
            <a:r>
              <a:rPr lang="tr-TR" altLang="en-US" dirty="0" err="1"/>
              <a:t>the</a:t>
            </a:r>
            <a:r>
              <a:rPr lang="tr-TR" altLang="en-US" dirty="0"/>
              <a:t> </a:t>
            </a:r>
            <a:r>
              <a:rPr lang="tr-TR" altLang="en-US" dirty="0" err="1"/>
              <a:t>demand</a:t>
            </a:r>
            <a:r>
              <a:rPr lang="tr-TR" altLang="en-US" dirty="0"/>
              <a:t>, </a:t>
            </a:r>
            <a:r>
              <a:rPr lang="tr-TR" altLang="en-US" dirty="0" err="1"/>
              <a:t>or</a:t>
            </a:r>
            <a:r>
              <a:rPr lang="tr-TR" altLang="en-US" dirty="0"/>
              <a:t> </a:t>
            </a:r>
            <a:r>
              <a:rPr lang="tr-TR" altLang="en-US" dirty="0" err="1"/>
              <a:t>equal</a:t>
            </a:r>
            <a:r>
              <a:rPr lang="tr-TR" altLang="en-US" dirty="0"/>
              <a:t> </a:t>
            </a:r>
            <a:r>
              <a:rPr lang="tr-TR" altLang="en-US" dirty="0" err="1"/>
              <a:t>to</a:t>
            </a:r>
            <a:r>
              <a:rPr lang="tr-TR" altLang="en-US" dirty="0"/>
              <a:t> </a:t>
            </a:r>
            <a:r>
              <a:rPr lang="tr-TR" altLang="en-US" dirty="0" err="1"/>
              <a:t>the</a:t>
            </a:r>
            <a:r>
              <a:rPr lang="tr-TR" altLang="en-US" dirty="0"/>
              <a:t> WTP of </a:t>
            </a:r>
            <a:r>
              <a:rPr lang="tr-TR" altLang="en-US" dirty="0" err="1"/>
              <a:t>the</a:t>
            </a:r>
            <a:r>
              <a:rPr lang="tr-TR" altLang="en-US" dirty="0"/>
              <a:t> </a:t>
            </a:r>
            <a:r>
              <a:rPr lang="tr-TR" altLang="en-US" dirty="0" err="1"/>
              <a:t>consumers</a:t>
            </a:r>
            <a:r>
              <a:rPr lang="tr-TR" altLang="en-US" dirty="0"/>
              <a:t> at </a:t>
            </a:r>
            <a:r>
              <a:rPr lang="tr-TR" altLang="en-US" dirty="0" err="1"/>
              <a:t>that</a:t>
            </a:r>
            <a:r>
              <a:rPr lang="tr-TR" altLang="en-US" dirty="0"/>
              <a:t> </a:t>
            </a:r>
            <a:r>
              <a:rPr lang="tr-TR" altLang="en-US" dirty="0" err="1"/>
              <a:t>quantity</a:t>
            </a:r>
            <a:r>
              <a:rPr lang="tr-TR" altLang="en-US" dirty="0"/>
              <a:t>.</a:t>
            </a:r>
          </a:p>
          <a:p>
            <a:endParaRPr lang="tr-TR" altLang="en-US" dirty="0"/>
          </a:p>
          <a:p>
            <a:r>
              <a:rPr lang="tr-TR" altLang="en-US" dirty="0" err="1"/>
              <a:t>Recall</a:t>
            </a:r>
            <a:r>
              <a:rPr lang="tr-TR" altLang="en-US" dirty="0"/>
              <a:t> </a:t>
            </a:r>
            <a:r>
              <a:rPr lang="tr-TR" altLang="en-US" dirty="0" err="1"/>
              <a:t>the</a:t>
            </a:r>
            <a:r>
              <a:rPr lang="tr-TR" altLang="en-US" dirty="0"/>
              <a:t> </a:t>
            </a:r>
            <a:r>
              <a:rPr lang="tr-TR" altLang="en-US" dirty="0" err="1"/>
              <a:t>area</a:t>
            </a:r>
            <a:r>
              <a:rPr lang="tr-TR" altLang="en-US" dirty="0"/>
              <a:t> of a </a:t>
            </a:r>
            <a:r>
              <a:rPr lang="tr-TR" altLang="en-US" dirty="0" err="1"/>
              <a:t>rectangle</a:t>
            </a:r>
            <a:r>
              <a:rPr lang="tr-TR" altLang="en-US" dirty="0"/>
              <a:t> is </a:t>
            </a:r>
            <a:r>
              <a:rPr lang="tr-TR" altLang="en-US" dirty="0" err="1"/>
              <a:t>length</a:t>
            </a:r>
            <a:r>
              <a:rPr lang="tr-TR" altLang="en-US" dirty="0"/>
              <a:t> * </a:t>
            </a:r>
            <a:r>
              <a:rPr lang="tr-TR" altLang="en-US" dirty="0" err="1"/>
              <a:t>height</a:t>
            </a:r>
            <a:r>
              <a:rPr lang="tr-TR" altLang="en-US" dirty="0"/>
              <a:t>.</a:t>
            </a:r>
          </a:p>
          <a:p>
            <a:endParaRPr lang="tr-TR" altLang="en-US" dirty="0"/>
          </a:p>
          <a:p>
            <a:r>
              <a:rPr lang="tr-TR" altLang="en-US" dirty="0"/>
              <a:t>Here, </a:t>
            </a:r>
            <a:r>
              <a:rPr lang="tr-TR" altLang="en-US" dirty="0" err="1"/>
              <a:t>the</a:t>
            </a:r>
            <a:r>
              <a:rPr lang="tr-TR" altLang="en-US" dirty="0"/>
              <a:t> </a:t>
            </a:r>
            <a:r>
              <a:rPr lang="tr-TR" altLang="en-US" dirty="0" err="1"/>
              <a:t>length</a:t>
            </a:r>
            <a:r>
              <a:rPr lang="tr-TR" altLang="en-US" dirty="0"/>
              <a:t> of </a:t>
            </a:r>
            <a:r>
              <a:rPr lang="tr-TR" altLang="en-US" dirty="0" err="1"/>
              <a:t>the</a:t>
            </a:r>
            <a:r>
              <a:rPr lang="tr-TR" altLang="en-US" dirty="0"/>
              <a:t> </a:t>
            </a:r>
            <a:r>
              <a:rPr lang="tr-TR" altLang="en-US" dirty="0" err="1"/>
              <a:t>green</a:t>
            </a:r>
            <a:r>
              <a:rPr lang="tr-TR" altLang="en-US" dirty="0"/>
              <a:t> </a:t>
            </a:r>
            <a:r>
              <a:rPr lang="tr-TR" altLang="en-US" dirty="0" err="1"/>
              <a:t>profit</a:t>
            </a:r>
            <a:r>
              <a:rPr lang="tr-TR" altLang="en-US" dirty="0"/>
              <a:t> </a:t>
            </a:r>
            <a:r>
              <a:rPr lang="tr-TR" altLang="en-US" dirty="0" err="1"/>
              <a:t>rectangle</a:t>
            </a:r>
            <a:r>
              <a:rPr lang="tr-TR" altLang="en-US" dirty="0"/>
              <a:t> is </a:t>
            </a:r>
            <a:r>
              <a:rPr lang="tr-TR" altLang="en-US" dirty="0" err="1"/>
              <a:t>the</a:t>
            </a:r>
            <a:r>
              <a:rPr lang="tr-TR" altLang="en-US" dirty="0"/>
              <a:t> </a:t>
            </a:r>
            <a:r>
              <a:rPr lang="tr-TR" altLang="en-US" dirty="0" err="1"/>
              <a:t>number</a:t>
            </a:r>
            <a:r>
              <a:rPr lang="tr-TR" altLang="en-US" dirty="0"/>
              <a:t> of </a:t>
            </a:r>
            <a:r>
              <a:rPr lang="tr-TR" altLang="en-US" dirty="0" err="1"/>
              <a:t>units</a:t>
            </a:r>
            <a:r>
              <a:rPr lang="tr-TR" altLang="en-US" dirty="0"/>
              <a:t> </a:t>
            </a:r>
            <a:r>
              <a:rPr lang="tr-TR" altLang="en-US" dirty="0" err="1"/>
              <a:t>the</a:t>
            </a:r>
            <a:r>
              <a:rPr lang="tr-TR" altLang="en-US" dirty="0"/>
              <a:t> </a:t>
            </a:r>
            <a:r>
              <a:rPr lang="tr-TR" altLang="en-US" dirty="0" err="1"/>
              <a:t>monopoly</a:t>
            </a:r>
            <a:r>
              <a:rPr lang="tr-TR" altLang="en-US" dirty="0"/>
              <a:t> </a:t>
            </a:r>
            <a:r>
              <a:rPr lang="tr-TR" altLang="en-US" dirty="0" err="1"/>
              <a:t>sells</a:t>
            </a:r>
            <a:r>
              <a:rPr lang="tr-TR" altLang="en-US" dirty="0"/>
              <a:t>.</a:t>
            </a:r>
          </a:p>
          <a:p>
            <a:endParaRPr lang="tr-TR" altLang="en-US" dirty="0"/>
          </a:p>
          <a:p>
            <a:r>
              <a:rPr lang="tr-TR" altLang="en-US" dirty="0" err="1"/>
              <a:t>The</a:t>
            </a:r>
            <a:r>
              <a:rPr lang="tr-TR" altLang="en-US" dirty="0"/>
              <a:t> </a:t>
            </a:r>
            <a:r>
              <a:rPr lang="tr-TR" altLang="en-US" dirty="0" err="1"/>
              <a:t>height</a:t>
            </a:r>
            <a:r>
              <a:rPr lang="tr-TR" altLang="en-US" dirty="0"/>
              <a:t> of </a:t>
            </a:r>
            <a:r>
              <a:rPr lang="tr-TR" altLang="en-US" dirty="0" err="1"/>
              <a:t>the</a:t>
            </a:r>
            <a:r>
              <a:rPr lang="tr-TR" altLang="en-US" dirty="0"/>
              <a:t> </a:t>
            </a:r>
            <a:r>
              <a:rPr lang="tr-TR" altLang="en-US" dirty="0" err="1"/>
              <a:t>rectangle</a:t>
            </a:r>
            <a:r>
              <a:rPr lang="tr-TR" altLang="en-US" dirty="0"/>
              <a:t> is </a:t>
            </a:r>
            <a:r>
              <a:rPr lang="tr-TR" altLang="en-US" dirty="0" err="1"/>
              <a:t>average</a:t>
            </a:r>
            <a:r>
              <a:rPr lang="tr-TR" altLang="en-US" dirty="0"/>
              <a:t> </a:t>
            </a:r>
            <a:r>
              <a:rPr lang="tr-TR" altLang="en-US" dirty="0" err="1"/>
              <a:t>profit</a:t>
            </a:r>
            <a:r>
              <a:rPr lang="tr-TR" altLang="en-US" dirty="0"/>
              <a:t> </a:t>
            </a:r>
            <a:r>
              <a:rPr lang="tr-TR" altLang="en-US" dirty="0" err="1"/>
              <a:t>per</a:t>
            </a:r>
            <a:r>
              <a:rPr lang="tr-TR" altLang="en-US" dirty="0"/>
              <a:t> </a:t>
            </a:r>
            <a:r>
              <a:rPr lang="tr-TR" altLang="en-US" dirty="0" err="1"/>
              <a:t>unit</a:t>
            </a:r>
            <a:r>
              <a:rPr lang="tr-TR" altLang="en-US" dirty="0"/>
              <a:t>.</a:t>
            </a:r>
          </a:p>
          <a:p>
            <a:endParaRPr lang="tr-TR" altLang="en-US" dirty="0"/>
          </a:p>
          <a:p>
            <a:r>
              <a:rPr lang="tr-TR" altLang="en-US" dirty="0" err="1"/>
              <a:t>Thus</a:t>
            </a:r>
            <a:r>
              <a:rPr lang="tr-TR" altLang="en-US" dirty="0"/>
              <a:t>, </a:t>
            </a:r>
            <a:r>
              <a:rPr lang="tr-TR" altLang="en-US" dirty="0" err="1"/>
              <a:t>we</a:t>
            </a:r>
            <a:r>
              <a:rPr lang="tr-TR" altLang="en-US" dirty="0"/>
              <a:t> </a:t>
            </a:r>
            <a:r>
              <a:rPr lang="tr-TR" altLang="en-US" dirty="0" err="1"/>
              <a:t>get</a:t>
            </a:r>
            <a:r>
              <a:rPr lang="tr-TR" altLang="en-US" dirty="0"/>
              <a:t> </a:t>
            </a:r>
            <a:r>
              <a:rPr lang="tr-TR" altLang="en-US" dirty="0" err="1"/>
              <a:t>the</a:t>
            </a:r>
            <a:r>
              <a:rPr lang="tr-TR" altLang="en-US" dirty="0"/>
              <a:t> </a:t>
            </a:r>
            <a:r>
              <a:rPr lang="tr-TR" altLang="en-US" dirty="0" err="1"/>
              <a:t>following</a:t>
            </a:r>
            <a:r>
              <a:rPr lang="tr-TR" altLang="en-US" dirty="0"/>
              <a:t> </a:t>
            </a:r>
            <a:r>
              <a:rPr lang="tr-TR" altLang="en-US" dirty="0" err="1"/>
              <a:t>formula</a:t>
            </a:r>
            <a:r>
              <a:rPr lang="tr-TR" altLang="en-US" dirty="0"/>
              <a:t> </a:t>
            </a:r>
            <a:r>
              <a:rPr lang="tr-TR" altLang="en-US" dirty="0" err="1"/>
              <a:t>from</a:t>
            </a:r>
            <a:r>
              <a:rPr lang="tr-TR" altLang="en-US" dirty="0"/>
              <a:t> </a:t>
            </a:r>
            <a:r>
              <a:rPr lang="tr-TR" altLang="en-US" dirty="0" err="1"/>
              <a:t>the</a:t>
            </a:r>
            <a:r>
              <a:rPr lang="tr-TR" altLang="en-US" dirty="0"/>
              <a:t> </a:t>
            </a:r>
            <a:r>
              <a:rPr lang="tr-TR" altLang="en-US" dirty="0" err="1"/>
              <a:t>graph</a:t>
            </a:r>
            <a:r>
              <a:rPr lang="tr-TR" altLang="en-US" dirty="0"/>
              <a:t>:</a:t>
            </a:r>
          </a:p>
          <a:p>
            <a:endParaRPr lang="tr-TR" altLang="en-US" dirty="0"/>
          </a:p>
          <a:p>
            <a:r>
              <a:rPr lang="tr-TR" altLang="en-US" dirty="0"/>
              <a:t>Total </a:t>
            </a:r>
            <a:r>
              <a:rPr lang="tr-TR" altLang="en-US" dirty="0" err="1"/>
              <a:t>profit</a:t>
            </a:r>
            <a:r>
              <a:rPr lang="tr-TR" altLang="en-US" dirty="0"/>
              <a:t> = (</a:t>
            </a:r>
            <a:r>
              <a:rPr lang="tr-TR" altLang="en-US" dirty="0" err="1"/>
              <a:t>number</a:t>
            </a:r>
            <a:r>
              <a:rPr lang="tr-TR" altLang="en-US" dirty="0"/>
              <a:t> of </a:t>
            </a:r>
            <a:r>
              <a:rPr lang="tr-TR" altLang="en-US" dirty="0" err="1"/>
              <a:t>units</a:t>
            </a:r>
            <a:r>
              <a:rPr lang="tr-TR" altLang="en-US" dirty="0"/>
              <a:t> </a:t>
            </a:r>
            <a:r>
              <a:rPr lang="tr-TR" altLang="en-US" dirty="0" err="1"/>
              <a:t>sold</a:t>
            </a:r>
            <a:r>
              <a:rPr lang="tr-TR" altLang="en-US" dirty="0"/>
              <a:t>) * (</a:t>
            </a:r>
            <a:r>
              <a:rPr lang="tr-TR" altLang="en-US" dirty="0" err="1"/>
              <a:t>average</a:t>
            </a:r>
            <a:r>
              <a:rPr lang="tr-TR" altLang="en-US" dirty="0"/>
              <a:t> </a:t>
            </a:r>
            <a:r>
              <a:rPr lang="tr-TR" altLang="en-US" dirty="0" err="1"/>
              <a:t>profit</a:t>
            </a:r>
            <a:r>
              <a:rPr lang="tr-TR" altLang="en-US" dirty="0"/>
              <a:t> </a:t>
            </a:r>
            <a:r>
              <a:rPr lang="tr-TR" altLang="en-US" dirty="0" err="1"/>
              <a:t>per</a:t>
            </a:r>
            <a:r>
              <a:rPr lang="tr-TR" altLang="en-US" dirty="0"/>
              <a:t> </a:t>
            </a:r>
            <a:r>
              <a:rPr lang="tr-TR" altLang="en-US" dirty="0" err="1"/>
              <a:t>unit</a:t>
            </a:r>
            <a:r>
              <a:rPr lang="tr-TR" altLang="en-US" dirty="0"/>
              <a:t>)</a:t>
            </a:r>
          </a:p>
          <a:p>
            <a:endParaRPr lang="tr-TR" altLang="en-US" dirty="0"/>
          </a:p>
        </p:txBody>
      </p:sp>
    </p:spTree>
    <p:extLst>
      <p:ext uri="{BB962C8B-B14F-4D97-AF65-F5344CB8AC3E}">
        <p14:creationId xmlns:p14="http://schemas.microsoft.com/office/powerpoint/2010/main" val="1826467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5851D-D31C-4B0C-A464-5DDA56FDC044}" type="slidenum">
              <a:rPr lang="tr-TR" altLang="en-US" smtClean="0"/>
              <a:pPr/>
              <a:t>26</a:t>
            </a:fld>
            <a:endParaRPr lang="tr-TR" altLang="en-US" dirty="0"/>
          </a:p>
        </p:txBody>
      </p:sp>
      <p:sp>
        <p:nvSpPr>
          <p:cNvPr id="226306" name="Rectangle 2"/>
          <p:cNvSpPr>
            <a:spLocks noGrp="1" noRot="1" noChangeAspect="1" noChangeArrowheads="1" noTextEdit="1"/>
          </p:cNvSpPr>
          <p:nvPr>
            <p:ph type="sldImg"/>
          </p:nvPr>
        </p:nvSpPr>
        <p:spPr>
          <a:xfrm>
            <a:off x="685800" y="1143000"/>
            <a:ext cx="5486400" cy="3086100"/>
          </a:xfrm>
          <a:ln/>
        </p:spPr>
      </p:sp>
      <p:sp>
        <p:nvSpPr>
          <p:cNvPr id="226307" name="Rectangle 3"/>
          <p:cNvSpPr>
            <a:spLocks noGrp="1" noChangeArrowheads="1"/>
          </p:cNvSpPr>
          <p:nvPr>
            <p:ph type="body" idx="1"/>
          </p:nvPr>
        </p:nvSpPr>
        <p:spPr/>
        <p:txBody>
          <a:bodyPr/>
          <a:lstStyle/>
          <a:p>
            <a:endParaRPr lang="tr-TR" altLang="en-US" dirty="0"/>
          </a:p>
        </p:txBody>
      </p:sp>
    </p:spTree>
    <p:extLst>
      <p:ext uri="{BB962C8B-B14F-4D97-AF65-F5344CB8AC3E}">
        <p14:creationId xmlns:p14="http://schemas.microsoft.com/office/powerpoint/2010/main" val="101361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pPr marL="171450" indent="-171450">
              <a:buFont typeface="Arial" charset="0"/>
              <a:buChar char="•"/>
            </a:pPr>
            <a:r>
              <a:rPr lang="en-US" dirty="0"/>
              <a:t>Ask students to get into pairs and solve the problem on the slide. The answer will be revealed on the next slide.</a:t>
            </a:r>
          </a:p>
          <a:p>
            <a:pPr marL="171450" indent="-171450">
              <a:buFont typeface="Arial" charset="0"/>
              <a:buChar char="•"/>
            </a:pPr>
            <a:r>
              <a:rPr lang="en-US" dirty="0"/>
              <a:t>This is a nice problem that ties together elasticity material with the profit-maximizing solution for a monopolist. </a:t>
            </a:r>
          </a:p>
          <a:p>
            <a:pPr marL="171450" indent="-171450">
              <a:buFont typeface="Arial" charset="0"/>
              <a:buChar char="•"/>
            </a:pPr>
            <a:r>
              <a:rPr lang="en-US" b="1" dirty="0"/>
              <a:t>Hint</a:t>
            </a:r>
            <a:r>
              <a:rPr lang="en-US" dirty="0"/>
              <a:t>: Remember that a demand curve has three segments where demand is elastic, inelastic, and unit elastic.</a:t>
            </a:r>
            <a:endParaRPr lang="en-US" b="1" i="1" dirty="0"/>
          </a:p>
        </p:txBody>
      </p:sp>
    </p:spTree>
    <p:extLst>
      <p:ext uri="{BB962C8B-B14F-4D97-AF65-F5344CB8AC3E}">
        <p14:creationId xmlns:p14="http://schemas.microsoft.com/office/powerpoint/2010/main" val="201405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p>
          <a:p>
            <a:endParaRPr lang="en-US" dirty="0"/>
          </a:p>
          <a:p>
            <a:r>
              <a:rPr lang="en-US" dirty="0"/>
              <a:t>Start off asking students where total revenue is maximized (where MR = 0).</a:t>
            </a:r>
          </a:p>
          <a:p>
            <a:endParaRPr lang="en-US" dirty="0"/>
          </a:p>
          <a:p>
            <a:r>
              <a:rPr lang="en-US" dirty="0"/>
              <a:t>First click:</a:t>
            </a:r>
          </a:p>
          <a:p>
            <a:pPr marL="171450" indent="-171450">
              <a:buFont typeface="Arial" charset="0"/>
              <a:buChar char="•"/>
            </a:pPr>
            <a:r>
              <a:rPr lang="en-US" dirty="0"/>
              <a:t>Labels point on the demand curve where MR = 0</a:t>
            </a:r>
          </a:p>
          <a:p>
            <a:pPr>
              <a:buFontTx/>
              <a:buChar char="•"/>
            </a:pPr>
            <a:endParaRPr lang="en-US" dirty="0"/>
          </a:p>
          <a:p>
            <a:r>
              <a:rPr lang="en-US" dirty="0"/>
              <a:t>Then ask them what they know about the elasticity of demand at that point.</a:t>
            </a:r>
          </a:p>
          <a:p>
            <a:endParaRPr lang="en-US" dirty="0"/>
          </a:p>
          <a:p>
            <a:r>
              <a:rPr lang="en-US" dirty="0"/>
              <a:t>Second click:</a:t>
            </a:r>
          </a:p>
          <a:p>
            <a:pPr marL="171450" indent="-171450">
              <a:buFont typeface="Arial" charset="0"/>
              <a:buChar char="•"/>
            </a:pPr>
            <a:r>
              <a:rPr lang="en-US" dirty="0"/>
              <a:t>Labels point "unit elastic"</a:t>
            </a:r>
          </a:p>
          <a:p>
            <a:pPr>
              <a:buFontTx/>
              <a:buChar char="•"/>
            </a:pPr>
            <a:endParaRPr lang="en-US" dirty="0"/>
          </a:p>
          <a:p>
            <a:r>
              <a:rPr lang="en-US" dirty="0"/>
              <a:t>Then ask them where demand is elastic and inelastic.</a:t>
            </a:r>
          </a:p>
          <a:p>
            <a:endParaRPr lang="en-US" dirty="0"/>
          </a:p>
          <a:p>
            <a:r>
              <a:rPr lang="en-US" dirty="0"/>
              <a:t>Third click:</a:t>
            </a:r>
          </a:p>
          <a:p>
            <a:pPr marL="171450" indent="-171450">
              <a:buFont typeface="Arial" charset="0"/>
              <a:buChar char="•"/>
            </a:pPr>
            <a:r>
              <a:rPr lang="en-US" dirty="0"/>
              <a:t>Labels elastic and inelastic regions of demand curve</a:t>
            </a:r>
          </a:p>
          <a:p>
            <a:pPr>
              <a:buFontTx/>
              <a:buChar char="•"/>
            </a:pPr>
            <a:endParaRPr lang="en-US" dirty="0"/>
          </a:p>
          <a:p>
            <a:r>
              <a:rPr lang="en-US" dirty="0"/>
              <a:t>So, the answer is </a:t>
            </a:r>
            <a:r>
              <a:rPr lang="en-US" b="1" dirty="0"/>
              <a:t>False</a:t>
            </a:r>
            <a:r>
              <a:rPr lang="en-US" dirty="0"/>
              <a:t>. </a:t>
            </a:r>
          </a:p>
          <a:p>
            <a:pPr marL="171450" indent="-171450">
              <a:buFont typeface="Arial" charset="0"/>
              <a:buChar char="•"/>
            </a:pPr>
            <a:r>
              <a:rPr lang="en-US" dirty="0"/>
              <a:t>A profit-maximizing monopolist will set its profit-maximizing price and output where demand is </a:t>
            </a:r>
            <a:r>
              <a:rPr lang="en-US" b="1" dirty="0"/>
              <a:t>elastic</a:t>
            </a:r>
            <a:r>
              <a:rPr lang="en-US" dirty="0"/>
              <a:t>.</a:t>
            </a:r>
          </a:p>
          <a:p>
            <a:endParaRPr lang="en-US" dirty="0"/>
          </a:p>
        </p:txBody>
      </p:sp>
    </p:spTree>
    <p:extLst>
      <p:ext uri="{BB962C8B-B14F-4D97-AF65-F5344CB8AC3E}">
        <p14:creationId xmlns:p14="http://schemas.microsoft.com/office/powerpoint/2010/main" val="213033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29</a:t>
            </a:fld>
            <a:endParaRPr lang="tr-TR" dirty="0"/>
          </a:p>
        </p:txBody>
      </p:sp>
    </p:spTree>
    <p:extLst>
      <p:ext uri="{BB962C8B-B14F-4D97-AF65-F5344CB8AC3E}">
        <p14:creationId xmlns:p14="http://schemas.microsoft.com/office/powerpoint/2010/main" val="22001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a:ea typeface="MS PGothic" charset="0"/>
                <a:cs typeface="MS PGothic" charset="0"/>
              </a:rPr>
              <a:t>A </a:t>
            </a:r>
            <a:r>
              <a:rPr lang="tr-TR" dirty="0" err="1">
                <a:ea typeface="MS PGothic" charset="0"/>
                <a:cs typeface="MS PGothic" charset="0"/>
              </a:rPr>
              <a:t>long</a:t>
            </a:r>
            <a:r>
              <a:rPr lang="tr-TR" dirty="0">
                <a:ea typeface="MS PGothic" charset="0"/>
                <a:cs typeface="MS PGothic" charset="0"/>
              </a:rPr>
              <a:t> </a:t>
            </a:r>
            <a:r>
              <a:rPr lang="tr-TR" dirty="0" err="1">
                <a:ea typeface="MS PGothic" charset="0"/>
                <a:cs typeface="MS PGothic" charset="0"/>
              </a:rPr>
              <a:t>run</a:t>
            </a:r>
            <a:r>
              <a:rPr lang="tr-TR" dirty="0">
                <a:ea typeface="MS PGothic" charset="0"/>
                <a:cs typeface="MS PGothic" charset="0"/>
              </a:rPr>
              <a:t> time </a:t>
            </a:r>
            <a:r>
              <a:rPr lang="tr-TR" dirty="0" err="1">
                <a:ea typeface="MS PGothic" charset="0"/>
                <a:cs typeface="MS PGothic" charset="0"/>
              </a:rPr>
              <a:t>horizon</a:t>
            </a:r>
            <a:r>
              <a:rPr lang="tr-TR" dirty="0">
                <a:ea typeface="MS PGothic" charset="0"/>
                <a:cs typeface="MS PGothic" charset="0"/>
              </a:rPr>
              <a:t> </a:t>
            </a:r>
            <a:r>
              <a:rPr lang="tr-TR" dirty="0" err="1">
                <a:ea typeface="MS PGothic" charset="0"/>
                <a:cs typeface="MS PGothic" charset="0"/>
              </a:rPr>
              <a:t>allows</a:t>
            </a:r>
            <a:r>
              <a:rPr lang="tr-TR" dirty="0">
                <a:ea typeface="MS PGothic" charset="0"/>
                <a:cs typeface="MS PGothic" charset="0"/>
              </a:rPr>
              <a:t> a </a:t>
            </a:r>
            <a:r>
              <a:rPr lang="tr-TR" dirty="0" err="1">
                <a:ea typeface="MS PGothic" charset="0"/>
                <a:cs typeface="MS PGothic" charset="0"/>
              </a:rPr>
              <a:t>business</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choose</a:t>
            </a:r>
            <a:r>
              <a:rPr lang="tr-TR" dirty="0">
                <a:ea typeface="MS PGothic" charset="0"/>
                <a:cs typeface="MS PGothic" charset="0"/>
              </a:rPr>
              <a:t> a </a:t>
            </a:r>
            <a:r>
              <a:rPr lang="tr-TR" dirty="0" err="1">
                <a:ea typeface="MS PGothic" charset="0"/>
                <a:cs typeface="MS PGothic" charset="0"/>
              </a:rPr>
              <a:t>scale</a:t>
            </a:r>
            <a:r>
              <a:rPr lang="tr-TR" dirty="0">
                <a:ea typeface="MS PGothic" charset="0"/>
                <a:cs typeface="MS PGothic" charset="0"/>
              </a:rPr>
              <a:t> of </a:t>
            </a:r>
            <a:r>
              <a:rPr lang="tr-TR" dirty="0" err="1">
                <a:ea typeface="MS PGothic" charset="0"/>
                <a:cs typeface="MS PGothic" charset="0"/>
              </a:rPr>
              <a:t>operation</a:t>
            </a:r>
            <a:r>
              <a:rPr lang="tr-TR" dirty="0">
                <a:ea typeface="MS PGothic" charset="0"/>
                <a:cs typeface="MS PGothic" charset="0"/>
              </a:rPr>
              <a:t> </a:t>
            </a:r>
            <a:r>
              <a:rPr lang="tr-TR" dirty="0" err="1">
                <a:ea typeface="MS PGothic" charset="0"/>
                <a:cs typeface="MS PGothic" charset="0"/>
              </a:rPr>
              <a:t>that</a:t>
            </a:r>
            <a:r>
              <a:rPr lang="tr-TR" dirty="0">
                <a:ea typeface="MS PGothic" charset="0"/>
                <a:cs typeface="MS PGothic" charset="0"/>
              </a:rPr>
              <a:t> </a:t>
            </a:r>
            <a:r>
              <a:rPr lang="tr-TR" dirty="0" err="1">
                <a:ea typeface="MS PGothic" charset="0"/>
                <a:cs typeface="MS PGothic" charset="0"/>
              </a:rPr>
              <a:t>best</a:t>
            </a:r>
            <a:r>
              <a:rPr lang="tr-TR" dirty="0">
                <a:ea typeface="MS PGothic" charset="0"/>
                <a:cs typeface="MS PGothic" charset="0"/>
              </a:rPr>
              <a:t> </a:t>
            </a:r>
            <a:r>
              <a:rPr lang="tr-TR" dirty="0" err="1">
                <a:ea typeface="MS PGothic" charset="0"/>
                <a:cs typeface="MS PGothic" charset="0"/>
              </a:rPr>
              <a:t>suits</a:t>
            </a:r>
            <a:r>
              <a:rPr lang="tr-TR" dirty="0">
                <a:ea typeface="MS PGothic" charset="0"/>
                <a:cs typeface="MS PGothic" charset="0"/>
              </a:rPr>
              <a:t> </a:t>
            </a:r>
            <a:r>
              <a:rPr lang="tr-TR" dirty="0" err="1">
                <a:ea typeface="MS PGothic" charset="0"/>
                <a:cs typeface="MS PGothic" charset="0"/>
              </a:rPr>
              <a:t>its</a:t>
            </a:r>
            <a:r>
              <a:rPr lang="tr-TR" dirty="0">
                <a:ea typeface="MS PGothic" charset="0"/>
                <a:cs typeface="MS PGothic" charset="0"/>
              </a:rPr>
              <a:t> </a:t>
            </a:r>
            <a:r>
              <a:rPr lang="tr-TR" dirty="0" err="1">
                <a:ea typeface="MS PGothic" charset="0"/>
                <a:cs typeface="MS PGothic" charset="0"/>
              </a:rPr>
              <a:t>needs</a:t>
            </a:r>
            <a:r>
              <a:rPr lang="tr-TR" dirty="0">
                <a:ea typeface="MS PGothic" charset="0"/>
                <a:cs typeface="MS PGothic" charset="0"/>
              </a:rPr>
              <a:t>. </a:t>
            </a:r>
            <a:r>
              <a:rPr lang="tr-TR" dirty="0" err="1">
                <a:ea typeface="MS PGothic" charset="0"/>
                <a:cs typeface="MS PGothic" charset="0"/>
              </a:rPr>
              <a:t>For</a:t>
            </a:r>
            <a:r>
              <a:rPr lang="tr-TR" dirty="0">
                <a:ea typeface="MS PGothic" charset="0"/>
                <a:cs typeface="MS PGothic" charset="0"/>
              </a:rPr>
              <a:t> </a:t>
            </a:r>
            <a:r>
              <a:rPr lang="tr-TR" dirty="0" err="1">
                <a:ea typeface="MS PGothic" charset="0"/>
                <a:cs typeface="MS PGothic" charset="0"/>
              </a:rPr>
              <a:t>instance</a:t>
            </a:r>
            <a:r>
              <a:rPr lang="tr-TR" dirty="0">
                <a:ea typeface="MS PGothic" charset="0"/>
                <a:cs typeface="MS PGothic" charset="0"/>
              </a:rPr>
              <a:t>, </a:t>
            </a:r>
            <a:r>
              <a:rPr lang="tr-TR" dirty="0" err="1">
                <a:ea typeface="MS PGothic" charset="0"/>
                <a:cs typeface="MS PGothic" charset="0"/>
              </a:rPr>
              <a:t>if</a:t>
            </a:r>
            <a:r>
              <a:rPr lang="tr-TR" dirty="0">
                <a:ea typeface="MS PGothic" charset="0"/>
                <a:cs typeface="MS PGothic" charset="0"/>
              </a:rPr>
              <a:t> a </a:t>
            </a:r>
            <a:r>
              <a:rPr lang="tr-TR" dirty="0" err="1">
                <a:ea typeface="MS PGothic" charset="0"/>
                <a:cs typeface="MS PGothic" charset="0"/>
              </a:rPr>
              <a:t>local</a:t>
            </a:r>
            <a:r>
              <a:rPr lang="tr-TR" dirty="0">
                <a:ea typeface="MS PGothic" charset="0"/>
                <a:cs typeface="MS PGothic" charset="0"/>
              </a:rPr>
              <a:t> </a:t>
            </a:r>
            <a:r>
              <a:rPr lang="tr-TR" dirty="0" err="1">
                <a:ea typeface="MS PGothic" charset="0"/>
                <a:cs typeface="MS PGothic" charset="0"/>
              </a:rPr>
              <a:t>McDonald</a:t>
            </a:r>
            <a:r>
              <a:rPr lang="tr-TR" altLang="ja-JP" dirty="0" err="1">
                <a:ea typeface="MS PGothic" charset="0"/>
                <a:cs typeface="MS PGothic" charset="0"/>
              </a:rPr>
              <a:t>'s</a:t>
            </a:r>
            <a:r>
              <a:rPr lang="tr-TR" altLang="ja-JP" dirty="0">
                <a:ea typeface="MS PGothic" charset="0"/>
                <a:cs typeface="MS PGothic" charset="0"/>
              </a:rPr>
              <a:t> is </a:t>
            </a:r>
            <a:r>
              <a:rPr lang="tr-TR" altLang="ja-JP" dirty="0" err="1">
                <a:ea typeface="MS PGothic" charset="0"/>
                <a:cs typeface="MS PGothic" charset="0"/>
              </a:rPr>
              <a:t>extremely</a:t>
            </a:r>
            <a:r>
              <a:rPr lang="tr-TR" altLang="ja-JP" dirty="0">
                <a:ea typeface="MS PGothic" charset="0"/>
                <a:cs typeface="MS PGothic" charset="0"/>
              </a:rPr>
              <a:t> popular, in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short</a:t>
            </a:r>
            <a:r>
              <a:rPr lang="tr-TR" altLang="ja-JP" dirty="0">
                <a:ea typeface="MS PGothic" charset="0"/>
                <a:cs typeface="MS PGothic" charset="0"/>
              </a:rPr>
              <a:t> </a:t>
            </a:r>
            <a:r>
              <a:rPr lang="tr-TR" altLang="ja-JP" dirty="0" err="1">
                <a:ea typeface="MS PGothic" charset="0"/>
                <a:cs typeface="MS PGothic" charset="0"/>
              </a:rPr>
              <a:t>run</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manager</a:t>
            </a:r>
            <a:r>
              <a:rPr lang="tr-TR" altLang="ja-JP" dirty="0">
                <a:ea typeface="MS PGothic" charset="0"/>
                <a:cs typeface="MS PGothic" charset="0"/>
              </a:rPr>
              <a:t> can </a:t>
            </a:r>
            <a:r>
              <a:rPr lang="tr-TR" altLang="ja-JP" dirty="0" err="1">
                <a:ea typeface="MS PGothic" charset="0"/>
                <a:cs typeface="MS PGothic" charset="0"/>
              </a:rPr>
              <a:t>hire</a:t>
            </a:r>
            <a:r>
              <a:rPr lang="tr-TR" altLang="ja-JP" dirty="0">
                <a:ea typeface="MS PGothic" charset="0"/>
                <a:cs typeface="MS PGothic" charset="0"/>
              </a:rPr>
              <a:t> </a:t>
            </a:r>
            <a:r>
              <a:rPr lang="tr-TR" altLang="ja-JP" dirty="0" err="1">
                <a:ea typeface="MS PGothic" charset="0"/>
                <a:cs typeface="MS PGothic" charset="0"/>
              </a:rPr>
              <a:t>more</a:t>
            </a:r>
            <a:r>
              <a:rPr lang="tr-TR" altLang="ja-JP" dirty="0">
                <a:ea typeface="MS PGothic" charset="0"/>
                <a:cs typeface="MS PGothic" charset="0"/>
              </a:rPr>
              <a:t> </a:t>
            </a:r>
            <a:r>
              <a:rPr lang="tr-TR" altLang="ja-JP" dirty="0" err="1">
                <a:ea typeface="MS PGothic" charset="0"/>
                <a:cs typeface="MS PGothic" charset="0"/>
              </a:rPr>
              <a:t>workers</a:t>
            </a:r>
            <a:r>
              <a:rPr lang="tr-TR" altLang="ja-JP" dirty="0">
                <a:ea typeface="MS PGothic" charset="0"/>
                <a:cs typeface="MS PGothic" charset="0"/>
              </a:rPr>
              <a:t> </a:t>
            </a:r>
            <a:r>
              <a:rPr lang="tr-TR" altLang="ja-JP" dirty="0" err="1">
                <a:ea typeface="MS PGothic" charset="0"/>
                <a:cs typeface="MS PGothic" charset="0"/>
              </a:rPr>
              <a:t>or</a:t>
            </a:r>
            <a:r>
              <a:rPr lang="tr-TR" altLang="ja-JP" dirty="0">
                <a:ea typeface="MS PGothic" charset="0"/>
                <a:cs typeface="MS PGothic" charset="0"/>
              </a:rPr>
              <a:t> </a:t>
            </a:r>
            <a:r>
              <a:rPr lang="tr-TR" altLang="ja-JP" dirty="0" err="1">
                <a:ea typeface="MS PGothic" charset="0"/>
                <a:cs typeface="MS PGothic" charset="0"/>
              </a:rPr>
              <a:t>expand</a:t>
            </a:r>
            <a:r>
              <a:rPr lang="tr-TR" altLang="ja-JP" dirty="0">
                <a:ea typeface="MS PGothic" charset="0"/>
                <a:cs typeface="MS PGothic" charset="0"/>
              </a:rPr>
              <a:t> </a:t>
            </a:r>
            <a:r>
              <a:rPr lang="tr-TR" altLang="ja-JP" dirty="0" err="1">
                <a:ea typeface="MS PGothic" charset="0"/>
                <a:cs typeface="MS PGothic" charset="0"/>
              </a:rPr>
              <a:t>its</a:t>
            </a:r>
            <a:r>
              <a:rPr lang="tr-TR" altLang="ja-JP" dirty="0">
                <a:ea typeface="MS PGothic" charset="0"/>
                <a:cs typeface="MS PGothic" charset="0"/>
              </a:rPr>
              <a:t> </a:t>
            </a:r>
            <a:r>
              <a:rPr lang="tr-TR" altLang="ja-JP" dirty="0" err="1">
                <a:ea typeface="MS PGothic" charset="0"/>
                <a:cs typeface="MS PGothic" charset="0"/>
              </a:rPr>
              <a:t>hours</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 </a:t>
            </a:r>
            <a:r>
              <a:rPr lang="tr-TR" altLang="ja-JP" dirty="0" err="1">
                <a:ea typeface="MS PGothic" charset="0"/>
                <a:cs typeface="MS PGothic" charset="0"/>
              </a:rPr>
              <a:t>accommodate</a:t>
            </a:r>
            <a:r>
              <a:rPr lang="tr-TR" altLang="ja-JP" dirty="0">
                <a:ea typeface="MS PGothic" charset="0"/>
                <a:cs typeface="MS PGothic" charset="0"/>
              </a:rPr>
              <a:t> </a:t>
            </a:r>
            <a:r>
              <a:rPr lang="tr-TR" altLang="ja-JP" dirty="0" err="1">
                <a:ea typeface="MS PGothic" charset="0"/>
                <a:cs typeface="MS PGothic" charset="0"/>
              </a:rPr>
              <a:t>more</a:t>
            </a:r>
            <a:r>
              <a:rPr lang="tr-TR" altLang="ja-JP" dirty="0">
                <a:ea typeface="MS PGothic" charset="0"/>
                <a:cs typeface="MS PGothic" charset="0"/>
              </a:rPr>
              <a:t> </a:t>
            </a:r>
            <a:r>
              <a:rPr lang="tr-TR" altLang="ja-JP" dirty="0" err="1">
                <a:ea typeface="MS PGothic" charset="0"/>
                <a:cs typeface="MS PGothic" charset="0"/>
              </a:rPr>
              <a:t>customers</a:t>
            </a:r>
            <a:r>
              <a:rPr lang="tr-TR" altLang="ja-JP" dirty="0">
                <a:ea typeface="MS PGothic" charset="0"/>
                <a:cs typeface="MS PGothic" charset="0"/>
              </a:rPr>
              <a:t>. </a:t>
            </a:r>
            <a:r>
              <a:rPr lang="tr-TR" altLang="ja-JP" dirty="0" err="1">
                <a:ea typeface="MS PGothic" charset="0"/>
                <a:cs typeface="MS PGothic" charset="0"/>
              </a:rPr>
              <a:t>However</a:t>
            </a:r>
            <a:r>
              <a:rPr lang="tr-TR" altLang="ja-JP" dirty="0">
                <a:ea typeface="MS PGothic" charset="0"/>
                <a:cs typeface="MS PGothic" charset="0"/>
              </a:rPr>
              <a:t>, in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long</a:t>
            </a:r>
            <a:r>
              <a:rPr lang="tr-TR" altLang="ja-JP" dirty="0">
                <a:ea typeface="MS PGothic" charset="0"/>
                <a:cs typeface="MS PGothic" charset="0"/>
              </a:rPr>
              <a:t> </a:t>
            </a:r>
            <a:r>
              <a:rPr lang="tr-TR" altLang="ja-JP" dirty="0" err="1">
                <a:ea typeface="MS PGothic" charset="0"/>
                <a:cs typeface="MS PGothic" charset="0"/>
              </a:rPr>
              <a:t>run</a:t>
            </a:r>
            <a:r>
              <a:rPr lang="tr-TR" altLang="ja-JP" dirty="0">
                <a:ea typeface="MS PGothic" charset="0"/>
                <a:cs typeface="MS PGothic" charset="0"/>
              </a:rPr>
              <a:t>, </a:t>
            </a:r>
            <a:r>
              <a:rPr lang="tr-TR" altLang="ja-JP" dirty="0" err="1">
                <a:ea typeface="MS PGothic" charset="0"/>
                <a:cs typeface="MS PGothic" charset="0"/>
              </a:rPr>
              <a:t>all</a:t>
            </a:r>
            <a:r>
              <a:rPr lang="tr-TR" altLang="ja-JP" dirty="0">
                <a:ea typeface="MS PGothic" charset="0"/>
                <a:cs typeface="MS PGothic" charset="0"/>
              </a:rPr>
              <a:t> </a:t>
            </a:r>
            <a:r>
              <a:rPr lang="tr-TR" altLang="ja-JP" dirty="0" err="1">
                <a:ea typeface="MS PGothic" charset="0"/>
                <a:cs typeface="MS PGothic" charset="0"/>
              </a:rPr>
              <a:t>costs</a:t>
            </a:r>
            <a:r>
              <a:rPr lang="tr-TR" altLang="ja-JP" dirty="0">
                <a:ea typeface="MS PGothic" charset="0"/>
                <a:cs typeface="MS PGothic" charset="0"/>
              </a:rPr>
              <a:t> </a:t>
            </a:r>
            <a:r>
              <a:rPr lang="tr-TR" altLang="ja-JP" dirty="0" err="1">
                <a:ea typeface="MS PGothic" charset="0"/>
                <a:cs typeface="MS PGothic" charset="0"/>
              </a:rPr>
              <a:t>are</a:t>
            </a:r>
            <a:r>
              <a:rPr lang="tr-TR" altLang="ja-JP" dirty="0">
                <a:ea typeface="MS PGothic" charset="0"/>
                <a:cs typeface="MS PGothic" charset="0"/>
              </a:rPr>
              <a:t> </a:t>
            </a:r>
            <a:r>
              <a:rPr lang="tr-TR" altLang="ja-JP" dirty="0" err="1">
                <a:ea typeface="MS PGothic" charset="0"/>
                <a:cs typeface="MS PGothic" charset="0"/>
              </a:rPr>
              <a:t>variable</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manager</a:t>
            </a:r>
            <a:r>
              <a:rPr lang="tr-TR" altLang="ja-JP" dirty="0">
                <a:ea typeface="MS PGothic" charset="0"/>
                <a:cs typeface="MS PGothic" charset="0"/>
              </a:rPr>
              <a:t> can </a:t>
            </a:r>
            <a:r>
              <a:rPr lang="tr-TR" altLang="ja-JP" dirty="0" err="1">
                <a:ea typeface="MS PGothic" charset="0"/>
                <a:cs typeface="MS PGothic" charset="0"/>
              </a:rPr>
              <a:t>add</a:t>
            </a:r>
            <a:r>
              <a:rPr lang="tr-TR" altLang="ja-JP" dirty="0">
                <a:ea typeface="MS PGothic" charset="0"/>
                <a:cs typeface="MS PGothic" charset="0"/>
              </a:rPr>
              <a:t> </a:t>
            </a:r>
            <a:r>
              <a:rPr lang="tr-TR" altLang="ja-JP" dirty="0" err="1">
                <a:ea typeface="MS PGothic" charset="0"/>
                <a:cs typeface="MS PGothic" charset="0"/>
              </a:rPr>
              <a:t>drive-through</a:t>
            </a:r>
            <a:r>
              <a:rPr lang="tr-TR" altLang="ja-JP" dirty="0">
                <a:ea typeface="MS PGothic" charset="0"/>
                <a:cs typeface="MS PGothic" charset="0"/>
              </a:rPr>
              <a:t> </a:t>
            </a:r>
            <a:r>
              <a:rPr lang="tr-TR" altLang="ja-JP" dirty="0" err="1">
                <a:ea typeface="MS PGothic" charset="0"/>
                <a:cs typeface="MS PGothic" charset="0"/>
              </a:rPr>
              <a:t>lanes</a:t>
            </a:r>
            <a:r>
              <a:rPr lang="tr-TR" altLang="ja-JP" dirty="0">
                <a:ea typeface="MS PGothic" charset="0"/>
                <a:cs typeface="MS PGothic" charset="0"/>
              </a:rPr>
              <a:t>, </a:t>
            </a:r>
            <a:r>
              <a:rPr lang="tr-TR" altLang="ja-JP" dirty="0" err="1">
                <a:ea typeface="MS PGothic" charset="0"/>
                <a:cs typeface="MS PGothic" charset="0"/>
              </a:rPr>
              <a:t>increase</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number</a:t>
            </a:r>
            <a:r>
              <a:rPr lang="tr-TR" altLang="ja-JP" dirty="0">
                <a:ea typeface="MS PGothic" charset="0"/>
                <a:cs typeface="MS PGothic" charset="0"/>
              </a:rPr>
              <a:t> of </a:t>
            </a:r>
            <a:r>
              <a:rPr lang="tr-TR" altLang="ja-JP" dirty="0" err="1">
                <a:ea typeface="MS PGothic" charset="0"/>
                <a:cs typeface="MS PGothic" charset="0"/>
              </a:rPr>
              <a:t>registers</a:t>
            </a:r>
            <a:r>
              <a:rPr lang="tr-TR" altLang="ja-JP" dirty="0">
                <a:ea typeface="MS PGothic" charset="0"/>
                <a:cs typeface="MS PGothic" charset="0"/>
              </a:rPr>
              <a:t>, </a:t>
            </a:r>
            <a:r>
              <a:rPr lang="tr-TR" altLang="ja-JP" dirty="0" err="1">
                <a:ea typeface="MS PGothic" charset="0"/>
                <a:cs typeface="MS PGothic" charset="0"/>
              </a:rPr>
              <a:t>expand</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grill</a:t>
            </a:r>
            <a:r>
              <a:rPr lang="tr-TR" altLang="ja-JP" dirty="0">
                <a:ea typeface="MS PGothic" charset="0"/>
                <a:cs typeface="MS PGothic" charset="0"/>
              </a:rPr>
              <a:t> </a:t>
            </a:r>
            <a:r>
              <a:rPr lang="tr-TR" altLang="ja-JP" dirty="0" err="1">
                <a:ea typeface="MS PGothic" charset="0"/>
                <a:cs typeface="MS PGothic" charset="0"/>
              </a:rPr>
              <a:t>area</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a:t>
            </a:r>
            <a:r>
              <a:rPr lang="tr-TR" altLang="ja-JP" dirty="0" err="1">
                <a:ea typeface="MS PGothic" charset="0"/>
                <a:cs typeface="MS PGothic" charset="0"/>
              </a:rPr>
              <a:t>so</a:t>
            </a:r>
            <a:r>
              <a:rPr lang="tr-TR" altLang="ja-JP" dirty="0">
                <a:ea typeface="MS PGothic" charset="0"/>
                <a:cs typeface="MS PGothic" charset="0"/>
              </a:rPr>
              <a:t> on.</a:t>
            </a:r>
            <a:endParaRPr lang="tr-TR" dirty="0">
              <a:ea typeface="MS PGothic" charset="0"/>
              <a:cs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Really</a:t>
            </a:r>
            <a:r>
              <a:rPr lang="tr-TR" altLang="en-US" dirty="0"/>
              <a:t>, </a:t>
            </a:r>
            <a:r>
              <a:rPr lang="tr-TR" altLang="en-US" dirty="0" err="1"/>
              <a:t>you</a:t>
            </a:r>
            <a:r>
              <a:rPr lang="tr-TR" altLang="en-US" dirty="0"/>
              <a:t> can </a:t>
            </a:r>
            <a:r>
              <a:rPr lang="tr-TR" altLang="en-US" dirty="0" err="1"/>
              <a:t>just</a:t>
            </a:r>
            <a:r>
              <a:rPr lang="tr-TR" altLang="en-US" dirty="0"/>
              <a:t> </a:t>
            </a:r>
            <a:r>
              <a:rPr lang="tr-TR" altLang="en-US" dirty="0" err="1"/>
              <a:t>point</a:t>
            </a:r>
            <a:r>
              <a:rPr lang="tr-TR" altLang="en-US" dirty="0"/>
              <a:t> </a:t>
            </a:r>
            <a:r>
              <a:rPr lang="tr-TR" altLang="en-US" dirty="0" err="1"/>
              <a:t>out</a:t>
            </a:r>
            <a:r>
              <a:rPr lang="tr-TR" altLang="en-US" dirty="0"/>
              <a:t> </a:t>
            </a:r>
            <a:r>
              <a:rPr lang="tr-TR" altLang="en-US" dirty="0" err="1"/>
              <a:t>that</a:t>
            </a:r>
            <a:r>
              <a:rPr lang="tr-TR" altLang="en-US" dirty="0"/>
              <a:t> </a:t>
            </a:r>
            <a:r>
              <a:rPr lang="tr-TR" altLang="en-US" dirty="0" err="1"/>
              <a:t>perfect</a:t>
            </a:r>
            <a:r>
              <a:rPr lang="tr-TR" altLang="en-US" dirty="0"/>
              <a:t> </a:t>
            </a:r>
            <a:r>
              <a:rPr lang="tr-TR" altLang="en-US" dirty="0" err="1"/>
              <a:t>competition</a:t>
            </a:r>
            <a:r>
              <a:rPr lang="tr-TR" altLang="en-US" dirty="0"/>
              <a:t> </a:t>
            </a:r>
            <a:r>
              <a:rPr lang="tr-TR" altLang="en-US" dirty="0" err="1"/>
              <a:t>and</a:t>
            </a:r>
            <a:r>
              <a:rPr lang="tr-TR" altLang="en-US" dirty="0"/>
              <a:t> </a:t>
            </a:r>
            <a:r>
              <a:rPr lang="tr-TR" altLang="en-US" dirty="0" err="1"/>
              <a:t>monopoly</a:t>
            </a:r>
            <a:r>
              <a:rPr lang="tr-TR" altLang="en-US" dirty="0"/>
              <a:t> </a:t>
            </a:r>
            <a:r>
              <a:rPr lang="tr-TR" altLang="en-US" dirty="0" err="1"/>
              <a:t>are</a:t>
            </a:r>
            <a:r>
              <a:rPr lang="tr-TR" altLang="en-US" dirty="0"/>
              <a:t> on polar </a:t>
            </a:r>
            <a:r>
              <a:rPr lang="tr-TR" altLang="en-US" dirty="0" err="1"/>
              <a:t>opposite</a:t>
            </a:r>
            <a:r>
              <a:rPr lang="tr-TR" altLang="en-US" dirty="0"/>
              <a:t> </a:t>
            </a:r>
            <a:r>
              <a:rPr lang="tr-TR" altLang="en-US" dirty="0" err="1"/>
              <a:t>ends</a:t>
            </a:r>
            <a:r>
              <a:rPr lang="tr-TR" altLang="en-US" dirty="0"/>
              <a:t> of </a:t>
            </a:r>
            <a:r>
              <a:rPr lang="tr-TR" altLang="en-US" dirty="0" err="1"/>
              <a:t>the</a:t>
            </a:r>
            <a:r>
              <a:rPr lang="tr-TR" altLang="en-US" dirty="0"/>
              <a:t> market </a:t>
            </a:r>
            <a:r>
              <a:rPr lang="tr-TR" altLang="en-US" dirty="0" err="1"/>
              <a:t>structure</a:t>
            </a:r>
            <a:r>
              <a:rPr lang="tr-TR" altLang="en-US" dirty="0"/>
              <a:t> </a:t>
            </a:r>
            <a:r>
              <a:rPr lang="tr-TR" altLang="en-US" dirty="0" err="1"/>
              <a:t>spectrum</a:t>
            </a:r>
            <a:r>
              <a:rPr lang="tr-TR" altLang="en-US" dirty="0"/>
              <a:t>.</a:t>
            </a:r>
          </a:p>
          <a:p>
            <a:endParaRPr lang="tr-TR" altLang="en-US" dirty="0"/>
          </a:p>
          <a:p>
            <a:r>
              <a:rPr lang="tr-TR" altLang="en-US" dirty="0" err="1"/>
              <a:t>You</a:t>
            </a:r>
            <a:r>
              <a:rPr lang="tr-TR" altLang="en-US" dirty="0"/>
              <a:t> </a:t>
            </a:r>
            <a:r>
              <a:rPr lang="tr-TR" altLang="en-US" dirty="0" err="1"/>
              <a:t>may</a:t>
            </a:r>
            <a:r>
              <a:rPr lang="tr-TR" altLang="en-US" dirty="0"/>
              <a:t> </a:t>
            </a:r>
            <a:r>
              <a:rPr lang="tr-TR" altLang="en-US" dirty="0" err="1"/>
              <a:t>have</a:t>
            </a:r>
            <a:r>
              <a:rPr lang="tr-TR" altLang="en-US" dirty="0"/>
              <a:t> </a:t>
            </a:r>
            <a:r>
              <a:rPr lang="tr-TR" altLang="en-US" dirty="0" err="1"/>
              <a:t>realized</a:t>
            </a:r>
            <a:r>
              <a:rPr lang="tr-TR" altLang="en-US" dirty="0"/>
              <a:t> </a:t>
            </a:r>
            <a:r>
              <a:rPr lang="tr-TR" altLang="en-US" dirty="0" err="1"/>
              <a:t>that</a:t>
            </a:r>
            <a:r>
              <a:rPr lang="tr-TR" altLang="en-US" dirty="0"/>
              <a:t> in </a:t>
            </a:r>
            <a:r>
              <a:rPr lang="tr-TR" altLang="en-US" dirty="0" err="1"/>
              <a:t>real</a:t>
            </a:r>
            <a:r>
              <a:rPr lang="tr-TR" altLang="en-US" dirty="0"/>
              <a:t> life, </a:t>
            </a:r>
            <a:r>
              <a:rPr lang="tr-TR" altLang="en-US" dirty="0" err="1"/>
              <a:t>we</a:t>
            </a:r>
            <a:r>
              <a:rPr lang="tr-TR" altLang="en-US" dirty="0"/>
              <a:t> </a:t>
            </a:r>
            <a:r>
              <a:rPr lang="tr-TR" altLang="en-US" dirty="0" err="1"/>
              <a:t>don</a:t>
            </a:r>
            <a:r>
              <a:rPr lang="tr-TR" altLang="ja-JP" dirty="0" err="1"/>
              <a:t>'t</a:t>
            </a:r>
            <a:r>
              <a:rPr lang="tr-TR" altLang="ja-JP" dirty="0"/>
              <a:t> </a:t>
            </a:r>
            <a:r>
              <a:rPr lang="tr-TR" altLang="ja-JP" dirty="0" err="1"/>
              <a:t>often</a:t>
            </a:r>
            <a:r>
              <a:rPr lang="tr-TR" altLang="ja-JP" dirty="0"/>
              <a:t> </a:t>
            </a:r>
            <a:r>
              <a:rPr lang="tr-TR" altLang="ja-JP" dirty="0" err="1"/>
              <a:t>see</a:t>
            </a:r>
            <a:r>
              <a:rPr lang="tr-TR" altLang="ja-JP" dirty="0"/>
              <a:t> </a:t>
            </a:r>
            <a:r>
              <a:rPr lang="tr-TR" altLang="ja-JP" dirty="0" err="1"/>
              <a:t>perfect</a:t>
            </a:r>
            <a:r>
              <a:rPr lang="tr-TR" altLang="ja-JP" dirty="0"/>
              <a:t> </a:t>
            </a:r>
            <a:r>
              <a:rPr lang="tr-TR" altLang="ja-JP" dirty="0" err="1"/>
              <a:t>competition</a:t>
            </a:r>
            <a:r>
              <a:rPr lang="tr-TR" altLang="ja-JP" dirty="0"/>
              <a:t> </a:t>
            </a:r>
            <a:r>
              <a:rPr lang="tr-TR" altLang="ja-JP" dirty="0" err="1"/>
              <a:t>or</a:t>
            </a:r>
            <a:r>
              <a:rPr lang="tr-TR" altLang="ja-JP" dirty="0"/>
              <a:t> </a:t>
            </a:r>
            <a:r>
              <a:rPr lang="tr-TR" altLang="ja-JP" dirty="0" err="1"/>
              <a:t>pure</a:t>
            </a:r>
            <a:r>
              <a:rPr lang="tr-TR" altLang="ja-JP" dirty="0"/>
              <a:t> </a:t>
            </a:r>
            <a:r>
              <a:rPr lang="tr-TR" altLang="ja-JP" dirty="0" err="1"/>
              <a:t>monopoly</a:t>
            </a:r>
            <a:r>
              <a:rPr lang="tr-TR" altLang="ja-JP" dirty="0"/>
              <a:t>.  </a:t>
            </a:r>
            <a:r>
              <a:rPr lang="tr-TR" altLang="ja-JP" dirty="0" err="1"/>
              <a:t>Much</a:t>
            </a:r>
            <a:r>
              <a:rPr lang="tr-TR" altLang="ja-JP" dirty="0"/>
              <a:t> of </a:t>
            </a:r>
            <a:r>
              <a:rPr lang="tr-TR" altLang="ja-JP" dirty="0" err="1"/>
              <a:t>our</a:t>
            </a:r>
            <a:r>
              <a:rPr lang="tr-TR" altLang="ja-JP" dirty="0"/>
              <a:t> </a:t>
            </a:r>
            <a:r>
              <a:rPr lang="tr-TR" altLang="ja-JP" dirty="0" err="1"/>
              <a:t>economy</a:t>
            </a:r>
            <a:r>
              <a:rPr lang="tr-TR" altLang="ja-JP" dirty="0"/>
              <a:t> </a:t>
            </a:r>
            <a:r>
              <a:rPr lang="tr-TR" altLang="ja-JP" dirty="0" err="1"/>
              <a:t>lies</a:t>
            </a:r>
            <a:r>
              <a:rPr lang="tr-TR" altLang="ja-JP" dirty="0"/>
              <a:t> </a:t>
            </a:r>
            <a:r>
              <a:rPr lang="tr-TR" altLang="ja-JP" dirty="0" err="1"/>
              <a:t>somewhere</a:t>
            </a:r>
            <a:r>
              <a:rPr lang="tr-TR" altLang="ja-JP" dirty="0"/>
              <a:t> </a:t>
            </a:r>
            <a:r>
              <a:rPr lang="tr-TR" altLang="ja-JP" dirty="0" err="1"/>
              <a:t>between</a:t>
            </a:r>
            <a:r>
              <a:rPr lang="tr-TR" altLang="ja-JP" dirty="0"/>
              <a:t> </a:t>
            </a:r>
            <a:r>
              <a:rPr lang="tr-TR" altLang="ja-JP" dirty="0" err="1"/>
              <a:t>these</a:t>
            </a:r>
            <a:r>
              <a:rPr lang="tr-TR" altLang="ja-JP" dirty="0"/>
              <a:t> </a:t>
            </a:r>
            <a:r>
              <a:rPr lang="tr-TR" altLang="ja-JP" dirty="0" err="1"/>
              <a:t>two</a:t>
            </a:r>
            <a:r>
              <a:rPr lang="tr-TR" altLang="ja-JP" dirty="0"/>
              <a:t> </a:t>
            </a:r>
            <a:r>
              <a:rPr lang="tr-TR" altLang="ja-JP" dirty="0" err="1"/>
              <a:t>extremes</a:t>
            </a:r>
            <a:r>
              <a:rPr lang="tr-TR" altLang="ja-JP" dirty="0"/>
              <a:t>.  </a:t>
            </a:r>
            <a:r>
              <a:rPr lang="tr-TR" altLang="ja-JP" dirty="0" err="1"/>
              <a:t>We</a:t>
            </a:r>
            <a:r>
              <a:rPr lang="tr-TR" altLang="ja-JP" dirty="0"/>
              <a:t> </a:t>
            </a:r>
            <a:r>
              <a:rPr lang="tr-TR" altLang="ja-JP" dirty="0" err="1"/>
              <a:t>call</a:t>
            </a:r>
            <a:r>
              <a:rPr lang="tr-TR" altLang="ja-JP" dirty="0"/>
              <a:t> </a:t>
            </a:r>
            <a:r>
              <a:rPr lang="tr-TR" altLang="ja-JP" dirty="0" err="1"/>
              <a:t>this</a:t>
            </a:r>
            <a:r>
              <a:rPr lang="tr-TR" altLang="ja-JP" dirty="0"/>
              <a:t> “</a:t>
            </a:r>
            <a:r>
              <a:rPr lang="tr-TR" altLang="ja-JP" dirty="0" err="1"/>
              <a:t>imperfect</a:t>
            </a:r>
            <a:r>
              <a:rPr lang="tr-TR" altLang="ja-JP" dirty="0"/>
              <a:t> </a:t>
            </a:r>
            <a:r>
              <a:rPr lang="tr-TR" altLang="ja-JP" dirty="0" err="1"/>
              <a:t>competition</a:t>
            </a:r>
            <a:r>
              <a:rPr lang="tr-TR" altLang="ja-JP" dirty="0"/>
              <a:t>,” </a:t>
            </a:r>
            <a:r>
              <a:rPr lang="tr-TR" altLang="ja-JP" dirty="0" err="1"/>
              <a:t>and</a:t>
            </a:r>
            <a:r>
              <a:rPr lang="tr-TR" altLang="ja-JP" dirty="0"/>
              <a:t> </a:t>
            </a:r>
            <a:r>
              <a:rPr lang="tr-TR" altLang="ja-JP" dirty="0" err="1"/>
              <a:t>we</a:t>
            </a:r>
            <a:r>
              <a:rPr lang="tr-TR" altLang="ja-JP" dirty="0"/>
              <a:t> can </a:t>
            </a:r>
            <a:r>
              <a:rPr lang="tr-TR" altLang="ja-JP" dirty="0" err="1"/>
              <a:t>discuss</a:t>
            </a:r>
            <a:r>
              <a:rPr lang="tr-TR" altLang="ja-JP" dirty="0"/>
              <a:t> </a:t>
            </a:r>
            <a:r>
              <a:rPr lang="tr-TR" altLang="ja-JP" dirty="0" err="1"/>
              <a:t>the</a:t>
            </a:r>
            <a:r>
              <a:rPr lang="tr-TR" altLang="ja-JP" dirty="0"/>
              <a:t> market </a:t>
            </a:r>
            <a:r>
              <a:rPr lang="tr-TR" altLang="ja-JP" dirty="0" err="1"/>
              <a:t>structures</a:t>
            </a:r>
            <a:r>
              <a:rPr lang="tr-TR" altLang="ja-JP" dirty="0"/>
              <a:t> of </a:t>
            </a:r>
            <a:r>
              <a:rPr lang="tr-TR" altLang="ja-JP" dirty="0" err="1"/>
              <a:t>oligopoly</a:t>
            </a:r>
            <a:r>
              <a:rPr lang="tr-TR" altLang="ja-JP" dirty="0"/>
              <a:t> </a:t>
            </a:r>
            <a:r>
              <a:rPr lang="tr-TR" altLang="ja-JP" dirty="0" err="1"/>
              <a:t>and</a:t>
            </a:r>
            <a:r>
              <a:rPr lang="tr-TR" altLang="ja-JP" dirty="0"/>
              <a:t> </a:t>
            </a:r>
            <a:r>
              <a:rPr lang="tr-TR" altLang="ja-JP" dirty="0" err="1"/>
              <a:t>monopolistic</a:t>
            </a:r>
            <a:r>
              <a:rPr lang="tr-TR" altLang="ja-JP" dirty="0"/>
              <a:t> </a:t>
            </a:r>
            <a:r>
              <a:rPr lang="tr-TR" altLang="ja-JP" dirty="0" err="1"/>
              <a:t>competition</a:t>
            </a:r>
            <a:r>
              <a:rPr lang="tr-TR" altLang="ja-JP" dirty="0"/>
              <a:t>.</a:t>
            </a:r>
            <a:endParaRPr lang="tr-TR" altLang="en-US" dirty="0"/>
          </a:p>
        </p:txBody>
      </p:sp>
    </p:spTree>
    <p:extLst>
      <p:ext uri="{BB962C8B-B14F-4D97-AF65-F5344CB8AC3E}">
        <p14:creationId xmlns:p14="http://schemas.microsoft.com/office/powerpoint/2010/main" val="2295954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p>
          <a:p>
            <a:pPr>
              <a:buFontTx/>
              <a:buNone/>
            </a:pPr>
            <a:r>
              <a:rPr lang="en-US" dirty="0"/>
              <a:t>Ask students to get into pairs and solve the problem on the slide. The answers will be revealed on the next slide.</a:t>
            </a:r>
            <a:endParaRPr lang="en-US" b="1" i="1" dirty="0"/>
          </a:p>
        </p:txBody>
      </p:sp>
    </p:spTree>
    <p:extLst>
      <p:ext uri="{BB962C8B-B14F-4D97-AF65-F5344CB8AC3E}">
        <p14:creationId xmlns:p14="http://schemas.microsoft.com/office/powerpoint/2010/main" val="2051569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p>
          <a:p>
            <a:endParaRPr lang="en-US" b="1" i="1" dirty="0"/>
          </a:p>
          <a:p>
            <a:pPr marL="171450" indent="-171450">
              <a:buFont typeface="Arial" charset="0"/>
              <a:buChar char="•"/>
            </a:pPr>
            <a:r>
              <a:rPr lang="en-US" dirty="0"/>
              <a:t>A monopolist should produce where MR = MC = $2.</a:t>
            </a:r>
          </a:p>
          <a:p>
            <a:pPr marL="171450" indent="-171450">
              <a:buFont typeface="Arial" charset="0"/>
              <a:buChar char="•"/>
            </a:pPr>
            <a:r>
              <a:rPr lang="en-US" dirty="0"/>
              <a:t>P = $6, Q = 3, and profit = $12</a:t>
            </a:r>
          </a:p>
          <a:p>
            <a:endParaRPr lang="en-US" dirty="0"/>
          </a:p>
          <a:p>
            <a:r>
              <a:rPr lang="en-US" dirty="0"/>
              <a:t>Be prepared to answer a question such as, "Why isn't P = $8 the answer? After all, the profit is $12 as well."</a:t>
            </a:r>
          </a:p>
        </p:txBody>
      </p:sp>
    </p:spTree>
    <p:extLst>
      <p:ext uri="{BB962C8B-B14F-4D97-AF65-F5344CB8AC3E}">
        <p14:creationId xmlns:p14="http://schemas.microsoft.com/office/powerpoint/2010/main" val="3337757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The</a:t>
            </a:r>
            <a:r>
              <a:rPr lang="tr-TR" altLang="en-US" dirty="0"/>
              <a:t> </a:t>
            </a:r>
            <a:r>
              <a:rPr lang="tr-TR" altLang="en-US" dirty="0" err="1"/>
              <a:t>word</a:t>
            </a:r>
            <a:r>
              <a:rPr lang="tr-TR" altLang="en-US" dirty="0"/>
              <a:t> </a:t>
            </a:r>
            <a:r>
              <a:rPr lang="tr-TR" altLang="ja-JP" dirty="0"/>
              <a:t>“</a:t>
            </a:r>
            <a:r>
              <a:rPr lang="tr-TR" altLang="ja-JP" dirty="0" err="1"/>
              <a:t>monopoly</a:t>
            </a:r>
            <a:r>
              <a:rPr lang="tr-TR" altLang="ja-JP" dirty="0"/>
              <a:t>” </a:t>
            </a:r>
            <a:r>
              <a:rPr lang="tr-TR" altLang="ja-JP" dirty="0" err="1"/>
              <a:t>often</a:t>
            </a:r>
            <a:r>
              <a:rPr lang="tr-TR" altLang="ja-JP" dirty="0"/>
              <a:t> has a </a:t>
            </a:r>
            <a:r>
              <a:rPr lang="tr-TR" altLang="ja-JP" dirty="0" err="1"/>
              <a:t>negative</a:t>
            </a:r>
            <a:r>
              <a:rPr lang="tr-TR" altLang="ja-JP" dirty="0"/>
              <a:t> </a:t>
            </a:r>
            <a:r>
              <a:rPr lang="tr-TR" altLang="ja-JP" dirty="0" err="1"/>
              <a:t>connotation</a:t>
            </a:r>
            <a:r>
              <a:rPr lang="tr-TR" altLang="ja-JP" dirty="0"/>
              <a:t>.  </a:t>
            </a:r>
            <a:r>
              <a:rPr lang="tr-TR" altLang="ja-JP" dirty="0" err="1"/>
              <a:t>With</a:t>
            </a:r>
            <a:r>
              <a:rPr lang="tr-TR" altLang="ja-JP" dirty="0"/>
              <a:t> a </a:t>
            </a:r>
            <a:r>
              <a:rPr lang="tr-TR" altLang="ja-JP" dirty="0" err="1"/>
              <a:t>bad</a:t>
            </a:r>
            <a:r>
              <a:rPr lang="tr-TR" altLang="ja-JP" dirty="0"/>
              <a:t> </a:t>
            </a:r>
            <a:r>
              <a:rPr lang="tr-TR" altLang="ja-JP" dirty="0" err="1"/>
              <a:t>economy</a:t>
            </a:r>
            <a:r>
              <a:rPr lang="tr-TR" altLang="ja-JP" dirty="0"/>
              <a:t>, </a:t>
            </a:r>
            <a:r>
              <a:rPr lang="tr-TR" altLang="ja-JP" dirty="0" err="1"/>
              <a:t>we</a:t>
            </a:r>
            <a:r>
              <a:rPr lang="tr-TR" altLang="ja-JP" dirty="0"/>
              <a:t> </a:t>
            </a:r>
            <a:r>
              <a:rPr lang="tr-TR" altLang="ja-JP" dirty="0" err="1"/>
              <a:t>often</a:t>
            </a:r>
            <a:r>
              <a:rPr lang="tr-TR" altLang="ja-JP" dirty="0"/>
              <a:t> </a:t>
            </a:r>
            <a:r>
              <a:rPr lang="tr-TR" altLang="ja-JP" dirty="0" err="1"/>
              <a:t>hear</a:t>
            </a:r>
            <a:r>
              <a:rPr lang="tr-TR" altLang="ja-JP" dirty="0"/>
              <a:t> </a:t>
            </a:r>
            <a:r>
              <a:rPr lang="tr-TR" altLang="ja-JP" dirty="0" err="1"/>
              <a:t>people</a:t>
            </a:r>
            <a:r>
              <a:rPr lang="tr-TR" altLang="ja-JP" dirty="0"/>
              <a:t> </a:t>
            </a:r>
            <a:r>
              <a:rPr lang="tr-TR" altLang="ja-JP" dirty="0" err="1"/>
              <a:t>complaining</a:t>
            </a:r>
            <a:r>
              <a:rPr lang="tr-TR" altLang="ja-JP" dirty="0"/>
              <a:t> </a:t>
            </a:r>
            <a:r>
              <a:rPr lang="tr-TR" altLang="ja-JP" dirty="0" err="1"/>
              <a:t>about</a:t>
            </a:r>
            <a:r>
              <a:rPr lang="tr-TR" altLang="ja-JP" dirty="0"/>
              <a:t> “</a:t>
            </a:r>
            <a:r>
              <a:rPr lang="tr-TR" altLang="ja-JP" dirty="0" err="1"/>
              <a:t>greedy</a:t>
            </a:r>
            <a:r>
              <a:rPr lang="tr-TR" altLang="ja-JP" dirty="0"/>
              <a:t> </a:t>
            </a:r>
            <a:r>
              <a:rPr lang="tr-TR" altLang="ja-JP" dirty="0" err="1"/>
              <a:t>companies</a:t>
            </a:r>
            <a:r>
              <a:rPr lang="tr-TR" altLang="ja-JP" dirty="0"/>
              <a:t>,”  “Wall Street,”  “</a:t>
            </a:r>
            <a:r>
              <a:rPr lang="tr-TR" altLang="ja-JP" dirty="0" err="1"/>
              <a:t>banks</a:t>
            </a:r>
            <a:r>
              <a:rPr lang="tr-TR" altLang="ja-JP" dirty="0"/>
              <a:t>”, </a:t>
            </a:r>
            <a:r>
              <a:rPr lang="tr-TR" altLang="ja-JP" dirty="0" err="1"/>
              <a:t>etc</a:t>
            </a:r>
            <a:r>
              <a:rPr lang="tr-TR" altLang="ja-JP" dirty="0"/>
              <a:t>.</a:t>
            </a:r>
          </a:p>
          <a:p>
            <a:endParaRPr lang="tr-TR" altLang="en-US" dirty="0"/>
          </a:p>
          <a:p>
            <a:r>
              <a:rPr lang="tr-TR" altLang="en-US" dirty="0" err="1"/>
              <a:t>However</a:t>
            </a:r>
            <a:r>
              <a:rPr lang="tr-TR" altLang="en-US" dirty="0"/>
              <a:t>, </a:t>
            </a:r>
            <a:r>
              <a:rPr lang="tr-TR" altLang="en-US" dirty="0" err="1"/>
              <a:t>these</a:t>
            </a:r>
            <a:r>
              <a:rPr lang="tr-TR" altLang="en-US" dirty="0"/>
              <a:t> </a:t>
            </a:r>
            <a:r>
              <a:rPr lang="tr-TR" altLang="en-US" dirty="0" err="1"/>
              <a:t>entities</a:t>
            </a:r>
            <a:r>
              <a:rPr lang="tr-TR" altLang="en-US" dirty="0"/>
              <a:t> </a:t>
            </a:r>
            <a:r>
              <a:rPr lang="tr-TR" altLang="en-US" dirty="0" err="1"/>
              <a:t>are</a:t>
            </a:r>
            <a:r>
              <a:rPr lang="tr-TR" altLang="en-US" dirty="0"/>
              <a:t> </a:t>
            </a:r>
            <a:r>
              <a:rPr lang="tr-TR" altLang="en-US" dirty="0" err="1"/>
              <a:t>often</a:t>
            </a:r>
            <a:r>
              <a:rPr lang="tr-TR" altLang="en-US" dirty="0"/>
              <a:t> not </a:t>
            </a:r>
            <a:r>
              <a:rPr lang="tr-TR" altLang="en-US" dirty="0" err="1"/>
              <a:t>monopolies</a:t>
            </a:r>
            <a:r>
              <a:rPr lang="tr-TR" altLang="en-US" dirty="0"/>
              <a:t>.  </a:t>
            </a:r>
            <a:r>
              <a:rPr lang="tr-TR" altLang="en-US" dirty="0" err="1"/>
              <a:t>Monopolies</a:t>
            </a:r>
            <a:r>
              <a:rPr lang="tr-TR" altLang="en-US" dirty="0"/>
              <a:t> </a:t>
            </a:r>
            <a:r>
              <a:rPr lang="tr-TR" altLang="en-US" dirty="0" err="1"/>
              <a:t>are</a:t>
            </a:r>
            <a:r>
              <a:rPr lang="tr-TR" altLang="en-US" dirty="0"/>
              <a:t> </a:t>
            </a:r>
            <a:r>
              <a:rPr lang="tr-TR" altLang="en-US" dirty="0" err="1"/>
              <a:t>often</a:t>
            </a:r>
            <a:r>
              <a:rPr lang="tr-TR" altLang="en-US" dirty="0"/>
              <a:t> </a:t>
            </a:r>
            <a:r>
              <a:rPr lang="tr-TR" altLang="en-US" dirty="0" err="1"/>
              <a:t>economically</a:t>
            </a:r>
            <a:r>
              <a:rPr lang="tr-TR" altLang="en-US" dirty="0"/>
              <a:t> </a:t>
            </a:r>
            <a:r>
              <a:rPr lang="tr-TR" altLang="en-US" dirty="0" err="1"/>
              <a:t>inefficient</a:t>
            </a:r>
            <a:r>
              <a:rPr lang="tr-TR" altLang="en-US" dirty="0"/>
              <a:t>.  </a:t>
            </a:r>
            <a:r>
              <a:rPr lang="tr-TR" altLang="en-US" dirty="0" err="1"/>
              <a:t>This</a:t>
            </a:r>
            <a:r>
              <a:rPr lang="tr-TR" altLang="en-US" dirty="0"/>
              <a:t> </a:t>
            </a:r>
            <a:r>
              <a:rPr lang="tr-TR" altLang="en-US" dirty="0" err="1"/>
              <a:t>comes</a:t>
            </a:r>
            <a:r>
              <a:rPr lang="tr-TR" altLang="en-US" dirty="0"/>
              <a:t> </a:t>
            </a:r>
            <a:r>
              <a:rPr lang="tr-TR" altLang="en-US" dirty="0" err="1"/>
              <a:t>from</a:t>
            </a:r>
            <a:r>
              <a:rPr lang="tr-TR" altLang="en-US" dirty="0"/>
              <a:t> </a:t>
            </a:r>
            <a:r>
              <a:rPr lang="tr-TR" altLang="en-US" dirty="0" err="1"/>
              <a:t>the</a:t>
            </a:r>
            <a:r>
              <a:rPr lang="tr-TR" altLang="en-US" dirty="0"/>
              <a:t> </a:t>
            </a:r>
            <a:r>
              <a:rPr lang="tr-TR" altLang="en-US" dirty="0" err="1"/>
              <a:t>fact</a:t>
            </a:r>
            <a:r>
              <a:rPr lang="tr-TR" altLang="en-US" dirty="0"/>
              <a:t> </a:t>
            </a:r>
            <a:r>
              <a:rPr lang="tr-TR" altLang="en-US" dirty="0" err="1"/>
              <a:t>that</a:t>
            </a:r>
            <a:r>
              <a:rPr lang="tr-TR" altLang="en-US" dirty="0"/>
              <a:t> P &gt; MC </a:t>
            </a:r>
            <a:r>
              <a:rPr lang="tr-TR" altLang="en-US" dirty="0" err="1"/>
              <a:t>and</a:t>
            </a:r>
            <a:r>
              <a:rPr lang="tr-TR" altLang="en-US" dirty="0"/>
              <a:t> </a:t>
            </a:r>
            <a:r>
              <a:rPr lang="tr-TR" altLang="en-US" dirty="0" err="1"/>
              <a:t>that</a:t>
            </a:r>
            <a:r>
              <a:rPr lang="tr-TR" altLang="en-US" dirty="0"/>
              <a:t> </a:t>
            </a:r>
            <a:r>
              <a:rPr lang="tr-TR" altLang="en-US" dirty="0" err="1"/>
              <a:t>output</a:t>
            </a:r>
            <a:r>
              <a:rPr lang="tr-TR" altLang="en-US" dirty="0"/>
              <a:t> is </a:t>
            </a:r>
            <a:r>
              <a:rPr lang="tr-TR" altLang="en-US" dirty="0" err="1"/>
              <a:t>restricted</a:t>
            </a:r>
            <a:r>
              <a:rPr lang="tr-TR" altLang="en-US" dirty="0"/>
              <a:t> </a:t>
            </a:r>
            <a:r>
              <a:rPr lang="tr-TR" altLang="en-US" dirty="0" err="1"/>
              <a:t>compared</a:t>
            </a:r>
            <a:r>
              <a:rPr lang="tr-TR" altLang="en-US" dirty="0"/>
              <a:t> </a:t>
            </a:r>
            <a:r>
              <a:rPr lang="tr-TR" altLang="en-US" dirty="0" err="1"/>
              <a:t>to</a:t>
            </a:r>
            <a:r>
              <a:rPr lang="tr-TR" altLang="en-US" dirty="0"/>
              <a:t> </a:t>
            </a:r>
            <a:r>
              <a:rPr lang="tr-TR" altLang="en-US" dirty="0" err="1"/>
              <a:t>competitive</a:t>
            </a:r>
            <a:r>
              <a:rPr lang="tr-TR" altLang="en-US" dirty="0"/>
              <a:t> </a:t>
            </a:r>
            <a:r>
              <a:rPr lang="tr-TR" altLang="en-US" dirty="0" err="1"/>
              <a:t>markets</a:t>
            </a:r>
            <a:r>
              <a:rPr lang="tr-TR" altLang="en-US" dirty="0"/>
              <a:t>.</a:t>
            </a:r>
          </a:p>
        </p:txBody>
      </p:sp>
    </p:spTree>
    <p:extLst>
      <p:ext uri="{BB962C8B-B14F-4D97-AF65-F5344CB8AC3E}">
        <p14:creationId xmlns:p14="http://schemas.microsoft.com/office/powerpoint/2010/main" val="2483840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err="1">
                <a:ea typeface="MS PGothic" charset="0"/>
                <a:cs typeface="MS PGothic" charset="0"/>
              </a:rPr>
              <a:t>With</a:t>
            </a:r>
            <a:r>
              <a:rPr lang="tr-TR" dirty="0">
                <a:ea typeface="MS PGothic" charset="0"/>
                <a:cs typeface="MS PGothic" charset="0"/>
              </a:rPr>
              <a:t> </a:t>
            </a:r>
            <a:r>
              <a:rPr lang="tr-TR" dirty="0" err="1">
                <a:ea typeface="MS PGothic" charset="0"/>
                <a:cs typeface="MS PGothic" charset="0"/>
              </a:rPr>
              <a:t>fewer</a:t>
            </a:r>
            <a:r>
              <a:rPr lang="tr-TR" dirty="0">
                <a:ea typeface="MS PGothic" charset="0"/>
                <a:cs typeface="MS PGothic" charset="0"/>
              </a:rPr>
              <a:t> </a:t>
            </a:r>
            <a:r>
              <a:rPr lang="tr-TR" dirty="0" err="1">
                <a:ea typeface="MS PGothic" charset="0"/>
                <a:cs typeface="MS PGothic" charset="0"/>
              </a:rPr>
              <a:t>choices</a:t>
            </a:r>
            <a:r>
              <a:rPr lang="tr-TR" dirty="0">
                <a:ea typeface="MS PGothic" charset="0"/>
                <a:cs typeface="MS PGothic" charset="0"/>
              </a:rPr>
              <a:t> (</a:t>
            </a:r>
            <a:r>
              <a:rPr lang="tr-TR" dirty="0" err="1">
                <a:ea typeface="MS PGothic" charset="0"/>
                <a:cs typeface="MS PGothic" charset="0"/>
              </a:rPr>
              <a:t>no</a:t>
            </a:r>
            <a:r>
              <a:rPr lang="tr-TR" dirty="0">
                <a:ea typeface="MS PGothic" charset="0"/>
                <a:cs typeface="MS PGothic" charset="0"/>
              </a:rPr>
              <a:t> </a:t>
            </a:r>
            <a:r>
              <a:rPr lang="tr-TR" dirty="0" err="1">
                <a:ea typeface="MS PGothic" charset="0"/>
                <a:cs typeface="MS PGothic" charset="0"/>
              </a:rPr>
              <a:t>substitutes</a:t>
            </a:r>
            <a:r>
              <a:rPr lang="tr-TR" dirty="0">
                <a:ea typeface="MS PGothic" charset="0"/>
                <a:cs typeface="MS PGothic" charset="0"/>
              </a:rPr>
              <a:t>), </a:t>
            </a:r>
            <a:r>
              <a:rPr lang="tr-TR" dirty="0" err="1">
                <a:ea typeface="MS PGothic" charset="0"/>
                <a:cs typeface="MS PGothic" charset="0"/>
              </a:rPr>
              <a:t>consumers</a:t>
            </a:r>
            <a:r>
              <a:rPr lang="tr-TR" dirty="0">
                <a:ea typeface="MS PGothic" charset="0"/>
                <a:cs typeface="MS PGothic" charset="0"/>
              </a:rPr>
              <a:t> </a:t>
            </a:r>
            <a:r>
              <a:rPr lang="tr-TR" dirty="0" err="1">
                <a:ea typeface="MS PGothic" charset="0"/>
                <a:cs typeface="MS PGothic" charset="0"/>
              </a:rPr>
              <a:t>may</a:t>
            </a:r>
            <a:r>
              <a:rPr lang="tr-TR" dirty="0">
                <a:ea typeface="MS PGothic" charset="0"/>
                <a:cs typeface="MS PGothic" charset="0"/>
              </a:rPr>
              <a:t> be </a:t>
            </a:r>
            <a:r>
              <a:rPr lang="tr-TR" altLang="ja-JP" dirty="0">
                <a:ea typeface="MS PGothic" charset="0"/>
                <a:cs typeface="MS PGothic" charset="0"/>
              </a:rPr>
              <a:t>“</a:t>
            </a:r>
            <a:r>
              <a:rPr lang="tr-TR" altLang="ja-JP" dirty="0" err="1">
                <a:ea typeface="MS PGothic" charset="0"/>
                <a:cs typeface="MS PGothic" charset="0"/>
              </a:rPr>
              <a:t>forced</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 pay </a:t>
            </a:r>
            <a:r>
              <a:rPr lang="tr-TR" altLang="ja-JP" dirty="0" err="1">
                <a:ea typeface="MS PGothic" charset="0"/>
                <a:cs typeface="MS PGothic" charset="0"/>
              </a:rPr>
              <a:t>higher</a:t>
            </a:r>
            <a:r>
              <a:rPr lang="tr-TR" altLang="ja-JP" dirty="0">
                <a:ea typeface="MS PGothic" charset="0"/>
                <a:cs typeface="MS PGothic" charset="0"/>
              </a:rPr>
              <a:t> </a:t>
            </a:r>
            <a:r>
              <a:rPr lang="tr-TR" altLang="ja-JP" dirty="0" err="1">
                <a:ea typeface="MS PGothic" charset="0"/>
                <a:cs typeface="MS PGothic" charset="0"/>
              </a:rPr>
              <a:t>prices</a:t>
            </a:r>
            <a:r>
              <a:rPr lang="tr-TR" altLang="ja-JP" dirty="0">
                <a:ea typeface="MS PGothic" charset="0"/>
                <a:cs typeface="MS PGothic" charset="0"/>
              </a:rPr>
              <a:t> </a:t>
            </a:r>
            <a:r>
              <a:rPr lang="tr-TR" altLang="ja-JP" dirty="0" err="1">
                <a:ea typeface="MS PGothic" charset="0"/>
                <a:cs typeface="MS PGothic" charset="0"/>
              </a:rPr>
              <a:t>for</a:t>
            </a:r>
            <a:r>
              <a:rPr lang="tr-TR" altLang="ja-JP" dirty="0">
                <a:ea typeface="MS PGothic" charset="0"/>
                <a:cs typeface="MS PGothic" charset="0"/>
              </a:rPr>
              <a:t> </a:t>
            </a:r>
            <a:r>
              <a:rPr lang="tr-TR" altLang="ja-JP" dirty="0" err="1">
                <a:ea typeface="MS PGothic" charset="0"/>
                <a:cs typeface="MS PGothic" charset="0"/>
              </a:rPr>
              <a:t>goods</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a:t>
            </a:r>
            <a:r>
              <a:rPr lang="tr-TR" altLang="ja-JP" dirty="0" err="1">
                <a:ea typeface="MS PGothic" charset="0"/>
                <a:cs typeface="MS PGothic" charset="0"/>
              </a:rPr>
              <a:t>services</a:t>
            </a:r>
            <a:r>
              <a:rPr lang="tr-TR" altLang="ja-JP" dirty="0">
                <a:ea typeface="MS PGothic" charset="0"/>
                <a:cs typeface="MS PGothic" charset="0"/>
              </a:rPr>
              <a:t> since </a:t>
            </a:r>
            <a:r>
              <a:rPr lang="tr-TR" altLang="ja-JP" dirty="0" err="1">
                <a:ea typeface="MS PGothic" charset="0"/>
                <a:cs typeface="MS PGothic" charset="0"/>
              </a:rPr>
              <a:t>they</a:t>
            </a:r>
            <a:r>
              <a:rPr lang="tr-TR" altLang="ja-JP" dirty="0">
                <a:ea typeface="MS PGothic" charset="0"/>
                <a:cs typeface="MS PGothic" charset="0"/>
              </a:rPr>
              <a:t> </a:t>
            </a:r>
            <a:r>
              <a:rPr lang="tr-TR" altLang="ja-JP" dirty="0" err="1">
                <a:ea typeface="MS PGothic" charset="0"/>
                <a:cs typeface="MS PGothic" charset="0"/>
              </a:rPr>
              <a:t>have</a:t>
            </a:r>
            <a:r>
              <a:rPr lang="tr-TR" altLang="ja-JP" dirty="0">
                <a:ea typeface="MS PGothic" charset="0"/>
                <a:cs typeface="MS PGothic" charset="0"/>
              </a:rPr>
              <a:t> </a:t>
            </a:r>
            <a:r>
              <a:rPr lang="tr-TR" altLang="ja-JP" dirty="0" err="1">
                <a:ea typeface="MS PGothic" charset="0"/>
                <a:cs typeface="MS PGothic" charset="0"/>
              </a:rPr>
              <a:t>no</a:t>
            </a:r>
            <a:r>
              <a:rPr lang="tr-TR" altLang="ja-JP" dirty="0">
                <a:ea typeface="MS PGothic" charset="0"/>
                <a:cs typeface="MS PGothic" charset="0"/>
              </a:rPr>
              <a:t> </a:t>
            </a:r>
            <a:r>
              <a:rPr lang="tr-TR" altLang="ja-JP" dirty="0" err="1">
                <a:ea typeface="MS PGothic" charset="0"/>
                <a:cs typeface="MS PGothic" charset="0"/>
              </a:rPr>
              <a:t>option</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 buy </a:t>
            </a:r>
            <a:r>
              <a:rPr lang="tr-TR" altLang="ja-JP" dirty="0" err="1">
                <a:ea typeface="MS PGothic" charset="0"/>
                <a:cs typeface="MS PGothic" charset="0"/>
              </a:rPr>
              <a:t>cheaper</a:t>
            </a:r>
            <a:r>
              <a:rPr lang="tr-TR" altLang="ja-JP" dirty="0">
                <a:ea typeface="MS PGothic" charset="0"/>
                <a:cs typeface="MS PGothic" charset="0"/>
              </a:rPr>
              <a:t> </a:t>
            </a:r>
            <a:r>
              <a:rPr lang="tr-TR" altLang="ja-JP" dirty="0" err="1">
                <a:ea typeface="MS PGothic" charset="0"/>
                <a:cs typeface="MS PGothic" charset="0"/>
              </a:rPr>
              <a:t>substitutes</a:t>
            </a:r>
            <a:r>
              <a:rPr lang="tr-TR" altLang="ja-JP" dirty="0">
                <a:ea typeface="MS PGothic" charset="0"/>
                <a:cs typeface="MS PGothic" charset="0"/>
              </a:rPr>
              <a:t>.  </a:t>
            </a:r>
            <a:r>
              <a:rPr lang="tr-TR" altLang="ja-JP" dirty="0" err="1">
                <a:ea typeface="MS PGothic" charset="0"/>
                <a:cs typeface="MS PGothic" charset="0"/>
              </a:rPr>
              <a:t>In</a:t>
            </a:r>
            <a:r>
              <a:rPr lang="tr-TR" altLang="ja-JP" dirty="0">
                <a:ea typeface="MS PGothic" charset="0"/>
                <a:cs typeface="MS PGothic" charset="0"/>
              </a:rPr>
              <a:t> </a:t>
            </a:r>
            <a:r>
              <a:rPr lang="tr-TR" altLang="ja-JP" dirty="0" err="1">
                <a:ea typeface="MS PGothic" charset="0"/>
                <a:cs typeface="MS PGothic" charset="0"/>
              </a:rPr>
              <a:t>addition</a:t>
            </a:r>
            <a:r>
              <a:rPr lang="tr-TR" altLang="ja-JP" dirty="0">
                <a:ea typeface="MS PGothic" charset="0"/>
                <a:cs typeface="MS PGothic" charset="0"/>
              </a:rPr>
              <a:t>, </a:t>
            </a:r>
            <a:r>
              <a:rPr lang="tr-TR" altLang="ja-JP" dirty="0" err="1">
                <a:ea typeface="MS PGothic" charset="0"/>
                <a:cs typeface="MS PGothic" charset="0"/>
              </a:rPr>
              <a:t>multiproduct</a:t>
            </a:r>
            <a:r>
              <a:rPr lang="tr-TR" altLang="ja-JP" dirty="0">
                <a:ea typeface="MS PGothic" charset="0"/>
                <a:cs typeface="MS PGothic" charset="0"/>
              </a:rPr>
              <a:t> </a:t>
            </a:r>
            <a:r>
              <a:rPr lang="tr-TR" altLang="ja-JP" dirty="0" err="1">
                <a:ea typeface="MS PGothic" charset="0"/>
                <a:cs typeface="MS PGothic" charset="0"/>
              </a:rPr>
              <a:t>monopolies</a:t>
            </a:r>
            <a:r>
              <a:rPr lang="tr-TR" altLang="ja-JP" dirty="0">
                <a:ea typeface="MS PGothic" charset="0"/>
                <a:cs typeface="MS PGothic" charset="0"/>
              </a:rPr>
              <a:t> (</a:t>
            </a:r>
            <a:r>
              <a:rPr lang="tr-TR" altLang="ja-JP" dirty="0" err="1">
                <a:ea typeface="MS PGothic" charset="0"/>
                <a:cs typeface="MS PGothic" charset="0"/>
              </a:rPr>
              <a:t>cable</a:t>
            </a:r>
            <a:r>
              <a:rPr lang="tr-TR" altLang="ja-JP" dirty="0">
                <a:ea typeface="MS PGothic" charset="0"/>
                <a:cs typeface="MS PGothic" charset="0"/>
              </a:rPr>
              <a:t> </a:t>
            </a:r>
            <a:r>
              <a:rPr lang="tr-TR" altLang="ja-JP" dirty="0" err="1">
                <a:ea typeface="MS PGothic" charset="0"/>
                <a:cs typeface="MS PGothic" charset="0"/>
              </a:rPr>
              <a:t>companies</a:t>
            </a:r>
            <a:r>
              <a:rPr lang="tr-TR" altLang="ja-JP" dirty="0">
                <a:ea typeface="MS PGothic" charset="0"/>
                <a:cs typeface="MS PGothic" charset="0"/>
              </a:rPr>
              <a:t>, </a:t>
            </a:r>
            <a:r>
              <a:rPr lang="tr-TR" altLang="ja-JP" dirty="0" err="1">
                <a:ea typeface="MS PGothic" charset="0"/>
                <a:cs typeface="MS PGothic" charset="0"/>
              </a:rPr>
              <a:t>for</a:t>
            </a:r>
            <a:r>
              <a:rPr lang="tr-TR" altLang="ja-JP" dirty="0">
                <a:ea typeface="MS PGothic" charset="0"/>
                <a:cs typeface="MS PGothic" charset="0"/>
              </a:rPr>
              <a:t> </a:t>
            </a:r>
            <a:r>
              <a:rPr lang="tr-TR" altLang="ja-JP" dirty="0" err="1">
                <a:ea typeface="MS PGothic" charset="0"/>
                <a:cs typeface="MS PGothic" charset="0"/>
              </a:rPr>
              <a:t>example</a:t>
            </a:r>
            <a:r>
              <a:rPr lang="tr-TR" altLang="ja-JP" dirty="0">
                <a:ea typeface="MS PGothic" charset="0"/>
                <a:cs typeface="MS PGothic" charset="0"/>
              </a:rPr>
              <a:t>) </a:t>
            </a:r>
            <a:r>
              <a:rPr lang="tr-TR" altLang="ja-JP" dirty="0" err="1">
                <a:ea typeface="MS PGothic" charset="0"/>
                <a:cs typeface="MS PGothic" charset="0"/>
              </a:rPr>
              <a:t>may</a:t>
            </a:r>
            <a:r>
              <a:rPr lang="tr-TR" altLang="ja-JP" dirty="0">
                <a:ea typeface="MS PGothic" charset="0"/>
                <a:cs typeface="MS PGothic" charset="0"/>
              </a:rPr>
              <a:t> </a:t>
            </a:r>
            <a:r>
              <a:rPr lang="tr-TR" altLang="ja-JP" dirty="0" err="1">
                <a:ea typeface="MS PGothic" charset="0"/>
                <a:cs typeface="MS PGothic" charset="0"/>
              </a:rPr>
              <a:t>bundle</a:t>
            </a:r>
            <a:r>
              <a:rPr lang="tr-TR" altLang="ja-JP" dirty="0">
                <a:ea typeface="MS PGothic" charset="0"/>
                <a:cs typeface="MS PGothic" charset="0"/>
              </a:rPr>
              <a:t> </a:t>
            </a:r>
            <a:r>
              <a:rPr lang="tr-TR" altLang="ja-JP" dirty="0" err="1">
                <a:ea typeface="MS PGothic" charset="0"/>
                <a:cs typeface="MS PGothic" charset="0"/>
              </a:rPr>
              <a:t>other</a:t>
            </a:r>
            <a:r>
              <a:rPr lang="tr-TR" altLang="ja-JP" dirty="0">
                <a:ea typeface="MS PGothic" charset="0"/>
                <a:cs typeface="MS PGothic" charset="0"/>
              </a:rPr>
              <a:t> </a:t>
            </a:r>
            <a:r>
              <a:rPr lang="tr-TR" altLang="ja-JP" dirty="0" err="1">
                <a:ea typeface="MS PGothic" charset="0"/>
                <a:cs typeface="MS PGothic" charset="0"/>
              </a:rPr>
              <a:t>goods</a:t>
            </a:r>
            <a:r>
              <a:rPr lang="tr-TR" altLang="ja-JP" dirty="0">
                <a:ea typeface="MS PGothic" charset="0"/>
                <a:cs typeface="MS PGothic" charset="0"/>
              </a:rPr>
              <a:t> </a:t>
            </a:r>
            <a:r>
              <a:rPr lang="tr-TR" altLang="ja-JP" dirty="0" err="1">
                <a:ea typeface="MS PGothic" charset="0"/>
                <a:cs typeface="MS PGothic" charset="0"/>
              </a:rPr>
              <a:t>together</a:t>
            </a:r>
            <a:r>
              <a:rPr lang="tr-TR" altLang="ja-JP" dirty="0">
                <a:ea typeface="MS PGothic" charset="0"/>
                <a:cs typeface="MS PGothic" charset="0"/>
              </a:rPr>
              <a:t> </a:t>
            </a:r>
            <a:r>
              <a:rPr lang="tr-TR" altLang="ja-JP" dirty="0" err="1">
                <a:ea typeface="MS PGothic" charset="0"/>
                <a:cs typeface="MS PGothic" charset="0"/>
              </a:rPr>
              <a:t>that</a:t>
            </a:r>
            <a:r>
              <a:rPr lang="tr-TR" altLang="ja-JP" dirty="0">
                <a:ea typeface="MS PGothic" charset="0"/>
                <a:cs typeface="MS PGothic" charset="0"/>
              </a:rPr>
              <a:t> </a:t>
            </a:r>
            <a:r>
              <a:rPr lang="tr-TR" altLang="ja-JP" dirty="0" err="1">
                <a:ea typeface="MS PGothic" charset="0"/>
                <a:cs typeface="MS PGothic" charset="0"/>
              </a:rPr>
              <a:t>you</a:t>
            </a:r>
            <a:r>
              <a:rPr lang="tr-TR" altLang="ja-JP" dirty="0">
                <a:ea typeface="MS PGothic" charset="0"/>
                <a:cs typeface="MS PGothic" charset="0"/>
              </a:rPr>
              <a:t> </a:t>
            </a:r>
            <a:r>
              <a:rPr lang="tr-TR" altLang="ja-JP" dirty="0" err="1">
                <a:ea typeface="MS PGothic" charset="0"/>
                <a:cs typeface="MS PGothic" charset="0"/>
              </a:rPr>
              <a:t>must</a:t>
            </a:r>
            <a:r>
              <a:rPr lang="tr-TR" altLang="ja-JP" dirty="0">
                <a:ea typeface="MS PGothic" charset="0"/>
                <a:cs typeface="MS PGothic" charset="0"/>
              </a:rPr>
              <a:t> </a:t>
            </a:r>
            <a:r>
              <a:rPr lang="tr-TR" altLang="ja-JP" dirty="0" err="1">
                <a:ea typeface="MS PGothic" charset="0"/>
                <a:cs typeface="MS PGothic" charset="0"/>
              </a:rPr>
              <a:t>also</a:t>
            </a:r>
            <a:r>
              <a:rPr lang="tr-TR" altLang="ja-JP" dirty="0">
                <a:ea typeface="MS PGothic" charset="0"/>
                <a:cs typeface="MS PGothic" charset="0"/>
              </a:rPr>
              <a:t> buy.  </a:t>
            </a:r>
            <a:r>
              <a:rPr lang="tr-TR" altLang="ja-JP" dirty="0" err="1">
                <a:ea typeface="MS PGothic" charset="0"/>
                <a:cs typeface="MS PGothic" charset="0"/>
              </a:rPr>
              <a:t>This</a:t>
            </a:r>
            <a:r>
              <a:rPr lang="tr-TR" altLang="ja-JP" dirty="0">
                <a:ea typeface="MS PGothic" charset="0"/>
                <a:cs typeface="MS PGothic" charset="0"/>
              </a:rPr>
              <a:t> </a:t>
            </a:r>
            <a:r>
              <a:rPr lang="tr-TR" altLang="ja-JP" dirty="0" err="1">
                <a:ea typeface="MS PGothic" charset="0"/>
                <a:cs typeface="MS PGothic" charset="0"/>
              </a:rPr>
              <a:t>raises</a:t>
            </a:r>
            <a:r>
              <a:rPr lang="tr-TR" altLang="ja-JP" dirty="0">
                <a:ea typeface="MS PGothic" charset="0"/>
                <a:cs typeface="MS PGothic" charset="0"/>
              </a:rPr>
              <a:t> </a:t>
            </a:r>
            <a:r>
              <a:rPr lang="tr-TR" altLang="ja-JP" dirty="0" err="1">
                <a:ea typeface="MS PGothic" charset="0"/>
                <a:cs typeface="MS PGothic" charset="0"/>
              </a:rPr>
              <a:t>prices</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a:t>
            </a:r>
            <a:r>
              <a:rPr lang="tr-TR" altLang="ja-JP" dirty="0" err="1">
                <a:ea typeface="MS PGothic" charset="0"/>
                <a:cs typeface="MS PGothic" charset="0"/>
              </a:rPr>
              <a:t>profits</a:t>
            </a:r>
            <a:r>
              <a:rPr lang="tr-TR" altLang="ja-JP" dirty="0">
                <a:ea typeface="MS PGothic" charset="0"/>
                <a:cs typeface="MS PGothic" charset="0"/>
              </a:rPr>
              <a:t> </a:t>
            </a:r>
            <a:r>
              <a:rPr lang="tr-TR" altLang="ja-JP" dirty="0" err="1">
                <a:ea typeface="MS PGothic" charset="0"/>
                <a:cs typeface="MS PGothic" charset="0"/>
              </a:rPr>
              <a:t>for</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firm</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a:t>
            </a:r>
            <a:r>
              <a:rPr lang="tr-TR" altLang="ja-JP" dirty="0" err="1">
                <a:ea typeface="MS PGothic" charset="0"/>
                <a:cs typeface="MS PGothic" charset="0"/>
              </a:rPr>
              <a:t>may</a:t>
            </a:r>
            <a:r>
              <a:rPr lang="tr-TR" altLang="ja-JP" dirty="0">
                <a:ea typeface="MS PGothic" charset="0"/>
                <a:cs typeface="MS PGothic" charset="0"/>
              </a:rPr>
              <a:t> </a:t>
            </a:r>
            <a:r>
              <a:rPr lang="tr-TR" altLang="ja-JP" dirty="0" err="1">
                <a:ea typeface="MS PGothic" charset="0"/>
                <a:cs typeface="MS PGothic" charset="0"/>
              </a:rPr>
              <a:t>make</a:t>
            </a:r>
            <a:r>
              <a:rPr lang="tr-TR" altLang="ja-JP" dirty="0">
                <a:ea typeface="MS PGothic" charset="0"/>
                <a:cs typeface="MS PGothic" charset="0"/>
              </a:rPr>
              <a:t> </a:t>
            </a:r>
            <a:r>
              <a:rPr lang="tr-TR" altLang="ja-JP" dirty="0" err="1">
                <a:ea typeface="MS PGothic" charset="0"/>
                <a:cs typeface="MS PGothic" charset="0"/>
              </a:rPr>
              <a:t>consumers</a:t>
            </a:r>
            <a:r>
              <a:rPr lang="tr-TR" altLang="ja-JP" dirty="0">
                <a:ea typeface="MS PGothic" charset="0"/>
                <a:cs typeface="MS PGothic" charset="0"/>
              </a:rPr>
              <a:t> buy </a:t>
            </a:r>
            <a:r>
              <a:rPr lang="tr-TR" altLang="ja-JP" dirty="0" err="1">
                <a:ea typeface="MS PGothic" charset="0"/>
                <a:cs typeface="MS PGothic" charset="0"/>
              </a:rPr>
              <a:t>more</a:t>
            </a:r>
            <a:r>
              <a:rPr lang="tr-TR" altLang="ja-JP" dirty="0">
                <a:ea typeface="MS PGothic" charset="0"/>
                <a:cs typeface="MS PGothic" charset="0"/>
              </a:rPr>
              <a:t> </a:t>
            </a:r>
            <a:r>
              <a:rPr lang="tr-TR" altLang="ja-JP" dirty="0" err="1">
                <a:ea typeface="MS PGothic" charset="0"/>
                <a:cs typeface="MS PGothic" charset="0"/>
              </a:rPr>
              <a:t>goods</a:t>
            </a:r>
            <a:r>
              <a:rPr lang="tr-TR" altLang="ja-JP" dirty="0">
                <a:ea typeface="MS PGothic" charset="0"/>
                <a:cs typeface="MS PGothic" charset="0"/>
              </a:rPr>
              <a:t> </a:t>
            </a:r>
            <a:r>
              <a:rPr lang="tr-TR" altLang="ja-JP" dirty="0" err="1">
                <a:ea typeface="MS PGothic" charset="0"/>
                <a:cs typeface="MS PGothic" charset="0"/>
              </a:rPr>
              <a:t>than</a:t>
            </a:r>
            <a:r>
              <a:rPr lang="tr-TR" altLang="ja-JP" dirty="0">
                <a:ea typeface="MS PGothic" charset="0"/>
                <a:cs typeface="MS PGothic" charset="0"/>
              </a:rPr>
              <a:t> </a:t>
            </a:r>
            <a:r>
              <a:rPr lang="tr-TR" altLang="ja-JP" dirty="0" err="1">
                <a:ea typeface="MS PGothic" charset="0"/>
                <a:cs typeface="MS PGothic" charset="0"/>
              </a:rPr>
              <a:t>they</a:t>
            </a:r>
            <a:r>
              <a:rPr lang="tr-TR" altLang="ja-JP" dirty="0">
                <a:ea typeface="MS PGothic" charset="0"/>
                <a:cs typeface="MS PGothic" charset="0"/>
              </a:rPr>
              <a:t> </a:t>
            </a:r>
            <a:r>
              <a:rPr lang="tr-TR" altLang="ja-JP" dirty="0" err="1">
                <a:ea typeface="MS PGothic" charset="0"/>
                <a:cs typeface="MS PGothic" charset="0"/>
              </a:rPr>
              <a:t>want</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a:t>
            </a:r>
          </a:p>
          <a:p>
            <a:endParaRPr lang="tr-TR" dirty="0">
              <a:ea typeface="MS PGothic" charset="0"/>
              <a:cs typeface="MS PGothic" charset="0"/>
            </a:endParaRPr>
          </a:p>
          <a:p>
            <a:r>
              <a:rPr lang="tr-TR" dirty="0" err="1">
                <a:ea typeface="MS PGothic" charset="0"/>
                <a:cs typeface="MS PGothic" charset="0"/>
              </a:rPr>
              <a:t>Rent</a:t>
            </a:r>
            <a:r>
              <a:rPr lang="tr-TR" dirty="0">
                <a:ea typeface="MS PGothic" charset="0"/>
                <a:cs typeface="MS PGothic" charset="0"/>
              </a:rPr>
              <a:t> </a:t>
            </a:r>
            <a:r>
              <a:rPr lang="tr-TR" dirty="0" err="1">
                <a:ea typeface="MS PGothic" charset="0"/>
                <a:cs typeface="MS PGothic" charset="0"/>
              </a:rPr>
              <a:t>seeking</a:t>
            </a:r>
            <a:r>
              <a:rPr lang="tr-TR" dirty="0">
                <a:ea typeface="MS PGothic" charset="0"/>
                <a:cs typeface="MS PGothic" charset="0"/>
              </a:rPr>
              <a:t>:  </a:t>
            </a:r>
            <a:r>
              <a:rPr lang="tr-TR" dirty="0" err="1">
                <a:ea typeface="MS PGothic" charset="0"/>
                <a:cs typeface="MS PGothic" charset="0"/>
              </a:rPr>
              <a:t>think</a:t>
            </a:r>
            <a:r>
              <a:rPr lang="tr-TR" dirty="0">
                <a:ea typeface="MS PGothic" charset="0"/>
                <a:cs typeface="MS PGothic" charset="0"/>
              </a:rPr>
              <a:t> </a:t>
            </a:r>
            <a:r>
              <a:rPr lang="tr-TR" dirty="0" err="1">
                <a:ea typeface="MS PGothic" charset="0"/>
                <a:cs typeface="MS PGothic" charset="0"/>
              </a:rPr>
              <a:t>about</a:t>
            </a:r>
            <a:r>
              <a:rPr lang="tr-TR" dirty="0">
                <a:ea typeface="MS PGothic" charset="0"/>
                <a:cs typeface="MS PGothic" charset="0"/>
              </a:rPr>
              <a:t> </a:t>
            </a:r>
            <a:r>
              <a:rPr lang="tr-TR" dirty="0" err="1">
                <a:ea typeface="MS PGothic" charset="0"/>
                <a:cs typeface="MS PGothic" charset="0"/>
              </a:rPr>
              <a:t>this</a:t>
            </a:r>
            <a:r>
              <a:rPr lang="tr-TR" dirty="0">
                <a:ea typeface="MS PGothic" charset="0"/>
                <a:cs typeface="MS PGothic" charset="0"/>
              </a:rPr>
              <a:t> as </a:t>
            </a:r>
            <a:r>
              <a:rPr lang="tr-TR" dirty="0" err="1">
                <a:ea typeface="MS PGothic" charset="0"/>
                <a:cs typeface="MS PGothic" charset="0"/>
              </a:rPr>
              <a:t>spending</a:t>
            </a:r>
            <a:r>
              <a:rPr lang="tr-TR" dirty="0">
                <a:ea typeface="MS PGothic" charset="0"/>
                <a:cs typeface="MS PGothic" charset="0"/>
              </a:rPr>
              <a:t> time, </a:t>
            </a:r>
            <a:r>
              <a:rPr lang="tr-TR" dirty="0" err="1">
                <a:ea typeface="MS PGothic" charset="0"/>
                <a:cs typeface="MS PGothic" charset="0"/>
              </a:rPr>
              <a:t>effort</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resources</a:t>
            </a:r>
            <a:r>
              <a:rPr lang="tr-TR" dirty="0">
                <a:ea typeface="MS PGothic" charset="0"/>
                <a:cs typeface="MS PGothic" charset="0"/>
              </a:rPr>
              <a:t> in </a:t>
            </a:r>
            <a:r>
              <a:rPr lang="tr-TR" dirty="0" err="1">
                <a:ea typeface="MS PGothic" charset="0"/>
                <a:cs typeface="MS PGothic" charset="0"/>
              </a:rPr>
              <a:t>ways</a:t>
            </a:r>
            <a:r>
              <a:rPr lang="tr-TR" dirty="0">
                <a:ea typeface="MS PGothic" charset="0"/>
                <a:cs typeface="MS PGothic" charset="0"/>
              </a:rPr>
              <a:t> </a:t>
            </a:r>
            <a:r>
              <a:rPr lang="tr-TR" dirty="0" err="1">
                <a:ea typeface="MS PGothic" charset="0"/>
                <a:cs typeface="MS PGothic" charset="0"/>
              </a:rPr>
              <a:t>that</a:t>
            </a:r>
            <a:r>
              <a:rPr lang="tr-TR" dirty="0">
                <a:ea typeface="MS PGothic" charset="0"/>
                <a:cs typeface="MS PGothic" charset="0"/>
              </a:rPr>
              <a:t> </a:t>
            </a:r>
            <a:r>
              <a:rPr lang="tr-TR" dirty="0" err="1">
                <a:ea typeface="MS PGothic" charset="0"/>
                <a:cs typeface="MS PGothic" charset="0"/>
              </a:rPr>
              <a:t>attempt</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gain</a:t>
            </a:r>
            <a:r>
              <a:rPr lang="tr-TR" dirty="0">
                <a:ea typeface="MS PGothic" charset="0"/>
                <a:cs typeface="MS PGothic" charset="0"/>
              </a:rPr>
              <a:t> </a:t>
            </a:r>
            <a:r>
              <a:rPr lang="tr-TR" dirty="0" err="1">
                <a:ea typeface="MS PGothic" charset="0"/>
                <a:cs typeface="MS PGothic" charset="0"/>
              </a:rPr>
              <a:t>monopoly</a:t>
            </a:r>
            <a:r>
              <a:rPr lang="tr-TR" dirty="0">
                <a:ea typeface="MS PGothic" charset="0"/>
                <a:cs typeface="MS PGothic" charset="0"/>
              </a:rPr>
              <a:t> </a:t>
            </a:r>
            <a:r>
              <a:rPr lang="tr-TR" dirty="0" err="1">
                <a:ea typeface="MS PGothic" charset="0"/>
                <a:cs typeface="MS PGothic" charset="0"/>
              </a:rPr>
              <a:t>or</a:t>
            </a:r>
            <a:r>
              <a:rPr lang="tr-TR" dirty="0">
                <a:ea typeface="MS PGothic" charset="0"/>
                <a:cs typeface="MS PGothic" charset="0"/>
              </a:rPr>
              <a:t> </a:t>
            </a:r>
            <a:r>
              <a:rPr lang="tr-TR" dirty="0" err="1">
                <a:ea typeface="MS PGothic" charset="0"/>
                <a:cs typeface="MS PGothic" charset="0"/>
              </a:rPr>
              <a:t>keep</a:t>
            </a:r>
            <a:r>
              <a:rPr lang="tr-TR" dirty="0">
                <a:ea typeface="MS PGothic" charset="0"/>
                <a:cs typeface="MS PGothic" charset="0"/>
              </a:rPr>
              <a:t> </a:t>
            </a:r>
            <a:r>
              <a:rPr lang="tr-TR" dirty="0" err="1">
                <a:ea typeface="MS PGothic" charset="0"/>
                <a:cs typeface="MS PGothic" charset="0"/>
              </a:rPr>
              <a:t>your</a:t>
            </a:r>
            <a:r>
              <a:rPr lang="tr-TR" dirty="0">
                <a:ea typeface="MS PGothic" charset="0"/>
                <a:cs typeface="MS PGothic" charset="0"/>
              </a:rPr>
              <a:t> </a:t>
            </a:r>
            <a:r>
              <a:rPr lang="tr-TR" dirty="0" err="1">
                <a:ea typeface="MS PGothic" charset="0"/>
                <a:cs typeface="MS PGothic" charset="0"/>
              </a:rPr>
              <a:t>existing</a:t>
            </a:r>
            <a:r>
              <a:rPr lang="tr-TR" dirty="0">
                <a:ea typeface="MS PGothic" charset="0"/>
                <a:cs typeface="MS PGothic" charset="0"/>
              </a:rPr>
              <a:t> </a:t>
            </a:r>
            <a:r>
              <a:rPr lang="tr-TR" dirty="0" err="1">
                <a:ea typeface="MS PGothic" charset="0"/>
                <a:cs typeface="MS PGothic" charset="0"/>
              </a:rPr>
              <a:t>monopoly</a:t>
            </a:r>
            <a:r>
              <a:rPr lang="tr-TR" dirty="0">
                <a:ea typeface="MS PGothic" charset="0"/>
                <a:cs typeface="MS PGothic" charset="0"/>
              </a:rPr>
              <a:t>.  </a:t>
            </a:r>
            <a:r>
              <a:rPr lang="tr-TR" dirty="0" err="1">
                <a:ea typeface="MS PGothic" charset="0"/>
                <a:cs typeface="MS PGothic" charset="0"/>
              </a:rPr>
              <a:t>Rather</a:t>
            </a:r>
            <a:r>
              <a:rPr lang="tr-TR" dirty="0">
                <a:ea typeface="MS PGothic" charset="0"/>
                <a:cs typeface="MS PGothic" charset="0"/>
              </a:rPr>
              <a:t> </a:t>
            </a:r>
            <a:r>
              <a:rPr lang="tr-TR" dirty="0" err="1">
                <a:ea typeface="MS PGothic" charset="0"/>
                <a:cs typeface="MS PGothic" charset="0"/>
              </a:rPr>
              <a:t>than</a:t>
            </a:r>
            <a:r>
              <a:rPr lang="tr-TR" dirty="0">
                <a:ea typeface="MS PGothic" charset="0"/>
                <a:cs typeface="MS PGothic" charset="0"/>
              </a:rPr>
              <a:t> </a:t>
            </a:r>
            <a:r>
              <a:rPr lang="tr-TR" dirty="0" err="1">
                <a:ea typeface="MS PGothic" charset="0"/>
                <a:cs typeface="MS PGothic" charset="0"/>
              </a:rPr>
              <a:t>spending</a:t>
            </a:r>
            <a:r>
              <a:rPr lang="tr-TR" dirty="0">
                <a:ea typeface="MS PGothic" charset="0"/>
                <a:cs typeface="MS PGothic" charset="0"/>
              </a:rPr>
              <a:t> </a:t>
            </a:r>
            <a:r>
              <a:rPr lang="tr-TR" dirty="0" err="1">
                <a:ea typeface="MS PGothic" charset="0"/>
                <a:cs typeface="MS PGothic" charset="0"/>
              </a:rPr>
              <a:t>money</a:t>
            </a:r>
            <a:r>
              <a:rPr lang="tr-TR" dirty="0">
                <a:ea typeface="MS PGothic" charset="0"/>
                <a:cs typeface="MS PGothic" charset="0"/>
              </a:rPr>
              <a:t> on </a:t>
            </a:r>
            <a:r>
              <a:rPr lang="tr-TR" dirty="0" err="1">
                <a:ea typeface="MS PGothic" charset="0"/>
                <a:cs typeface="MS PGothic" charset="0"/>
              </a:rPr>
              <a:t>making</a:t>
            </a:r>
            <a:r>
              <a:rPr lang="tr-TR" dirty="0">
                <a:ea typeface="MS PGothic" charset="0"/>
                <a:cs typeface="MS PGothic" charset="0"/>
              </a:rPr>
              <a:t> a </a:t>
            </a:r>
            <a:r>
              <a:rPr lang="tr-TR" dirty="0" err="1">
                <a:ea typeface="MS PGothic" charset="0"/>
                <a:cs typeface="MS PGothic" charset="0"/>
              </a:rPr>
              <a:t>better</a:t>
            </a:r>
            <a:r>
              <a:rPr lang="tr-TR" dirty="0">
                <a:ea typeface="MS PGothic" charset="0"/>
                <a:cs typeface="MS PGothic" charset="0"/>
              </a:rPr>
              <a:t> </a:t>
            </a:r>
            <a:r>
              <a:rPr lang="tr-TR" dirty="0" err="1">
                <a:ea typeface="MS PGothic" charset="0"/>
                <a:cs typeface="MS PGothic" charset="0"/>
              </a:rPr>
              <a:t>product</a:t>
            </a:r>
            <a:r>
              <a:rPr lang="tr-TR" dirty="0">
                <a:ea typeface="MS PGothic" charset="0"/>
                <a:cs typeface="MS PGothic" charset="0"/>
              </a:rPr>
              <a:t> </a:t>
            </a:r>
            <a:r>
              <a:rPr lang="tr-TR" dirty="0" err="1">
                <a:ea typeface="MS PGothic" charset="0"/>
                <a:cs typeface="MS PGothic" charset="0"/>
              </a:rPr>
              <a:t>or</a:t>
            </a:r>
            <a:r>
              <a:rPr lang="tr-TR" dirty="0">
                <a:ea typeface="MS PGothic" charset="0"/>
                <a:cs typeface="MS PGothic" charset="0"/>
              </a:rPr>
              <a:t> </a:t>
            </a:r>
            <a:r>
              <a:rPr lang="tr-TR" dirty="0" err="1">
                <a:ea typeface="MS PGothic" charset="0"/>
                <a:cs typeface="MS PGothic" charset="0"/>
              </a:rPr>
              <a:t>improving</a:t>
            </a:r>
            <a:r>
              <a:rPr lang="tr-TR" dirty="0">
                <a:ea typeface="MS PGothic" charset="0"/>
                <a:cs typeface="MS PGothic" charset="0"/>
              </a:rPr>
              <a:t> </a:t>
            </a:r>
            <a:r>
              <a:rPr lang="tr-TR" dirty="0" err="1">
                <a:ea typeface="MS PGothic" charset="0"/>
                <a:cs typeface="MS PGothic" charset="0"/>
              </a:rPr>
              <a:t>production</a:t>
            </a:r>
            <a:r>
              <a:rPr lang="tr-TR" dirty="0">
                <a:ea typeface="MS PGothic" charset="0"/>
                <a:cs typeface="MS PGothic" charset="0"/>
              </a:rPr>
              <a:t>, </a:t>
            </a:r>
            <a:r>
              <a:rPr lang="tr-TR" dirty="0" err="1">
                <a:ea typeface="MS PGothic" charset="0"/>
                <a:cs typeface="MS PGothic" charset="0"/>
              </a:rPr>
              <a:t>you</a:t>
            </a:r>
            <a:r>
              <a:rPr lang="tr-TR" dirty="0">
                <a:ea typeface="MS PGothic" charset="0"/>
                <a:cs typeface="MS PGothic" charset="0"/>
              </a:rPr>
              <a:t> </a:t>
            </a:r>
            <a:r>
              <a:rPr lang="tr-TR" dirty="0" err="1">
                <a:ea typeface="MS PGothic" charset="0"/>
                <a:cs typeface="MS PGothic" charset="0"/>
              </a:rPr>
              <a:t>spend</a:t>
            </a:r>
            <a:r>
              <a:rPr lang="tr-TR" dirty="0">
                <a:ea typeface="MS PGothic" charset="0"/>
                <a:cs typeface="MS PGothic" charset="0"/>
              </a:rPr>
              <a:t> </a:t>
            </a:r>
            <a:r>
              <a:rPr lang="tr-TR" dirty="0" err="1">
                <a:ea typeface="MS PGothic" charset="0"/>
                <a:cs typeface="MS PGothic" charset="0"/>
              </a:rPr>
              <a:t>money</a:t>
            </a:r>
            <a:r>
              <a:rPr lang="tr-TR" dirty="0">
                <a:ea typeface="MS PGothic" charset="0"/>
                <a:cs typeface="MS PGothic" charset="0"/>
              </a:rPr>
              <a:t> on </a:t>
            </a:r>
            <a:r>
              <a:rPr lang="tr-TR" dirty="0" err="1">
                <a:ea typeface="MS PGothic" charset="0"/>
                <a:cs typeface="MS PGothic" charset="0"/>
              </a:rPr>
              <a:t>lobbyists</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lawyers</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spend</a:t>
            </a:r>
            <a:r>
              <a:rPr lang="tr-TR" dirty="0">
                <a:ea typeface="MS PGothic" charset="0"/>
                <a:cs typeface="MS PGothic" charset="0"/>
              </a:rPr>
              <a:t> </a:t>
            </a:r>
            <a:r>
              <a:rPr lang="tr-TR" dirty="0" err="1">
                <a:ea typeface="MS PGothic" charset="0"/>
                <a:cs typeface="MS PGothic" charset="0"/>
              </a:rPr>
              <a:t>resources</a:t>
            </a:r>
            <a:r>
              <a:rPr lang="tr-TR" dirty="0">
                <a:ea typeface="MS PGothic" charset="0"/>
                <a:cs typeface="MS PGothic" charset="0"/>
              </a:rPr>
              <a:t> </a:t>
            </a:r>
            <a:r>
              <a:rPr lang="tr-TR" dirty="0" err="1">
                <a:ea typeface="MS PGothic" charset="0"/>
                <a:cs typeface="MS PGothic" charset="0"/>
              </a:rPr>
              <a:t>defending</a:t>
            </a:r>
            <a:r>
              <a:rPr lang="tr-TR" dirty="0">
                <a:ea typeface="MS PGothic" charset="0"/>
                <a:cs typeface="MS PGothic" charset="0"/>
              </a:rPr>
              <a:t> </a:t>
            </a:r>
            <a:r>
              <a:rPr lang="tr-TR" dirty="0" err="1">
                <a:ea typeface="MS PGothic" charset="0"/>
                <a:cs typeface="MS PGothic" charset="0"/>
              </a:rPr>
              <a:t>your</a:t>
            </a:r>
            <a:r>
              <a:rPr lang="tr-TR" dirty="0">
                <a:ea typeface="MS PGothic" charset="0"/>
                <a:cs typeface="MS PGothic" charset="0"/>
              </a:rPr>
              <a:t> </a:t>
            </a:r>
            <a:r>
              <a:rPr lang="tr-TR" dirty="0" err="1">
                <a:ea typeface="MS PGothic" charset="0"/>
                <a:cs typeface="MS PGothic" charset="0"/>
              </a:rPr>
              <a:t>monopoly</a:t>
            </a:r>
            <a:r>
              <a:rPr lang="tr-TR" dirty="0">
                <a:ea typeface="MS PGothic" charset="0"/>
                <a:cs typeface="MS PGothic" charset="0"/>
              </a:rPr>
              <a:t>.  </a:t>
            </a:r>
            <a:r>
              <a:rPr lang="tr-TR" dirty="0" err="1">
                <a:ea typeface="MS PGothic" charset="0"/>
                <a:cs typeface="MS PGothic" charset="0"/>
              </a:rPr>
              <a:t>This</a:t>
            </a:r>
            <a:r>
              <a:rPr lang="tr-TR" dirty="0">
                <a:ea typeface="MS PGothic" charset="0"/>
                <a:cs typeface="MS PGothic" charset="0"/>
              </a:rPr>
              <a:t> is an </a:t>
            </a:r>
            <a:r>
              <a:rPr lang="tr-TR" dirty="0" err="1">
                <a:ea typeface="MS PGothic" charset="0"/>
                <a:cs typeface="MS PGothic" charset="0"/>
              </a:rPr>
              <a:t>economically</a:t>
            </a:r>
            <a:r>
              <a:rPr lang="tr-TR" dirty="0">
                <a:ea typeface="MS PGothic" charset="0"/>
                <a:cs typeface="MS PGothic" charset="0"/>
              </a:rPr>
              <a:t> </a:t>
            </a:r>
            <a:r>
              <a:rPr lang="tr-TR" dirty="0" err="1">
                <a:ea typeface="MS PGothic" charset="0"/>
                <a:cs typeface="MS PGothic" charset="0"/>
              </a:rPr>
              <a:t>inefficient</a:t>
            </a:r>
            <a:r>
              <a:rPr lang="tr-TR" dirty="0">
                <a:ea typeface="MS PGothic" charset="0"/>
                <a:cs typeface="MS PGothic" charset="0"/>
              </a:rPr>
              <a:t> </a:t>
            </a:r>
            <a:r>
              <a:rPr lang="tr-TR" dirty="0" err="1">
                <a:ea typeface="MS PGothic" charset="0"/>
                <a:cs typeface="MS PGothic" charset="0"/>
              </a:rPr>
              <a:t>use</a:t>
            </a:r>
            <a:r>
              <a:rPr lang="tr-TR" dirty="0">
                <a:ea typeface="MS PGothic" charset="0"/>
                <a:cs typeface="MS PGothic" charset="0"/>
              </a:rPr>
              <a:t> of </a:t>
            </a:r>
            <a:r>
              <a:rPr lang="tr-TR" dirty="0" err="1">
                <a:ea typeface="MS PGothic" charset="0"/>
                <a:cs typeface="MS PGothic" charset="0"/>
              </a:rPr>
              <a:t>resources</a:t>
            </a:r>
            <a:r>
              <a:rPr lang="tr-TR" dirty="0">
                <a:ea typeface="MS PGothic" charset="0"/>
                <a:cs typeface="MS PGothic" charset="0"/>
              </a:rPr>
              <a:t> in </a:t>
            </a:r>
            <a:r>
              <a:rPr lang="tr-TR" dirty="0" err="1">
                <a:ea typeface="MS PGothic" charset="0"/>
                <a:cs typeface="MS PGothic" charset="0"/>
              </a:rPr>
              <a:t>this</a:t>
            </a:r>
            <a:r>
              <a:rPr lang="tr-TR" dirty="0">
                <a:ea typeface="MS PGothic" charset="0"/>
                <a:cs typeface="MS PGothic" charset="0"/>
              </a:rPr>
              <a:t> market.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firm</a:t>
            </a:r>
            <a:r>
              <a:rPr lang="tr-TR" dirty="0">
                <a:ea typeface="MS PGothic" charset="0"/>
                <a:cs typeface="MS PGothic" charset="0"/>
              </a:rPr>
              <a:t> is </a:t>
            </a:r>
            <a:r>
              <a:rPr lang="tr-TR" dirty="0" err="1">
                <a:ea typeface="MS PGothic" charset="0"/>
                <a:cs typeface="MS PGothic" charset="0"/>
              </a:rPr>
              <a:t>attempting</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eliminate</a:t>
            </a:r>
            <a:r>
              <a:rPr lang="tr-TR" dirty="0">
                <a:ea typeface="MS PGothic" charset="0"/>
                <a:cs typeface="MS PGothic" charset="0"/>
              </a:rPr>
              <a:t> </a:t>
            </a:r>
            <a:r>
              <a:rPr lang="tr-TR" dirty="0" err="1">
                <a:ea typeface="MS PGothic" charset="0"/>
                <a:cs typeface="MS PGothic" charset="0"/>
              </a:rPr>
              <a:t>competition</a:t>
            </a:r>
            <a:r>
              <a:rPr lang="tr-TR" dirty="0">
                <a:ea typeface="MS PGothic" charset="0"/>
                <a:cs typeface="MS PGothic" charset="0"/>
              </a:rPr>
              <a:t>, but </a:t>
            </a:r>
            <a:r>
              <a:rPr lang="tr-TR" dirty="0" err="1">
                <a:ea typeface="MS PGothic" charset="0"/>
                <a:cs typeface="MS PGothic" charset="0"/>
              </a:rPr>
              <a:t>this</a:t>
            </a:r>
            <a:r>
              <a:rPr lang="tr-TR" dirty="0">
                <a:ea typeface="MS PGothic" charset="0"/>
                <a:cs typeface="MS PGothic" charset="0"/>
              </a:rPr>
              <a:t> </a:t>
            </a:r>
            <a:r>
              <a:rPr lang="tr-TR" dirty="0" err="1">
                <a:ea typeface="MS PGothic" charset="0"/>
                <a:cs typeface="MS PGothic" charset="0"/>
              </a:rPr>
              <a:t>act</a:t>
            </a:r>
            <a:r>
              <a:rPr lang="tr-TR" dirty="0">
                <a:ea typeface="MS PGothic" charset="0"/>
                <a:cs typeface="MS PGothic" charset="0"/>
              </a:rPr>
              <a:t> </a:t>
            </a:r>
            <a:r>
              <a:rPr lang="tr-TR" dirty="0" err="1">
                <a:ea typeface="MS PGothic" charset="0"/>
                <a:cs typeface="MS PGothic" charset="0"/>
              </a:rPr>
              <a:t>doesn</a:t>
            </a:r>
            <a:r>
              <a:rPr lang="tr-TR" altLang="ja-JP" dirty="0" err="1">
                <a:ea typeface="MS PGothic" charset="0"/>
                <a:cs typeface="MS PGothic" charset="0"/>
              </a:rPr>
              <a:t>'t</a:t>
            </a:r>
            <a:r>
              <a:rPr lang="tr-TR" altLang="ja-JP" dirty="0">
                <a:ea typeface="MS PGothic" charset="0"/>
                <a:cs typeface="MS PGothic" charset="0"/>
              </a:rPr>
              <a:t> </a:t>
            </a:r>
            <a:r>
              <a:rPr lang="tr-TR" altLang="ja-JP" dirty="0" err="1">
                <a:ea typeface="MS PGothic" charset="0"/>
                <a:cs typeface="MS PGothic" charset="0"/>
              </a:rPr>
              <a:t>benefit</a:t>
            </a:r>
            <a:r>
              <a:rPr lang="tr-TR" altLang="ja-JP" dirty="0">
                <a:ea typeface="MS PGothic" charset="0"/>
                <a:cs typeface="MS PGothic" charset="0"/>
              </a:rPr>
              <a:t> </a:t>
            </a:r>
            <a:r>
              <a:rPr lang="tr-TR" altLang="ja-JP" dirty="0" err="1">
                <a:ea typeface="MS PGothic" charset="0"/>
                <a:cs typeface="MS PGothic" charset="0"/>
              </a:rPr>
              <a:t>consumers</a:t>
            </a:r>
            <a:r>
              <a:rPr lang="tr-TR" altLang="ja-JP" dirty="0">
                <a:ea typeface="MS PGothic" charset="0"/>
                <a:cs typeface="MS PGothic" charset="0"/>
              </a:rPr>
              <a:t>.</a:t>
            </a:r>
            <a:endParaRPr lang="tr-TR" dirty="0">
              <a:ea typeface="MS PGothic"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Left</a:t>
            </a:r>
            <a:r>
              <a:rPr lang="tr-TR" altLang="en-US" dirty="0"/>
              <a:t>:</a:t>
            </a:r>
          </a:p>
          <a:p>
            <a:r>
              <a:rPr lang="tr-TR" altLang="en-US" dirty="0" err="1"/>
              <a:t>Typical</a:t>
            </a:r>
            <a:r>
              <a:rPr lang="tr-TR" altLang="en-US" dirty="0"/>
              <a:t> </a:t>
            </a:r>
            <a:r>
              <a:rPr lang="tr-TR" altLang="en-US" dirty="0" err="1"/>
              <a:t>firm</a:t>
            </a:r>
            <a:r>
              <a:rPr lang="tr-TR" altLang="en-US" dirty="0"/>
              <a:t> in a </a:t>
            </a:r>
            <a:r>
              <a:rPr lang="tr-TR" altLang="en-US" dirty="0" err="1"/>
              <a:t>perfectly</a:t>
            </a:r>
            <a:r>
              <a:rPr lang="tr-TR" altLang="en-US" dirty="0"/>
              <a:t> </a:t>
            </a:r>
            <a:r>
              <a:rPr lang="tr-TR" altLang="en-US" dirty="0" err="1"/>
              <a:t>competitive</a:t>
            </a:r>
            <a:r>
              <a:rPr lang="tr-TR" altLang="en-US" dirty="0"/>
              <a:t> </a:t>
            </a:r>
            <a:r>
              <a:rPr lang="tr-TR" altLang="en-US" dirty="0" err="1"/>
              <a:t>industry</a:t>
            </a:r>
            <a:r>
              <a:rPr lang="tr-TR" altLang="en-US" dirty="0"/>
              <a:t>.</a:t>
            </a:r>
          </a:p>
          <a:p>
            <a:r>
              <a:rPr lang="tr-TR" altLang="en-US" dirty="0" err="1"/>
              <a:t>Profits</a:t>
            </a:r>
            <a:r>
              <a:rPr lang="tr-TR" altLang="en-US" dirty="0"/>
              <a:t> </a:t>
            </a:r>
            <a:r>
              <a:rPr lang="tr-TR" altLang="en-US" dirty="0" err="1"/>
              <a:t>for</a:t>
            </a:r>
            <a:r>
              <a:rPr lang="tr-TR" altLang="en-US" dirty="0"/>
              <a:t> </a:t>
            </a:r>
            <a:r>
              <a:rPr lang="tr-TR" altLang="en-US" dirty="0" err="1"/>
              <a:t>each</a:t>
            </a:r>
            <a:r>
              <a:rPr lang="tr-TR" altLang="en-US" dirty="0"/>
              <a:t> </a:t>
            </a:r>
            <a:r>
              <a:rPr lang="tr-TR" altLang="en-US" dirty="0" err="1"/>
              <a:t>firm</a:t>
            </a:r>
            <a:r>
              <a:rPr lang="tr-TR" altLang="en-US" dirty="0"/>
              <a:t> </a:t>
            </a:r>
            <a:r>
              <a:rPr lang="tr-TR" altLang="en-US" dirty="0" err="1"/>
              <a:t>are</a:t>
            </a:r>
            <a:r>
              <a:rPr lang="tr-TR" altLang="en-US" dirty="0"/>
              <a:t> </a:t>
            </a:r>
            <a:r>
              <a:rPr lang="tr-TR" altLang="en-US" dirty="0" err="1"/>
              <a:t>zero</a:t>
            </a:r>
            <a:r>
              <a:rPr lang="tr-TR" altLang="en-US" dirty="0"/>
              <a:t> </a:t>
            </a:r>
            <a:r>
              <a:rPr lang="tr-TR" altLang="en-US" dirty="0" err="1"/>
              <a:t>due</a:t>
            </a:r>
            <a:r>
              <a:rPr lang="tr-TR" altLang="en-US" dirty="0"/>
              <a:t> </a:t>
            </a:r>
            <a:r>
              <a:rPr lang="tr-TR" altLang="en-US" dirty="0" err="1"/>
              <a:t>to</a:t>
            </a:r>
            <a:r>
              <a:rPr lang="tr-TR" altLang="en-US" dirty="0"/>
              <a:t> </a:t>
            </a:r>
            <a:r>
              <a:rPr lang="tr-TR" altLang="en-US" dirty="0" err="1"/>
              <a:t>free</a:t>
            </a:r>
            <a:r>
              <a:rPr lang="tr-TR" altLang="en-US" dirty="0"/>
              <a:t> </a:t>
            </a:r>
            <a:r>
              <a:rPr lang="tr-TR" altLang="en-US" dirty="0" err="1"/>
              <a:t>entry</a:t>
            </a:r>
            <a:r>
              <a:rPr lang="tr-TR" altLang="en-US" dirty="0"/>
              <a:t> of </a:t>
            </a:r>
            <a:r>
              <a:rPr lang="tr-TR" altLang="en-US" dirty="0" err="1"/>
              <a:t>other</a:t>
            </a:r>
            <a:r>
              <a:rPr lang="tr-TR" altLang="en-US" dirty="0"/>
              <a:t> </a:t>
            </a:r>
            <a:r>
              <a:rPr lang="tr-TR" altLang="en-US" dirty="0" err="1"/>
              <a:t>firms</a:t>
            </a:r>
            <a:r>
              <a:rPr lang="tr-TR" altLang="en-US" dirty="0"/>
              <a:t>.</a:t>
            </a:r>
          </a:p>
          <a:p>
            <a:r>
              <a:rPr lang="tr-TR" altLang="en-US" dirty="0"/>
              <a:t>(</a:t>
            </a:r>
            <a:r>
              <a:rPr lang="tr-TR" altLang="en-US" dirty="0" err="1"/>
              <a:t>If</a:t>
            </a:r>
            <a:r>
              <a:rPr lang="tr-TR" altLang="en-US" dirty="0"/>
              <a:t> </a:t>
            </a:r>
            <a:r>
              <a:rPr lang="tr-TR" altLang="en-US" dirty="0" err="1"/>
              <a:t>there</a:t>
            </a:r>
            <a:r>
              <a:rPr lang="tr-TR" altLang="en-US" dirty="0"/>
              <a:t> ARE </a:t>
            </a:r>
            <a:r>
              <a:rPr lang="tr-TR" altLang="en-US" dirty="0" err="1"/>
              <a:t>profits</a:t>
            </a:r>
            <a:r>
              <a:rPr lang="tr-TR" altLang="en-US" dirty="0"/>
              <a:t>, </a:t>
            </a:r>
            <a:r>
              <a:rPr lang="tr-TR" altLang="en-US" dirty="0" err="1"/>
              <a:t>other</a:t>
            </a:r>
            <a:r>
              <a:rPr lang="tr-TR" altLang="en-US" dirty="0"/>
              <a:t> </a:t>
            </a:r>
            <a:r>
              <a:rPr lang="tr-TR" altLang="en-US" dirty="0" err="1"/>
              <a:t>firms</a:t>
            </a:r>
            <a:r>
              <a:rPr lang="tr-TR" altLang="en-US" dirty="0"/>
              <a:t> </a:t>
            </a:r>
            <a:r>
              <a:rPr lang="tr-TR" altLang="en-US" dirty="0" err="1"/>
              <a:t>will</a:t>
            </a:r>
            <a:r>
              <a:rPr lang="tr-TR" altLang="en-US" dirty="0"/>
              <a:t> </a:t>
            </a:r>
            <a:r>
              <a:rPr lang="tr-TR" altLang="en-US" dirty="0" err="1"/>
              <a:t>enter</a:t>
            </a:r>
            <a:r>
              <a:rPr lang="tr-TR" altLang="en-US" dirty="0"/>
              <a:t> </a:t>
            </a:r>
            <a:r>
              <a:rPr lang="tr-TR" altLang="en-US" dirty="0" err="1"/>
              <a:t>and</a:t>
            </a:r>
            <a:r>
              <a:rPr lang="tr-TR" altLang="en-US" dirty="0"/>
              <a:t> </a:t>
            </a:r>
            <a:r>
              <a:rPr lang="tr-TR" altLang="en-US" dirty="0" err="1"/>
              <a:t>cause</a:t>
            </a:r>
            <a:r>
              <a:rPr lang="tr-TR" altLang="en-US" dirty="0"/>
              <a:t> </a:t>
            </a:r>
            <a:r>
              <a:rPr lang="tr-TR" altLang="en-US" dirty="0" err="1"/>
              <a:t>the</a:t>
            </a:r>
            <a:r>
              <a:rPr lang="tr-TR" altLang="en-US" dirty="0"/>
              <a:t> </a:t>
            </a:r>
            <a:r>
              <a:rPr lang="tr-TR" altLang="en-US" dirty="0" err="1"/>
              <a:t>price</a:t>
            </a:r>
            <a:r>
              <a:rPr lang="tr-TR" altLang="en-US" dirty="0"/>
              <a:t> </a:t>
            </a:r>
            <a:r>
              <a:rPr lang="tr-TR" altLang="en-US" dirty="0" err="1"/>
              <a:t>to</a:t>
            </a:r>
            <a:r>
              <a:rPr lang="tr-TR" altLang="en-US" dirty="0"/>
              <a:t> </a:t>
            </a:r>
            <a:r>
              <a:rPr lang="tr-TR" altLang="en-US" dirty="0" err="1"/>
              <a:t>fall</a:t>
            </a:r>
            <a:r>
              <a:rPr lang="tr-TR" altLang="en-US" dirty="0"/>
              <a:t>, </a:t>
            </a:r>
            <a:r>
              <a:rPr lang="tr-TR" altLang="en-US" dirty="0" err="1"/>
              <a:t>decreasing</a:t>
            </a:r>
            <a:r>
              <a:rPr lang="tr-TR" altLang="en-US" dirty="0"/>
              <a:t> </a:t>
            </a:r>
            <a:r>
              <a:rPr lang="tr-TR" altLang="en-US" dirty="0" err="1"/>
              <a:t>profits</a:t>
            </a:r>
            <a:r>
              <a:rPr lang="tr-TR" altLang="en-US" dirty="0"/>
              <a:t>.)</a:t>
            </a:r>
          </a:p>
          <a:p>
            <a:r>
              <a:rPr lang="tr-TR" altLang="en-US" dirty="0" err="1"/>
              <a:t>Firms</a:t>
            </a:r>
            <a:r>
              <a:rPr lang="tr-TR" altLang="en-US" dirty="0"/>
              <a:t> </a:t>
            </a:r>
            <a:r>
              <a:rPr lang="tr-TR" altLang="en-US" dirty="0" err="1"/>
              <a:t>are</a:t>
            </a:r>
            <a:r>
              <a:rPr lang="tr-TR" altLang="en-US" dirty="0"/>
              <a:t> </a:t>
            </a:r>
            <a:r>
              <a:rPr lang="tr-TR" altLang="en-US" dirty="0" err="1"/>
              <a:t>efficient</a:t>
            </a:r>
            <a:r>
              <a:rPr lang="tr-TR" altLang="en-US" dirty="0"/>
              <a:t> </a:t>
            </a:r>
            <a:r>
              <a:rPr lang="tr-TR" altLang="en-US" dirty="0" err="1"/>
              <a:t>and</a:t>
            </a:r>
            <a:r>
              <a:rPr lang="tr-TR" altLang="en-US" dirty="0"/>
              <a:t> </a:t>
            </a:r>
            <a:r>
              <a:rPr lang="tr-TR" altLang="en-US" dirty="0" err="1"/>
              <a:t>produce</a:t>
            </a:r>
            <a:r>
              <a:rPr lang="tr-TR" altLang="en-US" dirty="0"/>
              <a:t> </a:t>
            </a:r>
            <a:r>
              <a:rPr lang="tr-TR" altLang="en-US" dirty="0" err="1"/>
              <a:t>output</a:t>
            </a:r>
            <a:r>
              <a:rPr lang="tr-TR" altLang="en-US" dirty="0"/>
              <a:t> at </a:t>
            </a:r>
            <a:r>
              <a:rPr lang="tr-TR" altLang="en-US" dirty="0" err="1"/>
              <a:t>the</a:t>
            </a:r>
            <a:r>
              <a:rPr lang="tr-TR" altLang="en-US" dirty="0"/>
              <a:t> </a:t>
            </a:r>
            <a:r>
              <a:rPr lang="tr-TR" altLang="en-US" dirty="0" err="1"/>
              <a:t>lowest</a:t>
            </a:r>
            <a:r>
              <a:rPr lang="tr-TR" altLang="en-US" dirty="0"/>
              <a:t> </a:t>
            </a:r>
            <a:r>
              <a:rPr lang="tr-TR" altLang="en-US" dirty="0" err="1"/>
              <a:t>point</a:t>
            </a:r>
            <a:r>
              <a:rPr lang="tr-TR" altLang="en-US" dirty="0"/>
              <a:t> on </a:t>
            </a:r>
            <a:r>
              <a:rPr lang="tr-TR" altLang="en-US" dirty="0" err="1"/>
              <a:t>their</a:t>
            </a:r>
            <a:r>
              <a:rPr lang="tr-TR" altLang="en-US" dirty="0"/>
              <a:t> ATC </a:t>
            </a:r>
            <a:r>
              <a:rPr lang="tr-TR" altLang="en-US" dirty="0" err="1"/>
              <a:t>curve</a:t>
            </a:r>
            <a:r>
              <a:rPr lang="tr-TR" altLang="en-US" dirty="0"/>
              <a:t>.</a:t>
            </a:r>
          </a:p>
          <a:p>
            <a:endParaRPr lang="tr-TR" altLang="en-US" dirty="0"/>
          </a:p>
          <a:p>
            <a:r>
              <a:rPr lang="tr-TR" altLang="en-US" dirty="0"/>
              <a:t>Right:</a:t>
            </a:r>
          </a:p>
          <a:p>
            <a:r>
              <a:rPr lang="tr-TR" altLang="en-US" dirty="0"/>
              <a:t>A </a:t>
            </a:r>
            <a:r>
              <a:rPr lang="tr-TR" altLang="en-US" dirty="0" err="1"/>
              <a:t>single</a:t>
            </a:r>
            <a:r>
              <a:rPr lang="tr-TR" altLang="en-US" dirty="0"/>
              <a:t> </a:t>
            </a:r>
            <a:r>
              <a:rPr lang="tr-TR" altLang="en-US" dirty="0" err="1"/>
              <a:t>monopoly</a:t>
            </a:r>
            <a:r>
              <a:rPr lang="tr-TR" altLang="en-US" dirty="0"/>
              <a:t> </a:t>
            </a:r>
            <a:r>
              <a:rPr lang="tr-TR" altLang="en-US" dirty="0" err="1"/>
              <a:t>firm</a:t>
            </a:r>
            <a:r>
              <a:rPr lang="tr-TR" altLang="en-US" dirty="0"/>
              <a:t>.</a:t>
            </a:r>
          </a:p>
          <a:p>
            <a:r>
              <a:rPr lang="tr-TR" altLang="en-US" dirty="0" err="1"/>
              <a:t>Profits</a:t>
            </a:r>
            <a:r>
              <a:rPr lang="tr-TR" altLang="en-US" dirty="0"/>
              <a:t> </a:t>
            </a:r>
            <a:r>
              <a:rPr lang="tr-TR" altLang="en-US" dirty="0" err="1"/>
              <a:t>are</a:t>
            </a:r>
            <a:r>
              <a:rPr lang="tr-TR" altLang="en-US" dirty="0"/>
              <a:t> </a:t>
            </a:r>
            <a:r>
              <a:rPr lang="tr-TR" altLang="en-US" dirty="0" err="1"/>
              <a:t>positive</a:t>
            </a:r>
            <a:r>
              <a:rPr lang="tr-TR" altLang="en-US" dirty="0"/>
              <a:t> since P &gt; ATC at </a:t>
            </a:r>
            <a:r>
              <a:rPr lang="tr-TR" altLang="en-US" dirty="0" err="1"/>
              <a:t>the</a:t>
            </a:r>
            <a:r>
              <a:rPr lang="tr-TR" altLang="en-US" dirty="0"/>
              <a:t> </a:t>
            </a:r>
            <a:r>
              <a:rPr lang="tr-TR" altLang="en-US" dirty="0" err="1"/>
              <a:t>level</a:t>
            </a:r>
            <a:r>
              <a:rPr lang="tr-TR" altLang="en-US" dirty="0"/>
              <a:t> of </a:t>
            </a:r>
            <a:r>
              <a:rPr lang="tr-TR" altLang="en-US" dirty="0" err="1"/>
              <a:t>output</a:t>
            </a:r>
            <a:r>
              <a:rPr lang="tr-TR" altLang="en-US" dirty="0"/>
              <a:t> </a:t>
            </a:r>
            <a:r>
              <a:rPr lang="tr-TR" altLang="en-US" dirty="0" err="1"/>
              <a:t>chosen</a:t>
            </a:r>
            <a:r>
              <a:rPr lang="tr-TR" altLang="en-US" dirty="0"/>
              <a:t>.</a:t>
            </a:r>
          </a:p>
          <a:p>
            <a:r>
              <a:rPr lang="tr-TR" altLang="en-US" dirty="0" err="1"/>
              <a:t>Output</a:t>
            </a:r>
            <a:r>
              <a:rPr lang="tr-TR" altLang="en-US" dirty="0"/>
              <a:t> is </a:t>
            </a:r>
            <a:r>
              <a:rPr lang="tr-TR" altLang="en-US" dirty="0" err="1"/>
              <a:t>less</a:t>
            </a:r>
            <a:r>
              <a:rPr lang="tr-TR" altLang="en-US" dirty="0"/>
              <a:t> </a:t>
            </a:r>
            <a:r>
              <a:rPr lang="tr-TR" altLang="en-US" dirty="0" err="1"/>
              <a:t>than</a:t>
            </a:r>
            <a:r>
              <a:rPr lang="tr-TR" altLang="en-US" dirty="0"/>
              <a:t> </a:t>
            </a:r>
            <a:r>
              <a:rPr lang="tr-TR" altLang="en-US" dirty="0" err="1"/>
              <a:t>the</a:t>
            </a:r>
            <a:r>
              <a:rPr lang="tr-TR" altLang="en-US" dirty="0"/>
              <a:t> </a:t>
            </a:r>
            <a:r>
              <a:rPr lang="tr-TR" altLang="en-US" dirty="0" err="1"/>
              <a:t>point</a:t>
            </a:r>
            <a:r>
              <a:rPr lang="tr-TR" altLang="en-US" dirty="0"/>
              <a:t> at </a:t>
            </a:r>
            <a:r>
              <a:rPr lang="tr-TR" altLang="en-US" dirty="0" err="1"/>
              <a:t>min</a:t>
            </a:r>
            <a:r>
              <a:rPr lang="tr-TR" altLang="en-US" dirty="0"/>
              <a:t>(ATC), </a:t>
            </a:r>
            <a:r>
              <a:rPr lang="tr-TR" altLang="en-US" dirty="0" err="1"/>
              <a:t>thus</a:t>
            </a:r>
            <a:r>
              <a:rPr lang="tr-TR" altLang="en-US" dirty="0"/>
              <a:t> </a:t>
            </a:r>
            <a:r>
              <a:rPr lang="tr-TR" altLang="en-US" dirty="0" err="1"/>
              <a:t>the</a:t>
            </a:r>
            <a:r>
              <a:rPr lang="tr-TR" altLang="en-US" dirty="0"/>
              <a:t> </a:t>
            </a:r>
            <a:r>
              <a:rPr lang="tr-TR" altLang="en-US" dirty="0" err="1"/>
              <a:t>firm</a:t>
            </a:r>
            <a:r>
              <a:rPr lang="tr-TR" altLang="en-US" dirty="0"/>
              <a:t> is not </a:t>
            </a:r>
            <a:r>
              <a:rPr lang="tr-TR" altLang="en-US" dirty="0" err="1"/>
              <a:t>economically</a:t>
            </a:r>
            <a:r>
              <a:rPr lang="tr-TR" altLang="en-US" dirty="0"/>
              <a:t> </a:t>
            </a:r>
            <a:r>
              <a:rPr lang="tr-TR" altLang="en-US" dirty="0" err="1"/>
              <a:t>efficient</a:t>
            </a:r>
            <a:r>
              <a:rPr lang="tr-TR" altLang="en-US" dirty="0"/>
              <a:t>, </a:t>
            </a:r>
            <a:r>
              <a:rPr lang="tr-TR" altLang="en-US" dirty="0" err="1"/>
              <a:t>and</a:t>
            </a:r>
            <a:r>
              <a:rPr lang="tr-TR" altLang="en-US" dirty="0"/>
              <a:t> </a:t>
            </a:r>
            <a:r>
              <a:rPr lang="tr-TR" altLang="en-US" dirty="0" err="1"/>
              <a:t>there</a:t>
            </a:r>
            <a:r>
              <a:rPr lang="tr-TR" altLang="en-US" dirty="0"/>
              <a:t> is DWL.</a:t>
            </a:r>
          </a:p>
          <a:p>
            <a:endParaRPr lang="tr-TR" altLang="en-US" dirty="0"/>
          </a:p>
          <a:p>
            <a:r>
              <a:rPr lang="tr-TR" altLang="en-US" dirty="0" err="1"/>
              <a:t>In</a:t>
            </a:r>
            <a:r>
              <a:rPr lang="tr-TR" altLang="en-US" dirty="0"/>
              <a:t> </a:t>
            </a:r>
            <a:r>
              <a:rPr lang="tr-TR" altLang="en-US" dirty="0" err="1"/>
              <a:t>monopoly</a:t>
            </a:r>
            <a:r>
              <a:rPr lang="tr-TR" altLang="en-US" dirty="0"/>
              <a:t>, </a:t>
            </a:r>
            <a:r>
              <a:rPr lang="tr-TR" altLang="en-US" dirty="0" err="1"/>
              <a:t>prices</a:t>
            </a:r>
            <a:r>
              <a:rPr lang="tr-TR" altLang="en-US" dirty="0"/>
              <a:t> </a:t>
            </a:r>
            <a:r>
              <a:rPr lang="tr-TR" altLang="en-US" dirty="0" err="1"/>
              <a:t>are</a:t>
            </a:r>
            <a:r>
              <a:rPr lang="tr-TR" altLang="en-US" dirty="0"/>
              <a:t> </a:t>
            </a:r>
            <a:r>
              <a:rPr lang="tr-TR" altLang="en-US" dirty="0" err="1"/>
              <a:t>higher</a:t>
            </a:r>
            <a:r>
              <a:rPr lang="tr-TR" altLang="en-US" dirty="0"/>
              <a:t> </a:t>
            </a:r>
            <a:r>
              <a:rPr lang="tr-TR" altLang="en-US" dirty="0" err="1"/>
              <a:t>and</a:t>
            </a:r>
            <a:r>
              <a:rPr lang="tr-TR" altLang="en-US" dirty="0"/>
              <a:t> </a:t>
            </a:r>
            <a:r>
              <a:rPr lang="tr-TR" altLang="en-US" dirty="0" err="1"/>
              <a:t>output</a:t>
            </a:r>
            <a:r>
              <a:rPr lang="tr-TR" altLang="en-US" dirty="0"/>
              <a:t> is </a:t>
            </a:r>
            <a:r>
              <a:rPr lang="tr-TR" altLang="en-US" dirty="0" err="1"/>
              <a:t>lower</a:t>
            </a:r>
            <a:r>
              <a:rPr lang="tr-TR" altLang="en-US" dirty="0"/>
              <a:t> </a:t>
            </a:r>
            <a:r>
              <a:rPr lang="tr-TR" altLang="en-US" dirty="0" err="1"/>
              <a:t>compared</a:t>
            </a:r>
            <a:r>
              <a:rPr lang="tr-TR" altLang="en-US" dirty="0"/>
              <a:t> </a:t>
            </a:r>
            <a:r>
              <a:rPr lang="tr-TR" altLang="en-US" dirty="0" err="1"/>
              <a:t>to</a:t>
            </a:r>
            <a:r>
              <a:rPr lang="tr-TR" altLang="en-US" dirty="0"/>
              <a:t> </a:t>
            </a:r>
            <a:r>
              <a:rPr lang="tr-TR" altLang="en-US" dirty="0" err="1"/>
              <a:t>competitive</a:t>
            </a:r>
            <a:r>
              <a:rPr lang="tr-TR" altLang="en-US" dirty="0"/>
              <a:t> </a:t>
            </a:r>
            <a:r>
              <a:rPr lang="tr-TR" altLang="en-US" dirty="0" err="1"/>
              <a:t>markets</a:t>
            </a:r>
            <a:r>
              <a:rPr lang="tr-TR" altLang="en-US" dirty="0"/>
              <a:t>.</a:t>
            </a:r>
          </a:p>
          <a:p>
            <a:endParaRPr lang="tr-TR" altLang="en-US" dirty="0"/>
          </a:p>
        </p:txBody>
      </p:sp>
    </p:spTree>
    <p:extLst>
      <p:ext uri="{BB962C8B-B14F-4D97-AF65-F5344CB8AC3E}">
        <p14:creationId xmlns:p14="http://schemas.microsoft.com/office/powerpoint/2010/main" val="1659317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The</a:t>
            </a:r>
            <a:r>
              <a:rPr lang="tr-TR" altLang="en-US" dirty="0"/>
              <a:t> </a:t>
            </a:r>
            <a:r>
              <a:rPr lang="tr-TR" altLang="en-US" dirty="0" err="1"/>
              <a:t>monopolist</a:t>
            </a:r>
            <a:r>
              <a:rPr lang="tr-TR" altLang="en-US" dirty="0"/>
              <a:t> </a:t>
            </a:r>
            <a:r>
              <a:rPr lang="tr-TR" altLang="en-US" dirty="0" err="1"/>
              <a:t>charges</a:t>
            </a:r>
            <a:r>
              <a:rPr lang="tr-TR" altLang="en-US" dirty="0"/>
              <a:t> </a:t>
            </a:r>
            <a:r>
              <a:rPr lang="tr-TR" altLang="en-US" dirty="0" err="1"/>
              <a:t>too</a:t>
            </a:r>
            <a:r>
              <a:rPr lang="tr-TR" altLang="en-US" dirty="0"/>
              <a:t> </a:t>
            </a:r>
            <a:r>
              <a:rPr lang="tr-TR" altLang="en-US" dirty="0" err="1"/>
              <a:t>high</a:t>
            </a:r>
            <a:r>
              <a:rPr lang="tr-TR" altLang="en-US" dirty="0"/>
              <a:t> a </a:t>
            </a:r>
            <a:r>
              <a:rPr lang="tr-TR" altLang="en-US" dirty="0" err="1"/>
              <a:t>price</a:t>
            </a:r>
            <a:r>
              <a:rPr lang="tr-TR" altLang="en-US" dirty="0"/>
              <a:t> </a:t>
            </a:r>
            <a:r>
              <a:rPr lang="tr-TR" altLang="en-US" dirty="0" err="1"/>
              <a:t>and</a:t>
            </a:r>
            <a:r>
              <a:rPr lang="tr-TR" altLang="en-US" dirty="0"/>
              <a:t> </a:t>
            </a:r>
            <a:r>
              <a:rPr lang="tr-TR" altLang="en-US" dirty="0" err="1"/>
              <a:t>produces</a:t>
            </a:r>
            <a:r>
              <a:rPr lang="tr-TR" altLang="en-US" dirty="0"/>
              <a:t> </a:t>
            </a:r>
            <a:r>
              <a:rPr lang="tr-TR" altLang="en-US" dirty="0" err="1"/>
              <a:t>too</a:t>
            </a:r>
            <a:r>
              <a:rPr lang="tr-TR" altLang="en-US" dirty="0"/>
              <a:t> </a:t>
            </a:r>
            <a:r>
              <a:rPr lang="tr-TR" altLang="en-US" dirty="0" err="1"/>
              <a:t>little</a:t>
            </a:r>
            <a:r>
              <a:rPr lang="tr-TR" altLang="en-US" dirty="0"/>
              <a:t> of </a:t>
            </a:r>
            <a:r>
              <a:rPr lang="tr-TR" altLang="en-US" dirty="0" err="1"/>
              <a:t>the</a:t>
            </a:r>
            <a:r>
              <a:rPr lang="tr-TR" altLang="en-US" dirty="0"/>
              <a:t> </a:t>
            </a:r>
            <a:r>
              <a:rPr lang="tr-TR" altLang="en-US" dirty="0" err="1"/>
              <a:t>product</a:t>
            </a:r>
            <a:r>
              <a:rPr lang="tr-TR" altLang="en-US" dirty="0"/>
              <a:t>, </a:t>
            </a:r>
            <a:r>
              <a:rPr lang="tr-TR" altLang="en-US" dirty="0" err="1"/>
              <a:t>so</a:t>
            </a:r>
            <a:r>
              <a:rPr lang="tr-TR" altLang="en-US" dirty="0"/>
              <a:t> </a:t>
            </a:r>
            <a:r>
              <a:rPr lang="tr-TR" altLang="en-US" dirty="0" err="1"/>
              <a:t>some</a:t>
            </a:r>
            <a:r>
              <a:rPr lang="tr-TR" altLang="en-US" dirty="0"/>
              <a:t> </a:t>
            </a:r>
            <a:r>
              <a:rPr lang="tr-TR" altLang="en-US" dirty="0" err="1"/>
              <a:t>consumers</a:t>
            </a:r>
            <a:r>
              <a:rPr lang="tr-TR" altLang="en-US" dirty="0"/>
              <a:t> </a:t>
            </a:r>
            <a:r>
              <a:rPr lang="tr-TR" altLang="en-US" dirty="0" err="1"/>
              <a:t>who</a:t>
            </a:r>
            <a:r>
              <a:rPr lang="tr-TR" altLang="en-US" dirty="0"/>
              <a:t> </a:t>
            </a:r>
            <a:r>
              <a:rPr lang="tr-TR" altLang="en-US" dirty="0" err="1"/>
              <a:t>would</a:t>
            </a:r>
            <a:r>
              <a:rPr lang="tr-TR" altLang="en-US" dirty="0"/>
              <a:t> </a:t>
            </a:r>
            <a:r>
              <a:rPr lang="tr-TR" altLang="en-US" dirty="0" err="1"/>
              <a:t>benefit</a:t>
            </a:r>
            <a:r>
              <a:rPr lang="tr-TR" altLang="en-US" dirty="0"/>
              <a:t> </a:t>
            </a:r>
            <a:r>
              <a:rPr lang="tr-TR" altLang="en-US" dirty="0" err="1"/>
              <a:t>from</a:t>
            </a:r>
            <a:r>
              <a:rPr lang="tr-TR" altLang="en-US" dirty="0"/>
              <a:t> a </a:t>
            </a:r>
            <a:r>
              <a:rPr lang="tr-TR" altLang="en-US" dirty="0" err="1"/>
              <a:t>competitive</a:t>
            </a:r>
            <a:r>
              <a:rPr lang="tr-TR" altLang="en-US" dirty="0"/>
              <a:t> market </a:t>
            </a:r>
            <a:r>
              <a:rPr lang="tr-TR" altLang="en-US" dirty="0" err="1"/>
              <a:t>lose</a:t>
            </a:r>
            <a:r>
              <a:rPr lang="tr-TR" altLang="en-US" dirty="0"/>
              <a:t> </a:t>
            </a:r>
            <a:r>
              <a:rPr lang="tr-TR" altLang="en-US" dirty="0" err="1"/>
              <a:t>out</a:t>
            </a:r>
            <a:r>
              <a:rPr lang="tr-TR" altLang="en-US" dirty="0"/>
              <a:t>. Since </a:t>
            </a:r>
            <a:r>
              <a:rPr lang="tr-TR" altLang="en-US" dirty="0" err="1"/>
              <a:t>the</a:t>
            </a:r>
            <a:r>
              <a:rPr lang="tr-TR" altLang="en-US" dirty="0"/>
              <a:t> </a:t>
            </a:r>
            <a:r>
              <a:rPr lang="tr-TR" altLang="en-US" dirty="0" err="1"/>
              <a:t>demand</a:t>
            </a:r>
            <a:r>
              <a:rPr lang="tr-TR" altLang="en-US" dirty="0"/>
              <a:t> </a:t>
            </a:r>
            <a:r>
              <a:rPr lang="tr-TR" altLang="en-US" dirty="0" err="1"/>
              <a:t>curve</a:t>
            </a:r>
            <a:r>
              <a:rPr lang="tr-TR" altLang="en-US" dirty="0"/>
              <a:t>, </a:t>
            </a:r>
            <a:r>
              <a:rPr lang="tr-TR" altLang="en-US" dirty="0" err="1"/>
              <a:t>or</a:t>
            </a:r>
            <a:r>
              <a:rPr lang="tr-TR" altLang="en-US" dirty="0"/>
              <a:t> </a:t>
            </a:r>
            <a:r>
              <a:rPr lang="tr-TR" altLang="en-US" dirty="0" err="1"/>
              <a:t>the</a:t>
            </a:r>
            <a:r>
              <a:rPr lang="tr-TR" altLang="en-US" dirty="0"/>
              <a:t> </a:t>
            </a:r>
            <a:r>
              <a:rPr lang="tr-TR" altLang="en-US" dirty="0" err="1"/>
              <a:t>willingness</a:t>
            </a:r>
            <a:r>
              <a:rPr lang="tr-TR" altLang="en-US" dirty="0"/>
              <a:t> </a:t>
            </a:r>
            <a:r>
              <a:rPr lang="tr-TR" altLang="en-US" dirty="0" err="1"/>
              <a:t>to</a:t>
            </a:r>
            <a:r>
              <a:rPr lang="tr-TR" altLang="en-US" dirty="0"/>
              <a:t> pay, is </a:t>
            </a:r>
            <a:r>
              <a:rPr lang="tr-TR" altLang="en-US" dirty="0" err="1"/>
              <a:t>greater</a:t>
            </a:r>
            <a:r>
              <a:rPr lang="tr-TR" altLang="en-US" dirty="0"/>
              <a:t> </a:t>
            </a:r>
            <a:r>
              <a:rPr lang="tr-TR" altLang="en-US" dirty="0" err="1"/>
              <a:t>than</a:t>
            </a:r>
            <a:r>
              <a:rPr lang="tr-TR" altLang="en-US" dirty="0"/>
              <a:t> </a:t>
            </a:r>
            <a:r>
              <a:rPr lang="tr-TR" altLang="en-US" dirty="0" err="1"/>
              <a:t>the</a:t>
            </a:r>
            <a:r>
              <a:rPr lang="tr-TR" altLang="en-US" dirty="0"/>
              <a:t> </a:t>
            </a:r>
            <a:r>
              <a:rPr lang="tr-TR" altLang="en-US" dirty="0" err="1"/>
              <a:t>marginal</a:t>
            </a:r>
            <a:r>
              <a:rPr lang="tr-TR" altLang="en-US" dirty="0"/>
              <a:t> </a:t>
            </a:r>
            <a:r>
              <a:rPr lang="tr-TR" altLang="en-US" dirty="0" err="1"/>
              <a:t>cost</a:t>
            </a:r>
            <a:r>
              <a:rPr lang="tr-TR" altLang="en-US" dirty="0"/>
              <a:t> </a:t>
            </a:r>
            <a:r>
              <a:rPr lang="tr-TR" altLang="en-US" dirty="0" err="1"/>
              <a:t>between</a:t>
            </a:r>
            <a:r>
              <a:rPr lang="tr-TR" altLang="en-US" dirty="0"/>
              <a:t> </a:t>
            </a:r>
            <a:r>
              <a:rPr lang="tr-TR" altLang="en-US" dirty="0" err="1"/>
              <a:t>output</a:t>
            </a:r>
            <a:r>
              <a:rPr lang="tr-TR" altLang="en-US" dirty="0"/>
              <a:t> </a:t>
            </a:r>
            <a:r>
              <a:rPr lang="tr-TR" altLang="en-US" dirty="0" err="1"/>
              <a:t>levels</a:t>
            </a:r>
            <a:r>
              <a:rPr lang="tr-TR" altLang="en-US" dirty="0"/>
              <a:t> Q</a:t>
            </a:r>
            <a:r>
              <a:rPr lang="tr-TR" altLang="en-US" baseline="-25000" dirty="0"/>
              <a:t>M</a:t>
            </a:r>
            <a:r>
              <a:rPr lang="tr-TR" altLang="en-US" dirty="0"/>
              <a:t> </a:t>
            </a:r>
            <a:r>
              <a:rPr lang="tr-TR" altLang="en-US" dirty="0" err="1"/>
              <a:t>and</a:t>
            </a:r>
            <a:r>
              <a:rPr lang="tr-TR" altLang="en-US" dirty="0"/>
              <a:t> Q</a:t>
            </a:r>
            <a:r>
              <a:rPr lang="tr-TR" altLang="en-US" baseline="-25000" dirty="0"/>
              <a:t>C</a:t>
            </a:r>
            <a:r>
              <a:rPr lang="tr-TR" altLang="en-US" dirty="0"/>
              <a:t>, </a:t>
            </a:r>
            <a:r>
              <a:rPr lang="tr-TR" altLang="en-US" dirty="0" err="1"/>
              <a:t>society</a:t>
            </a:r>
            <a:r>
              <a:rPr lang="tr-TR" altLang="en-US" dirty="0"/>
              <a:t> </a:t>
            </a:r>
            <a:r>
              <a:rPr lang="tr-TR" altLang="en-US" dirty="0" err="1"/>
              <a:t>would</a:t>
            </a:r>
            <a:r>
              <a:rPr lang="tr-TR" altLang="en-US" dirty="0"/>
              <a:t> be </a:t>
            </a:r>
            <a:r>
              <a:rPr lang="tr-TR" altLang="en-US" dirty="0" err="1"/>
              <a:t>better</a:t>
            </a:r>
            <a:r>
              <a:rPr lang="tr-TR" altLang="en-US" dirty="0"/>
              <a:t> </a:t>
            </a:r>
            <a:r>
              <a:rPr lang="tr-TR" altLang="en-US" dirty="0" err="1"/>
              <a:t>off</a:t>
            </a:r>
            <a:r>
              <a:rPr lang="tr-TR" altLang="en-US" dirty="0"/>
              <a:t> </a:t>
            </a:r>
            <a:r>
              <a:rPr lang="tr-TR" altLang="en-US" dirty="0" err="1"/>
              <a:t>if</a:t>
            </a:r>
            <a:r>
              <a:rPr lang="tr-TR" altLang="en-US" dirty="0"/>
              <a:t> </a:t>
            </a:r>
            <a:r>
              <a:rPr lang="tr-TR" altLang="en-US" dirty="0" err="1"/>
              <a:t>output</a:t>
            </a:r>
            <a:r>
              <a:rPr lang="tr-TR" altLang="en-US" dirty="0"/>
              <a:t> </a:t>
            </a:r>
            <a:r>
              <a:rPr lang="tr-TR" altLang="en-US" dirty="0" err="1"/>
              <a:t>was</a:t>
            </a:r>
            <a:r>
              <a:rPr lang="tr-TR" altLang="en-US" dirty="0"/>
              <a:t> </a:t>
            </a:r>
            <a:r>
              <a:rPr lang="tr-TR" altLang="en-US" dirty="0" err="1"/>
              <a:t>expanded</a:t>
            </a:r>
            <a:r>
              <a:rPr lang="tr-TR" altLang="en-US" dirty="0"/>
              <a:t> </a:t>
            </a:r>
            <a:r>
              <a:rPr lang="tr-TR" altLang="en-US" dirty="0" err="1"/>
              <a:t>to</a:t>
            </a:r>
            <a:r>
              <a:rPr lang="tr-TR" altLang="en-US" dirty="0"/>
              <a:t> Q</a:t>
            </a:r>
            <a:r>
              <a:rPr lang="tr-TR" altLang="en-US" baseline="-25000" dirty="0"/>
              <a:t>C</a:t>
            </a:r>
            <a:r>
              <a:rPr lang="tr-TR" altLang="en-US" dirty="0"/>
              <a:t>. But a </a:t>
            </a:r>
            <a:r>
              <a:rPr lang="tr-TR" altLang="en-US" dirty="0" err="1"/>
              <a:t>profit-maximizing</a:t>
            </a:r>
            <a:r>
              <a:rPr lang="tr-TR" altLang="en-US" dirty="0"/>
              <a:t> </a:t>
            </a:r>
            <a:r>
              <a:rPr lang="tr-TR" altLang="en-US" dirty="0" err="1"/>
              <a:t>monopolist</a:t>
            </a:r>
            <a:r>
              <a:rPr lang="tr-TR" altLang="en-US" dirty="0"/>
              <a:t> </a:t>
            </a:r>
            <a:r>
              <a:rPr lang="tr-TR" altLang="en-US" dirty="0" err="1"/>
              <a:t>will</a:t>
            </a:r>
            <a:r>
              <a:rPr lang="tr-TR" altLang="en-US" dirty="0"/>
              <a:t> limit </a:t>
            </a:r>
            <a:r>
              <a:rPr lang="tr-TR" altLang="en-US" dirty="0" err="1"/>
              <a:t>output</a:t>
            </a:r>
            <a:r>
              <a:rPr lang="tr-TR" altLang="en-US" dirty="0"/>
              <a:t> </a:t>
            </a:r>
            <a:r>
              <a:rPr lang="tr-TR" altLang="en-US" dirty="0" err="1"/>
              <a:t>to</a:t>
            </a:r>
            <a:r>
              <a:rPr lang="tr-TR" altLang="en-US" dirty="0"/>
              <a:t> Q</a:t>
            </a:r>
            <a:r>
              <a:rPr lang="tr-TR" altLang="en-US" baseline="-25000" dirty="0"/>
              <a:t>M</a:t>
            </a:r>
            <a:r>
              <a:rPr lang="tr-TR" altLang="en-US" dirty="0"/>
              <a:t>. </a:t>
            </a:r>
            <a:r>
              <a:rPr lang="tr-TR" altLang="en-US" dirty="0" err="1"/>
              <a:t>The</a:t>
            </a:r>
            <a:r>
              <a:rPr lang="tr-TR" altLang="en-US" dirty="0"/>
              <a:t> </a:t>
            </a:r>
            <a:r>
              <a:rPr lang="tr-TR" altLang="en-US" dirty="0" err="1"/>
              <a:t>result</a:t>
            </a:r>
            <a:r>
              <a:rPr lang="tr-TR" altLang="en-US" dirty="0"/>
              <a:t>, a </a:t>
            </a:r>
            <a:r>
              <a:rPr lang="tr-TR" altLang="en-US" dirty="0" err="1"/>
              <a:t>deadweight</a:t>
            </a:r>
            <a:r>
              <a:rPr lang="tr-TR" altLang="en-US" dirty="0"/>
              <a:t> </a:t>
            </a:r>
            <a:r>
              <a:rPr lang="tr-TR" altLang="en-US" dirty="0" err="1"/>
              <a:t>loss</a:t>
            </a:r>
            <a:r>
              <a:rPr lang="tr-TR" altLang="en-US" dirty="0"/>
              <a:t> </a:t>
            </a:r>
            <a:r>
              <a:rPr lang="tr-TR" altLang="en-US" dirty="0" err="1"/>
              <a:t>equal</a:t>
            </a:r>
            <a:r>
              <a:rPr lang="tr-TR" altLang="en-US" dirty="0"/>
              <a:t> </a:t>
            </a:r>
            <a:r>
              <a:rPr lang="tr-TR" altLang="en-US" dirty="0" err="1"/>
              <a:t>to</a:t>
            </a:r>
            <a:r>
              <a:rPr lang="tr-TR" altLang="en-US" dirty="0"/>
              <a:t> </a:t>
            </a:r>
            <a:r>
              <a:rPr lang="tr-TR" altLang="en-US" dirty="0" err="1"/>
              <a:t>the</a:t>
            </a:r>
            <a:r>
              <a:rPr lang="tr-TR" altLang="en-US" dirty="0"/>
              <a:t> </a:t>
            </a:r>
            <a:r>
              <a:rPr lang="tr-TR" altLang="en-US" dirty="0" err="1"/>
              <a:t>area</a:t>
            </a:r>
            <a:r>
              <a:rPr lang="tr-TR" altLang="en-US" dirty="0"/>
              <a:t> of </a:t>
            </a:r>
            <a:r>
              <a:rPr lang="tr-TR" altLang="en-US" dirty="0" err="1"/>
              <a:t>the</a:t>
            </a:r>
            <a:r>
              <a:rPr lang="tr-TR" altLang="en-US" dirty="0"/>
              <a:t> </a:t>
            </a:r>
            <a:r>
              <a:rPr lang="tr-TR" altLang="en-US" dirty="0" err="1"/>
              <a:t>yellow</a:t>
            </a:r>
            <a:r>
              <a:rPr lang="tr-TR" altLang="en-US" dirty="0"/>
              <a:t> </a:t>
            </a:r>
            <a:r>
              <a:rPr lang="tr-TR" altLang="en-US" dirty="0" err="1"/>
              <a:t>triangle</a:t>
            </a:r>
            <a:r>
              <a:rPr lang="tr-TR" altLang="en-US" dirty="0"/>
              <a:t>, is </a:t>
            </a:r>
            <a:r>
              <a:rPr lang="tr-TR" altLang="en-US" dirty="0" err="1"/>
              <a:t>inefficient</a:t>
            </a:r>
            <a:r>
              <a:rPr lang="tr-TR" altLang="en-US" dirty="0"/>
              <a:t> </a:t>
            </a:r>
            <a:r>
              <a:rPr lang="tr-TR" altLang="en-US" dirty="0" err="1"/>
              <a:t>for</a:t>
            </a:r>
            <a:r>
              <a:rPr lang="tr-TR" altLang="en-US" dirty="0"/>
              <a:t> </a:t>
            </a:r>
            <a:r>
              <a:rPr lang="tr-TR" altLang="en-US" dirty="0" err="1"/>
              <a:t>society</a:t>
            </a:r>
            <a:r>
              <a:rPr lang="tr-TR" altLang="en-US" dirty="0"/>
              <a:t>.</a:t>
            </a:r>
          </a:p>
          <a:p>
            <a:endParaRPr lang="tr-TR" altLang="en-US" dirty="0"/>
          </a:p>
        </p:txBody>
      </p:sp>
    </p:spTree>
    <p:extLst>
      <p:ext uri="{BB962C8B-B14F-4D97-AF65-F5344CB8AC3E}">
        <p14:creationId xmlns:p14="http://schemas.microsoft.com/office/powerpoint/2010/main" val="3278963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The</a:t>
            </a:r>
            <a:r>
              <a:rPr lang="tr-TR" altLang="en-US" dirty="0"/>
              <a:t> </a:t>
            </a:r>
            <a:r>
              <a:rPr lang="tr-TR" altLang="en-US" dirty="0" err="1"/>
              <a:t>monopolist</a:t>
            </a:r>
            <a:r>
              <a:rPr lang="tr-TR" altLang="en-US" dirty="0"/>
              <a:t> </a:t>
            </a:r>
            <a:r>
              <a:rPr lang="tr-TR" altLang="en-US" dirty="0" err="1"/>
              <a:t>charges</a:t>
            </a:r>
            <a:r>
              <a:rPr lang="tr-TR" altLang="en-US" dirty="0"/>
              <a:t> </a:t>
            </a:r>
            <a:r>
              <a:rPr lang="tr-TR" altLang="en-US" dirty="0" err="1"/>
              <a:t>too</a:t>
            </a:r>
            <a:r>
              <a:rPr lang="tr-TR" altLang="en-US" dirty="0"/>
              <a:t> </a:t>
            </a:r>
            <a:r>
              <a:rPr lang="tr-TR" altLang="en-US" dirty="0" err="1"/>
              <a:t>high</a:t>
            </a:r>
            <a:r>
              <a:rPr lang="tr-TR" altLang="en-US" dirty="0"/>
              <a:t> a </a:t>
            </a:r>
            <a:r>
              <a:rPr lang="tr-TR" altLang="en-US" dirty="0" err="1"/>
              <a:t>price</a:t>
            </a:r>
            <a:r>
              <a:rPr lang="tr-TR" altLang="en-US" dirty="0"/>
              <a:t> </a:t>
            </a:r>
            <a:r>
              <a:rPr lang="tr-TR" altLang="en-US" dirty="0" err="1"/>
              <a:t>and</a:t>
            </a:r>
            <a:r>
              <a:rPr lang="tr-TR" altLang="en-US" dirty="0"/>
              <a:t> </a:t>
            </a:r>
            <a:r>
              <a:rPr lang="tr-TR" altLang="en-US" dirty="0" err="1"/>
              <a:t>produces</a:t>
            </a:r>
            <a:r>
              <a:rPr lang="tr-TR" altLang="en-US" dirty="0"/>
              <a:t> </a:t>
            </a:r>
            <a:r>
              <a:rPr lang="tr-TR" altLang="en-US" dirty="0" err="1"/>
              <a:t>too</a:t>
            </a:r>
            <a:r>
              <a:rPr lang="tr-TR" altLang="en-US" dirty="0"/>
              <a:t> </a:t>
            </a:r>
            <a:r>
              <a:rPr lang="tr-TR" altLang="en-US" dirty="0" err="1"/>
              <a:t>little</a:t>
            </a:r>
            <a:r>
              <a:rPr lang="tr-TR" altLang="en-US" dirty="0"/>
              <a:t> of </a:t>
            </a:r>
            <a:r>
              <a:rPr lang="tr-TR" altLang="en-US" dirty="0" err="1"/>
              <a:t>the</a:t>
            </a:r>
            <a:r>
              <a:rPr lang="tr-TR" altLang="en-US" dirty="0"/>
              <a:t> </a:t>
            </a:r>
            <a:r>
              <a:rPr lang="tr-TR" altLang="en-US" dirty="0" err="1"/>
              <a:t>product</a:t>
            </a:r>
            <a:r>
              <a:rPr lang="tr-TR" altLang="en-US" dirty="0"/>
              <a:t>, </a:t>
            </a:r>
            <a:r>
              <a:rPr lang="tr-TR" altLang="en-US" dirty="0" err="1"/>
              <a:t>so</a:t>
            </a:r>
            <a:r>
              <a:rPr lang="tr-TR" altLang="en-US" dirty="0"/>
              <a:t> </a:t>
            </a:r>
            <a:r>
              <a:rPr lang="tr-TR" altLang="en-US" dirty="0" err="1"/>
              <a:t>some</a:t>
            </a:r>
            <a:r>
              <a:rPr lang="tr-TR" altLang="en-US" dirty="0"/>
              <a:t> </a:t>
            </a:r>
            <a:r>
              <a:rPr lang="tr-TR" altLang="en-US" dirty="0" err="1"/>
              <a:t>consumers</a:t>
            </a:r>
            <a:r>
              <a:rPr lang="tr-TR" altLang="en-US" dirty="0"/>
              <a:t> </a:t>
            </a:r>
            <a:r>
              <a:rPr lang="tr-TR" altLang="en-US" dirty="0" err="1"/>
              <a:t>who</a:t>
            </a:r>
            <a:r>
              <a:rPr lang="tr-TR" altLang="en-US" dirty="0"/>
              <a:t> </a:t>
            </a:r>
            <a:r>
              <a:rPr lang="tr-TR" altLang="en-US" dirty="0" err="1"/>
              <a:t>would</a:t>
            </a:r>
            <a:r>
              <a:rPr lang="tr-TR" altLang="en-US" dirty="0"/>
              <a:t> </a:t>
            </a:r>
            <a:r>
              <a:rPr lang="tr-TR" altLang="en-US" dirty="0" err="1"/>
              <a:t>benefit</a:t>
            </a:r>
            <a:r>
              <a:rPr lang="tr-TR" altLang="en-US" dirty="0"/>
              <a:t> </a:t>
            </a:r>
            <a:r>
              <a:rPr lang="tr-TR" altLang="en-US" dirty="0" err="1"/>
              <a:t>from</a:t>
            </a:r>
            <a:r>
              <a:rPr lang="tr-TR" altLang="en-US" dirty="0"/>
              <a:t> a </a:t>
            </a:r>
            <a:r>
              <a:rPr lang="tr-TR" altLang="en-US" dirty="0" err="1"/>
              <a:t>competitive</a:t>
            </a:r>
            <a:r>
              <a:rPr lang="tr-TR" altLang="en-US" dirty="0"/>
              <a:t> market </a:t>
            </a:r>
            <a:r>
              <a:rPr lang="tr-TR" altLang="en-US" dirty="0" err="1"/>
              <a:t>lose</a:t>
            </a:r>
            <a:r>
              <a:rPr lang="tr-TR" altLang="en-US" dirty="0"/>
              <a:t> </a:t>
            </a:r>
            <a:r>
              <a:rPr lang="tr-TR" altLang="en-US" dirty="0" err="1"/>
              <a:t>out</a:t>
            </a:r>
            <a:r>
              <a:rPr lang="tr-TR" altLang="en-US" dirty="0"/>
              <a:t>. Since </a:t>
            </a:r>
            <a:r>
              <a:rPr lang="tr-TR" altLang="en-US" dirty="0" err="1"/>
              <a:t>the</a:t>
            </a:r>
            <a:r>
              <a:rPr lang="tr-TR" altLang="en-US" dirty="0"/>
              <a:t> </a:t>
            </a:r>
            <a:r>
              <a:rPr lang="tr-TR" altLang="en-US" dirty="0" err="1"/>
              <a:t>demand</a:t>
            </a:r>
            <a:r>
              <a:rPr lang="tr-TR" altLang="en-US" dirty="0"/>
              <a:t> </a:t>
            </a:r>
            <a:r>
              <a:rPr lang="tr-TR" altLang="en-US" dirty="0" err="1"/>
              <a:t>curve</a:t>
            </a:r>
            <a:r>
              <a:rPr lang="tr-TR" altLang="en-US" dirty="0"/>
              <a:t>, </a:t>
            </a:r>
            <a:r>
              <a:rPr lang="tr-TR" altLang="en-US" dirty="0" err="1"/>
              <a:t>or</a:t>
            </a:r>
            <a:r>
              <a:rPr lang="tr-TR" altLang="en-US" dirty="0"/>
              <a:t> </a:t>
            </a:r>
            <a:r>
              <a:rPr lang="tr-TR" altLang="en-US" dirty="0" err="1"/>
              <a:t>the</a:t>
            </a:r>
            <a:r>
              <a:rPr lang="tr-TR" altLang="en-US" dirty="0"/>
              <a:t> </a:t>
            </a:r>
            <a:r>
              <a:rPr lang="tr-TR" altLang="en-US" dirty="0" err="1"/>
              <a:t>willingness</a:t>
            </a:r>
            <a:r>
              <a:rPr lang="tr-TR" altLang="en-US" dirty="0"/>
              <a:t> </a:t>
            </a:r>
            <a:r>
              <a:rPr lang="tr-TR" altLang="en-US" dirty="0" err="1"/>
              <a:t>to</a:t>
            </a:r>
            <a:r>
              <a:rPr lang="tr-TR" altLang="en-US" dirty="0"/>
              <a:t> pay, is </a:t>
            </a:r>
            <a:r>
              <a:rPr lang="tr-TR" altLang="en-US" dirty="0" err="1"/>
              <a:t>greater</a:t>
            </a:r>
            <a:r>
              <a:rPr lang="tr-TR" altLang="en-US" dirty="0"/>
              <a:t> </a:t>
            </a:r>
            <a:r>
              <a:rPr lang="tr-TR" altLang="en-US" dirty="0" err="1"/>
              <a:t>than</a:t>
            </a:r>
            <a:r>
              <a:rPr lang="tr-TR" altLang="en-US" dirty="0"/>
              <a:t> </a:t>
            </a:r>
            <a:r>
              <a:rPr lang="tr-TR" altLang="en-US" dirty="0" err="1"/>
              <a:t>the</a:t>
            </a:r>
            <a:r>
              <a:rPr lang="tr-TR" altLang="en-US" dirty="0"/>
              <a:t> </a:t>
            </a:r>
            <a:r>
              <a:rPr lang="tr-TR" altLang="en-US" dirty="0" err="1"/>
              <a:t>marginal</a:t>
            </a:r>
            <a:r>
              <a:rPr lang="tr-TR" altLang="en-US" dirty="0"/>
              <a:t> </a:t>
            </a:r>
            <a:r>
              <a:rPr lang="tr-TR" altLang="en-US" dirty="0" err="1"/>
              <a:t>cost</a:t>
            </a:r>
            <a:r>
              <a:rPr lang="tr-TR" altLang="en-US" dirty="0"/>
              <a:t> </a:t>
            </a:r>
            <a:r>
              <a:rPr lang="tr-TR" altLang="en-US" dirty="0" err="1"/>
              <a:t>between</a:t>
            </a:r>
            <a:r>
              <a:rPr lang="tr-TR" altLang="en-US" dirty="0"/>
              <a:t> </a:t>
            </a:r>
            <a:r>
              <a:rPr lang="tr-TR" altLang="en-US" dirty="0" err="1"/>
              <a:t>output</a:t>
            </a:r>
            <a:r>
              <a:rPr lang="tr-TR" altLang="en-US" dirty="0"/>
              <a:t> </a:t>
            </a:r>
            <a:r>
              <a:rPr lang="tr-TR" altLang="en-US" dirty="0" err="1"/>
              <a:t>levels</a:t>
            </a:r>
            <a:r>
              <a:rPr lang="tr-TR" altLang="en-US" dirty="0"/>
              <a:t> Q</a:t>
            </a:r>
            <a:r>
              <a:rPr lang="tr-TR" altLang="en-US" baseline="-25000" dirty="0"/>
              <a:t>M</a:t>
            </a:r>
            <a:r>
              <a:rPr lang="tr-TR" altLang="en-US" dirty="0"/>
              <a:t> </a:t>
            </a:r>
            <a:r>
              <a:rPr lang="tr-TR" altLang="en-US" dirty="0" err="1"/>
              <a:t>and</a:t>
            </a:r>
            <a:r>
              <a:rPr lang="tr-TR" altLang="en-US" dirty="0"/>
              <a:t> Q</a:t>
            </a:r>
            <a:r>
              <a:rPr lang="tr-TR" altLang="en-US" baseline="-25000" dirty="0"/>
              <a:t>C</a:t>
            </a:r>
            <a:r>
              <a:rPr lang="tr-TR" altLang="en-US" dirty="0"/>
              <a:t>, </a:t>
            </a:r>
            <a:r>
              <a:rPr lang="tr-TR" altLang="en-US" dirty="0" err="1"/>
              <a:t>society</a:t>
            </a:r>
            <a:r>
              <a:rPr lang="tr-TR" altLang="en-US" dirty="0"/>
              <a:t> </a:t>
            </a:r>
            <a:r>
              <a:rPr lang="tr-TR" altLang="en-US" dirty="0" err="1"/>
              <a:t>would</a:t>
            </a:r>
            <a:r>
              <a:rPr lang="tr-TR" altLang="en-US" dirty="0"/>
              <a:t> be </a:t>
            </a:r>
            <a:r>
              <a:rPr lang="tr-TR" altLang="en-US" dirty="0" err="1"/>
              <a:t>better</a:t>
            </a:r>
            <a:r>
              <a:rPr lang="tr-TR" altLang="en-US" dirty="0"/>
              <a:t> </a:t>
            </a:r>
            <a:r>
              <a:rPr lang="tr-TR" altLang="en-US" dirty="0" err="1"/>
              <a:t>off</a:t>
            </a:r>
            <a:r>
              <a:rPr lang="tr-TR" altLang="en-US" dirty="0"/>
              <a:t> </a:t>
            </a:r>
            <a:r>
              <a:rPr lang="tr-TR" altLang="en-US" dirty="0" err="1"/>
              <a:t>if</a:t>
            </a:r>
            <a:r>
              <a:rPr lang="tr-TR" altLang="en-US" dirty="0"/>
              <a:t> </a:t>
            </a:r>
            <a:r>
              <a:rPr lang="tr-TR" altLang="en-US" dirty="0" err="1"/>
              <a:t>output</a:t>
            </a:r>
            <a:r>
              <a:rPr lang="tr-TR" altLang="en-US" dirty="0"/>
              <a:t> </a:t>
            </a:r>
            <a:r>
              <a:rPr lang="tr-TR" altLang="en-US" dirty="0" err="1"/>
              <a:t>was</a:t>
            </a:r>
            <a:r>
              <a:rPr lang="tr-TR" altLang="en-US" dirty="0"/>
              <a:t> </a:t>
            </a:r>
            <a:r>
              <a:rPr lang="tr-TR" altLang="en-US" dirty="0" err="1"/>
              <a:t>expanded</a:t>
            </a:r>
            <a:r>
              <a:rPr lang="tr-TR" altLang="en-US" dirty="0"/>
              <a:t> </a:t>
            </a:r>
            <a:r>
              <a:rPr lang="tr-TR" altLang="en-US" dirty="0" err="1"/>
              <a:t>to</a:t>
            </a:r>
            <a:r>
              <a:rPr lang="tr-TR" altLang="en-US" dirty="0"/>
              <a:t> Q</a:t>
            </a:r>
            <a:r>
              <a:rPr lang="tr-TR" altLang="en-US" baseline="-25000" dirty="0"/>
              <a:t>C</a:t>
            </a:r>
            <a:r>
              <a:rPr lang="tr-TR" altLang="en-US" dirty="0"/>
              <a:t>. But a </a:t>
            </a:r>
            <a:r>
              <a:rPr lang="tr-TR" altLang="en-US" dirty="0" err="1"/>
              <a:t>profit-maximizing</a:t>
            </a:r>
            <a:r>
              <a:rPr lang="tr-TR" altLang="en-US" dirty="0"/>
              <a:t> </a:t>
            </a:r>
            <a:r>
              <a:rPr lang="tr-TR" altLang="en-US" dirty="0" err="1"/>
              <a:t>monopolist</a:t>
            </a:r>
            <a:r>
              <a:rPr lang="tr-TR" altLang="en-US" dirty="0"/>
              <a:t> </a:t>
            </a:r>
            <a:r>
              <a:rPr lang="tr-TR" altLang="en-US" dirty="0" err="1"/>
              <a:t>will</a:t>
            </a:r>
            <a:r>
              <a:rPr lang="tr-TR" altLang="en-US" dirty="0"/>
              <a:t> limit </a:t>
            </a:r>
            <a:r>
              <a:rPr lang="tr-TR" altLang="en-US" dirty="0" err="1"/>
              <a:t>output</a:t>
            </a:r>
            <a:r>
              <a:rPr lang="tr-TR" altLang="en-US" dirty="0"/>
              <a:t> </a:t>
            </a:r>
            <a:r>
              <a:rPr lang="tr-TR" altLang="en-US" dirty="0" err="1"/>
              <a:t>to</a:t>
            </a:r>
            <a:r>
              <a:rPr lang="tr-TR" altLang="en-US" dirty="0"/>
              <a:t> Q</a:t>
            </a:r>
            <a:r>
              <a:rPr lang="tr-TR" altLang="en-US" baseline="-25000" dirty="0"/>
              <a:t>M</a:t>
            </a:r>
            <a:r>
              <a:rPr lang="tr-TR" altLang="en-US" dirty="0"/>
              <a:t>. </a:t>
            </a:r>
            <a:r>
              <a:rPr lang="tr-TR" altLang="en-US" dirty="0" err="1"/>
              <a:t>The</a:t>
            </a:r>
            <a:r>
              <a:rPr lang="tr-TR" altLang="en-US" dirty="0"/>
              <a:t> </a:t>
            </a:r>
            <a:r>
              <a:rPr lang="tr-TR" altLang="en-US" dirty="0" err="1"/>
              <a:t>result</a:t>
            </a:r>
            <a:r>
              <a:rPr lang="tr-TR" altLang="en-US" dirty="0"/>
              <a:t>, a </a:t>
            </a:r>
            <a:r>
              <a:rPr lang="tr-TR" altLang="en-US" dirty="0" err="1"/>
              <a:t>deadweight</a:t>
            </a:r>
            <a:r>
              <a:rPr lang="tr-TR" altLang="en-US" dirty="0"/>
              <a:t> </a:t>
            </a:r>
            <a:r>
              <a:rPr lang="tr-TR" altLang="en-US" dirty="0" err="1"/>
              <a:t>loss</a:t>
            </a:r>
            <a:r>
              <a:rPr lang="tr-TR" altLang="en-US" dirty="0"/>
              <a:t> </a:t>
            </a:r>
            <a:r>
              <a:rPr lang="tr-TR" altLang="en-US" dirty="0" err="1"/>
              <a:t>equal</a:t>
            </a:r>
            <a:r>
              <a:rPr lang="tr-TR" altLang="en-US" dirty="0"/>
              <a:t> </a:t>
            </a:r>
            <a:r>
              <a:rPr lang="tr-TR" altLang="en-US" dirty="0" err="1"/>
              <a:t>to</a:t>
            </a:r>
            <a:r>
              <a:rPr lang="tr-TR" altLang="en-US" dirty="0"/>
              <a:t> </a:t>
            </a:r>
            <a:r>
              <a:rPr lang="tr-TR" altLang="en-US" dirty="0" err="1"/>
              <a:t>the</a:t>
            </a:r>
            <a:r>
              <a:rPr lang="tr-TR" altLang="en-US" dirty="0"/>
              <a:t> </a:t>
            </a:r>
            <a:r>
              <a:rPr lang="tr-TR" altLang="en-US" dirty="0" err="1"/>
              <a:t>area</a:t>
            </a:r>
            <a:r>
              <a:rPr lang="tr-TR" altLang="en-US" dirty="0"/>
              <a:t> of </a:t>
            </a:r>
            <a:r>
              <a:rPr lang="tr-TR" altLang="en-US" dirty="0" err="1"/>
              <a:t>the</a:t>
            </a:r>
            <a:r>
              <a:rPr lang="tr-TR" altLang="en-US" dirty="0"/>
              <a:t> </a:t>
            </a:r>
            <a:r>
              <a:rPr lang="tr-TR" altLang="en-US" dirty="0" err="1"/>
              <a:t>yellow</a:t>
            </a:r>
            <a:r>
              <a:rPr lang="tr-TR" altLang="en-US" dirty="0"/>
              <a:t> </a:t>
            </a:r>
            <a:r>
              <a:rPr lang="tr-TR" altLang="en-US" dirty="0" err="1"/>
              <a:t>triangle</a:t>
            </a:r>
            <a:r>
              <a:rPr lang="tr-TR" altLang="en-US" dirty="0"/>
              <a:t>, is </a:t>
            </a:r>
            <a:r>
              <a:rPr lang="tr-TR" altLang="en-US" dirty="0" err="1"/>
              <a:t>inefficient</a:t>
            </a:r>
            <a:r>
              <a:rPr lang="tr-TR" altLang="en-US" dirty="0"/>
              <a:t> </a:t>
            </a:r>
            <a:r>
              <a:rPr lang="tr-TR" altLang="en-US" dirty="0" err="1"/>
              <a:t>for</a:t>
            </a:r>
            <a:r>
              <a:rPr lang="tr-TR" altLang="en-US" dirty="0"/>
              <a:t> </a:t>
            </a:r>
            <a:r>
              <a:rPr lang="tr-TR" altLang="en-US" dirty="0" err="1"/>
              <a:t>society</a:t>
            </a:r>
            <a:r>
              <a:rPr lang="tr-TR" altLang="en-US" dirty="0"/>
              <a:t>.</a:t>
            </a:r>
          </a:p>
          <a:p>
            <a:endParaRPr lang="tr-TR" altLang="en-US" dirty="0"/>
          </a:p>
        </p:txBody>
      </p:sp>
    </p:spTree>
    <p:extLst>
      <p:ext uri="{BB962C8B-B14F-4D97-AF65-F5344CB8AC3E}">
        <p14:creationId xmlns:p14="http://schemas.microsoft.com/office/powerpoint/2010/main" val="3889161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3BC34-5398-47C4-925E-73DAF925E464}" type="slidenum">
              <a:rPr lang="tr-TR" altLang="en-US" smtClean="0"/>
              <a:pPr/>
              <a:t>38</a:t>
            </a:fld>
            <a:endParaRPr lang="tr-TR" altLang="en-US" dirty="0"/>
          </a:p>
        </p:txBody>
      </p:sp>
      <p:sp>
        <p:nvSpPr>
          <p:cNvPr id="210946" name="Rectangle 2"/>
          <p:cNvSpPr>
            <a:spLocks noGrp="1" noRot="1" noChangeAspect="1" noChangeArrowheads="1" noTextEdit="1"/>
          </p:cNvSpPr>
          <p:nvPr>
            <p:ph type="sldImg"/>
          </p:nvPr>
        </p:nvSpPr>
        <p:spPr>
          <a:xfrm>
            <a:off x="685800" y="1143000"/>
            <a:ext cx="5486400" cy="3086100"/>
          </a:xfrm>
          <a:ln/>
        </p:spPr>
      </p:sp>
      <p:sp>
        <p:nvSpPr>
          <p:cNvPr id="210947" name="Rectangle 3"/>
          <p:cNvSpPr>
            <a:spLocks noGrp="1" noChangeArrowheads="1"/>
          </p:cNvSpPr>
          <p:nvPr>
            <p:ph type="body" idx="1"/>
          </p:nvPr>
        </p:nvSpPr>
        <p:spPr/>
        <p:txBody>
          <a:bodyPr/>
          <a:lstStyle/>
          <a:p>
            <a:endParaRPr lang="tr-TR" altLang="en-US" dirty="0"/>
          </a:p>
        </p:txBody>
      </p:sp>
    </p:spTree>
    <p:extLst>
      <p:ext uri="{BB962C8B-B14F-4D97-AF65-F5344CB8AC3E}">
        <p14:creationId xmlns:p14="http://schemas.microsoft.com/office/powerpoint/2010/main" val="1389116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8570C-59AF-48C0-8B7F-5369F3A766C9}" type="slidenum">
              <a:rPr lang="tr-TR" altLang="en-US" smtClean="0"/>
              <a:pPr/>
              <a:t>39</a:t>
            </a:fld>
            <a:endParaRPr lang="tr-TR" altLang="en-US" dirty="0"/>
          </a:p>
        </p:txBody>
      </p:sp>
      <p:sp>
        <p:nvSpPr>
          <p:cNvPr id="212994" name="Rectangle 2"/>
          <p:cNvSpPr>
            <a:spLocks noGrp="1" noRot="1" noChangeAspect="1" noChangeArrowheads="1" noTextEdit="1"/>
          </p:cNvSpPr>
          <p:nvPr>
            <p:ph type="sldImg"/>
          </p:nvPr>
        </p:nvSpPr>
        <p:spPr>
          <a:xfrm>
            <a:off x="685800" y="1143000"/>
            <a:ext cx="5486400" cy="3086100"/>
          </a:xfrm>
          <a:ln/>
        </p:spPr>
      </p:sp>
      <p:sp>
        <p:nvSpPr>
          <p:cNvPr id="212995" name="Rectangle 3"/>
          <p:cNvSpPr>
            <a:spLocks noGrp="1" noChangeArrowheads="1"/>
          </p:cNvSpPr>
          <p:nvPr>
            <p:ph type="body" idx="1"/>
          </p:nvPr>
        </p:nvSpPr>
        <p:spPr/>
        <p:txBody>
          <a:bodyPr/>
          <a:lstStyle/>
          <a:p>
            <a:endParaRPr lang="tr-TR" altLang="en-US" dirty="0"/>
          </a:p>
        </p:txBody>
      </p:sp>
    </p:spTree>
    <p:extLst>
      <p:ext uri="{BB962C8B-B14F-4D97-AF65-F5344CB8AC3E}">
        <p14:creationId xmlns:p14="http://schemas.microsoft.com/office/powerpoint/2010/main" val="221738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tr-TR" sz="1000" dirty="0" err="1">
                <a:ea typeface="MS PGothic" charset="0"/>
                <a:cs typeface="MS PGothic" charset="0"/>
              </a:rPr>
              <a:t>Economies</a:t>
            </a:r>
            <a:r>
              <a:rPr lang="tr-TR" sz="1000" dirty="0">
                <a:ea typeface="MS PGothic" charset="0"/>
                <a:cs typeface="MS PGothic" charset="0"/>
              </a:rPr>
              <a:t> of </a:t>
            </a:r>
            <a:r>
              <a:rPr lang="tr-TR" sz="1000" dirty="0" err="1">
                <a:ea typeface="MS PGothic" charset="0"/>
                <a:cs typeface="MS PGothic" charset="0"/>
              </a:rPr>
              <a:t>scale</a:t>
            </a:r>
            <a:endParaRPr lang="tr-TR" sz="1000" dirty="0">
              <a:ea typeface="MS PGothic" charset="0"/>
              <a:cs typeface="MS PGothic" charset="0"/>
            </a:endParaRPr>
          </a:p>
          <a:p>
            <a:pPr>
              <a:lnSpc>
                <a:spcPct val="90000"/>
              </a:lnSpc>
            </a:pP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companies</a:t>
            </a:r>
            <a:r>
              <a:rPr lang="tr-TR" sz="1000" dirty="0">
                <a:ea typeface="MS PGothic" charset="0"/>
                <a:cs typeface="MS PGothic" charset="0"/>
              </a:rPr>
              <a:t> </a:t>
            </a:r>
            <a:r>
              <a:rPr lang="tr-TR" sz="1000" dirty="0" err="1">
                <a:ea typeface="MS PGothic" charset="0"/>
                <a:cs typeface="MS PGothic" charset="0"/>
              </a:rPr>
              <a:t>provide</a:t>
            </a:r>
            <a:r>
              <a:rPr lang="tr-TR" sz="1000" dirty="0">
                <a:ea typeface="MS PGothic" charset="0"/>
                <a:cs typeface="MS PGothic" charset="0"/>
              </a:rPr>
              <a:t> a </a:t>
            </a:r>
            <a:r>
              <a:rPr lang="tr-TR" sz="1000" dirty="0" err="1">
                <a:ea typeface="MS PGothic" charset="0"/>
                <a:cs typeface="MS PGothic" charset="0"/>
              </a:rPr>
              <a:t>good</a:t>
            </a:r>
            <a:r>
              <a:rPr lang="tr-TR" sz="1000" dirty="0">
                <a:ea typeface="MS PGothic" charset="0"/>
                <a:cs typeface="MS PGothic" charset="0"/>
              </a:rPr>
              <a:t> </a:t>
            </a:r>
            <a:r>
              <a:rPr lang="tr-TR" sz="1000" dirty="0" err="1">
                <a:ea typeface="MS PGothic" charset="0"/>
                <a:cs typeface="MS PGothic" charset="0"/>
              </a:rPr>
              <a:t>example</a:t>
            </a:r>
            <a:r>
              <a:rPr lang="tr-TR" sz="1000" dirty="0">
                <a:ea typeface="MS PGothic" charset="0"/>
                <a:cs typeface="MS PGothic" charset="0"/>
              </a:rPr>
              <a:t> of </a:t>
            </a:r>
            <a:r>
              <a:rPr lang="tr-TR" sz="1000" dirty="0" err="1">
                <a:ea typeface="MS PGothic" charset="0"/>
                <a:cs typeface="MS PGothic" charset="0"/>
              </a:rPr>
              <a:t>economies</a:t>
            </a:r>
            <a:r>
              <a:rPr lang="tr-TR" sz="1000" dirty="0">
                <a:ea typeface="MS PGothic" charset="0"/>
                <a:cs typeface="MS PGothic" charset="0"/>
              </a:rPr>
              <a:t> of </a:t>
            </a:r>
            <a:r>
              <a:rPr lang="tr-TR" sz="1000" dirty="0" err="1">
                <a:ea typeface="MS PGothic" charset="0"/>
                <a:cs typeface="MS PGothic" charset="0"/>
              </a:rPr>
              <a:t>scale</a:t>
            </a:r>
            <a:r>
              <a:rPr lang="tr-TR" sz="1000" dirty="0">
                <a:ea typeface="MS PGothic" charset="0"/>
                <a:cs typeface="MS PGothic" charset="0"/>
              </a:rPr>
              <a:t>. </a:t>
            </a:r>
            <a:r>
              <a:rPr lang="tr-TR" sz="1000" dirty="0" err="1">
                <a:ea typeface="MS PGothic" charset="0"/>
                <a:cs typeface="MS PGothic" charset="0"/>
              </a:rPr>
              <a:t>Your</a:t>
            </a:r>
            <a:r>
              <a:rPr lang="tr-TR" sz="1000" dirty="0">
                <a:ea typeface="MS PGothic" charset="0"/>
                <a:cs typeface="MS PGothic" charset="0"/>
              </a:rPr>
              <a:t> </a:t>
            </a:r>
            <a:r>
              <a:rPr lang="tr-TR" sz="1000" dirty="0" err="1">
                <a:ea typeface="MS PGothic" charset="0"/>
                <a:cs typeface="MS PGothic" charset="0"/>
              </a:rPr>
              <a:t>local</a:t>
            </a:r>
            <a:r>
              <a:rPr lang="tr-TR" sz="1000" dirty="0">
                <a:ea typeface="MS PGothic" charset="0"/>
                <a:cs typeface="MS PGothic" charset="0"/>
              </a:rPr>
              <a:t> </a:t>
            </a: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company</a:t>
            </a:r>
            <a:r>
              <a:rPr lang="tr-TR" sz="1000" dirty="0">
                <a:ea typeface="MS PGothic" charset="0"/>
                <a:cs typeface="MS PGothic" charset="0"/>
              </a:rPr>
              <a:t> </a:t>
            </a:r>
            <a:r>
              <a:rPr lang="tr-TR" sz="1000" dirty="0" err="1">
                <a:ea typeface="MS PGothic" charset="0"/>
                <a:cs typeface="MS PGothic" charset="0"/>
              </a:rPr>
              <a:t>must</a:t>
            </a:r>
            <a:r>
              <a:rPr lang="tr-TR" sz="1000" dirty="0">
                <a:ea typeface="MS PGothic" charset="0"/>
                <a:cs typeface="MS PGothic" charset="0"/>
              </a:rPr>
              <a:t> </a:t>
            </a:r>
            <a:r>
              <a:rPr lang="tr-TR" sz="1000" dirty="0" err="1">
                <a:ea typeface="MS PGothic" charset="0"/>
                <a:cs typeface="MS PGothic" charset="0"/>
              </a:rPr>
              <a:t>treat</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purify</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that</a:t>
            </a:r>
            <a:r>
              <a:rPr lang="tr-TR" sz="1000" dirty="0">
                <a:ea typeface="MS PGothic" charset="0"/>
                <a:cs typeface="MS PGothic" charset="0"/>
              </a:rPr>
              <a:t> it </a:t>
            </a:r>
            <a:r>
              <a:rPr lang="tr-TR" sz="1000" dirty="0" err="1">
                <a:ea typeface="MS PGothic" charset="0"/>
                <a:cs typeface="MS PGothic" charset="0"/>
              </a:rPr>
              <a:t>delivers</a:t>
            </a:r>
            <a:r>
              <a:rPr lang="tr-TR" sz="1000" dirty="0">
                <a:ea typeface="MS PGothic" charset="0"/>
                <a:cs typeface="MS PGothic" charset="0"/>
              </a:rPr>
              <a:t>. </a:t>
            </a:r>
            <a:r>
              <a:rPr lang="tr-TR" sz="1000" dirty="0" err="1">
                <a:ea typeface="MS PGothic" charset="0"/>
                <a:cs typeface="MS PGothic" charset="0"/>
              </a:rPr>
              <a:t>This</a:t>
            </a:r>
            <a:r>
              <a:rPr lang="tr-TR" sz="1000" dirty="0">
                <a:ea typeface="MS PGothic" charset="0"/>
                <a:cs typeface="MS PGothic" charset="0"/>
              </a:rPr>
              <a:t> is a </a:t>
            </a:r>
            <a:r>
              <a:rPr lang="tr-TR" sz="1000" dirty="0" err="1">
                <a:ea typeface="MS PGothic" charset="0"/>
                <a:cs typeface="MS PGothic" charset="0"/>
              </a:rPr>
              <a:t>high</a:t>
            </a:r>
            <a:r>
              <a:rPr lang="tr-TR" sz="1000" dirty="0">
                <a:ea typeface="MS PGothic" charset="0"/>
                <a:cs typeface="MS PGothic" charset="0"/>
              </a:rPr>
              <a:t>- </a:t>
            </a:r>
            <a:r>
              <a:rPr lang="tr-TR" sz="1000" dirty="0" err="1">
                <a:ea typeface="MS PGothic" charset="0"/>
                <a:cs typeface="MS PGothic" charset="0"/>
              </a:rPr>
              <a:t>volume</a:t>
            </a:r>
            <a:r>
              <a:rPr lang="tr-TR" sz="1000" dirty="0">
                <a:ea typeface="MS PGothic" charset="0"/>
                <a:cs typeface="MS PGothic" charset="0"/>
              </a:rPr>
              <a:t> </a:t>
            </a:r>
            <a:r>
              <a:rPr lang="tr-TR" sz="1000" dirty="0" err="1">
                <a:ea typeface="MS PGothic" charset="0"/>
                <a:cs typeface="MS PGothic" charset="0"/>
              </a:rPr>
              <a:t>business</a:t>
            </a:r>
            <a:r>
              <a:rPr lang="tr-TR" sz="1000" dirty="0">
                <a:ea typeface="MS PGothic" charset="0"/>
                <a:cs typeface="MS PGothic" charset="0"/>
              </a:rPr>
              <a:t>. </a:t>
            </a:r>
            <a:r>
              <a:rPr lang="tr-TR" sz="1000" dirty="0" err="1">
                <a:ea typeface="MS PGothic" charset="0"/>
                <a:cs typeface="MS PGothic" charset="0"/>
              </a:rPr>
              <a:t>Imagine</a:t>
            </a:r>
            <a:r>
              <a:rPr lang="tr-TR" sz="1000" dirty="0">
                <a:ea typeface="MS PGothic" charset="0"/>
                <a:cs typeface="MS PGothic" charset="0"/>
              </a:rPr>
              <a:t> </a:t>
            </a:r>
            <a:r>
              <a:rPr lang="tr-TR" sz="1000" dirty="0" err="1">
                <a:ea typeface="MS PGothic" charset="0"/>
                <a:cs typeface="MS PGothic" charset="0"/>
              </a:rPr>
              <a:t>what</a:t>
            </a:r>
            <a:r>
              <a:rPr lang="tr-TR" sz="1000" dirty="0">
                <a:ea typeface="MS PGothic" charset="0"/>
                <a:cs typeface="MS PGothic" charset="0"/>
              </a:rPr>
              <a:t> </a:t>
            </a:r>
            <a:r>
              <a:rPr lang="tr-TR" sz="1000" dirty="0" err="1">
                <a:ea typeface="MS PGothic" charset="0"/>
                <a:cs typeface="MS PGothic" charset="0"/>
              </a:rPr>
              <a:t>would</a:t>
            </a:r>
            <a:r>
              <a:rPr lang="tr-TR" sz="1000" dirty="0">
                <a:ea typeface="MS PGothic" charset="0"/>
                <a:cs typeface="MS PGothic" charset="0"/>
              </a:rPr>
              <a:t> </a:t>
            </a:r>
            <a:r>
              <a:rPr lang="tr-TR" sz="1000" dirty="0" err="1">
                <a:ea typeface="MS PGothic" charset="0"/>
                <a:cs typeface="MS PGothic" charset="0"/>
              </a:rPr>
              <a:t>happen</a:t>
            </a:r>
            <a:r>
              <a:rPr lang="tr-TR" sz="1000" dirty="0">
                <a:ea typeface="MS PGothic" charset="0"/>
                <a:cs typeface="MS PGothic" charset="0"/>
              </a:rPr>
              <a:t> </a:t>
            </a:r>
            <a:r>
              <a:rPr lang="tr-TR" sz="1000" dirty="0" err="1">
                <a:ea typeface="MS PGothic" charset="0"/>
                <a:cs typeface="MS PGothic" charset="0"/>
              </a:rPr>
              <a:t>if</a:t>
            </a:r>
            <a:r>
              <a:rPr lang="tr-TR" sz="1000" dirty="0">
                <a:ea typeface="MS PGothic" charset="0"/>
                <a:cs typeface="MS PGothic" charset="0"/>
              </a:rPr>
              <a:t> </a:t>
            </a:r>
            <a:r>
              <a:rPr lang="tr-TR" sz="1000" dirty="0" err="1">
                <a:ea typeface="MS PGothic" charset="0"/>
                <a:cs typeface="MS PGothic" charset="0"/>
              </a:rPr>
              <a:t>there</a:t>
            </a:r>
            <a:r>
              <a:rPr lang="tr-TR" sz="1000" dirty="0">
                <a:ea typeface="MS PGothic" charset="0"/>
                <a:cs typeface="MS PGothic" charset="0"/>
              </a:rPr>
              <a:t> </a:t>
            </a:r>
            <a:r>
              <a:rPr lang="tr-TR" sz="1000" dirty="0" err="1">
                <a:ea typeface="MS PGothic" charset="0"/>
                <a:cs typeface="MS PGothic" charset="0"/>
              </a:rPr>
              <a:t>were</a:t>
            </a:r>
            <a:r>
              <a:rPr lang="tr-TR" sz="1000" dirty="0">
                <a:ea typeface="MS PGothic" charset="0"/>
                <a:cs typeface="MS PGothic" charset="0"/>
              </a:rPr>
              <a:t> </a:t>
            </a:r>
            <a:r>
              <a:rPr lang="tr-TR" sz="1000" dirty="0" err="1">
                <a:ea typeface="MS PGothic" charset="0"/>
                <a:cs typeface="MS PGothic" charset="0"/>
              </a:rPr>
              <a:t>many</a:t>
            </a:r>
            <a:r>
              <a:rPr lang="tr-TR" sz="1000" dirty="0">
                <a:ea typeface="MS PGothic" charset="0"/>
                <a:cs typeface="MS PGothic" charset="0"/>
              </a:rPr>
              <a:t> </a:t>
            </a: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suppliers</a:t>
            </a:r>
            <a:r>
              <a:rPr lang="tr-TR" sz="1000" dirty="0">
                <a:ea typeface="MS PGothic" charset="0"/>
                <a:cs typeface="MS PGothic" charset="0"/>
              </a:rPr>
              <a:t>. </a:t>
            </a:r>
            <a:r>
              <a:rPr lang="tr-TR" sz="1000" dirty="0" err="1">
                <a:ea typeface="MS PGothic" charset="0"/>
                <a:cs typeface="MS PGothic" charset="0"/>
              </a:rPr>
              <a:t>Each</a:t>
            </a:r>
            <a:r>
              <a:rPr lang="tr-TR" sz="1000" dirty="0">
                <a:ea typeface="MS PGothic" charset="0"/>
                <a:cs typeface="MS PGothic" charset="0"/>
              </a:rPr>
              <a:t> </a:t>
            </a:r>
            <a:r>
              <a:rPr lang="tr-TR" sz="1000" dirty="0" err="1">
                <a:ea typeface="MS PGothic" charset="0"/>
                <a:cs typeface="MS PGothic" charset="0"/>
              </a:rPr>
              <a:t>company</a:t>
            </a:r>
            <a:r>
              <a:rPr lang="tr-TR" sz="1000" dirty="0">
                <a:ea typeface="MS PGothic" charset="0"/>
                <a:cs typeface="MS PGothic" charset="0"/>
              </a:rPr>
              <a:t> </a:t>
            </a:r>
            <a:r>
              <a:rPr lang="tr-TR" sz="1000" dirty="0" err="1">
                <a:ea typeface="MS PGothic" charset="0"/>
                <a:cs typeface="MS PGothic" charset="0"/>
              </a:rPr>
              <a:t>would</a:t>
            </a:r>
            <a:r>
              <a:rPr lang="tr-TR" sz="1000" dirty="0">
                <a:ea typeface="MS PGothic" charset="0"/>
                <a:cs typeface="MS PGothic" charset="0"/>
              </a:rPr>
              <a:t> </a:t>
            </a:r>
            <a:r>
              <a:rPr lang="tr-TR" sz="1000" dirty="0" err="1">
                <a:ea typeface="MS PGothic" charset="0"/>
                <a:cs typeface="MS PGothic" charset="0"/>
              </a:rPr>
              <a:t>need</a:t>
            </a:r>
            <a:r>
              <a:rPr lang="tr-TR" sz="1000" dirty="0">
                <a:ea typeface="MS PGothic" charset="0"/>
                <a:cs typeface="MS PGothic" charset="0"/>
              </a:rPr>
              <a:t> </a:t>
            </a:r>
            <a:r>
              <a:rPr lang="tr-TR" sz="1000" dirty="0" err="1">
                <a:ea typeface="MS PGothic" charset="0"/>
                <a:cs typeface="MS PGothic" charset="0"/>
              </a:rPr>
              <a:t>its</a:t>
            </a:r>
            <a:r>
              <a:rPr lang="tr-TR" sz="1000" dirty="0">
                <a:ea typeface="MS PGothic" charset="0"/>
                <a:cs typeface="MS PGothic" charset="0"/>
              </a:rPr>
              <a:t> </a:t>
            </a:r>
            <a:r>
              <a:rPr lang="tr-TR" sz="1000" dirty="0" err="1">
                <a:ea typeface="MS PGothic" charset="0"/>
                <a:cs typeface="MS PGothic" charset="0"/>
              </a:rPr>
              <a:t>own</a:t>
            </a:r>
            <a:r>
              <a:rPr lang="tr-TR" sz="1000" dirty="0">
                <a:ea typeface="MS PGothic" charset="0"/>
                <a:cs typeface="MS PGothic" charset="0"/>
              </a:rPr>
              <a:t> </a:t>
            </a:r>
            <a:r>
              <a:rPr lang="tr-TR" sz="1000" dirty="0" err="1">
                <a:ea typeface="MS PGothic" charset="0"/>
                <a:cs typeface="MS PGothic" charset="0"/>
              </a:rPr>
              <a:t>treatment</a:t>
            </a:r>
            <a:r>
              <a:rPr lang="tr-TR" sz="1000" dirty="0">
                <a:ea typeface="MS PGothic" charset="0"/>
                <a:cs typeface="MS PGothic" charset="0"/>
              </a:rPr>
              <a:t> </a:t>
            </a:r>
            <a:r>
              <a:rPr lang="tr-TR" sz="1000" dirty="0" err="1">
                <a:ea typeface="MS PGothic" charset="0"/>
                <a:cs typeface="MS PGothic" charset="0"/>
              </a:rPr>
              <a:t>plant</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delivery</a:t>
            </a:r>
            <a:r>
              <a:rPr lang="tr-TR" sz="1000" dirty="0">
                <a:ea typeface="MS PGothic" charset="0"/>
                <a:cs typeface="MS PGothic" charset="0"/>
              </a:rPr>
              <a:t> </a:t>
            </a:r>
            <a:r>
              <a:rPr lang="tr-TR" sz="1000" dirty="0" err="1">
                <a:ea typeface="MS PGothic" charset="0"/>
                <a:cs typeface="MS PGothic" charset="0"/>
              </a:rPr>
              <a:t>infrastructure</a:t>
            </a:r>
            <a:r>
              <a:rPr lang="tr-TR" sz="1000" dirty="0">
                <a:ea typeface="MS PGothic" charset="0"/>
                <a:cs typeface="MS PGothic" charset="0"/>
              </a:rPr>
              <a:t>. But </a:t>
            </a:r>
            <a:r>
              <a:rPr lang="tr-TR" sz="1000" dirty="0" err="1">
                <a:ea typeface="MS PGothic" charset="0"/>
                <a:cs typeface="MS PGothic" charset="0"/>
              </a:rPr>
              <a:t>building</a:t>
            </a:r>
            <a:r>
              <a:rPr lang="tr-TR" sz="1000" dirty="0">
                <a:ea typeface="MS PGothic" charset="0"/>
                <a:cs typeface="MS PGothic" charset="0"/>
              </a:rPr>
              <a:t> a </a:t>
            </a:r>
            <a:r>
              <a:rPr lang="tr-TR" sz="1000" dirty="0" err="1">
                <a:ea typeface="MS PGothic" charset="0"/>
                <a:cs typeface="MS PGothic" charset="0"/>
              </a:rPr>
              <a:t>system</a:t>
            </a:r>
            <a:r>
              <a:rPr lang="tr-TR" sz="1000" dirty="0">
                <a:ea typeface="MS PGothic" charset="0"/>
                <a:cs typeface="MS PGothic" charset="0"/>
              </a:rPr>
              <a:t> of </a:t>
            </a: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pipes</a:t>
            </a:r>
            <a:r>
              <a:rPr lang="tr-TR" sz="1000" dirty="0">
                <a:ea typeface="MS PGothic" charset="0"/>
                <a:cs typeface="MS PGothic" charset="0"/>
              </a:rPr>
              <a:t> is </a:t>
            </a:r>
            <a:r>
              <a:rPr lang="tr-TR" sz="1000" dirty="0" err="1">
                <a:ea typeface="MS PGothic" charset="0"/>
                <a:cs typeface="MS PGothic" charset="0"/>
              </a:rPr>
              <a:t>expensive</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time </a:t>
            </a:r>
            <a:r>
              <a:rPr lang="tr-TR" sz="1000" dirty="0" err="1">
                <a:ea typeface="MS PGothic" charset="0"/>
                <a:cs typeface="MS PGothic" charset="0"/>
              </a:rPr>
              <a:t>consuming</a:t>
            </a:r>
            <a:r>
              <a:rPr lang="tr-TR" sz="1000" dirty="0">
                <a:ea typeface="MS PGothic" charset="0"/>
                <a:cs typeface="MS PGothic" charset="0"/>
              </a:rPr>
              <a:t>. </a:t>
            </a:r>
            <a:r>
              <a:rPr lang="tr-TR" sz="1000" dirty="0" err="1">
                <a:ea typeface="MS PGothic" charset="0"/>
                <a:cs typeface="MS PGothic" charset="0"/>
              </a:rPr>
              <a:t>It</a:t>
            </a:r>
            <a:r>
              <a:rPr lang="tr-TR" sz="1000" dirty="0">
                <a:ea typeface="MS PGothic" charset="0"/>
                <a:cs typeface="MS PGothic" charset="0"/>
              </a:rPr>
              <a:t> is </a:t>
            </a:r>
            <a:r>
              <a:rPr lang="tr-TR" sz="1000" dirty="0" err="1">
                <a:ea typeface="MS PGothic" charset="0"/>
                <a:cs typeface="MS PGothic" charset="0"/>
              </a:rPr>
              <a:t>cheaper</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have</a:t>
            </a:r>
            <a:r>
              <a:rPr lang="tr-TR" sz="1000" dirty="0">
                <a:ea typeface="MS PGothic" charset="0"/>
                <a:cs typeface="MS PGothic" charset="0"/>
              </a:rPr>
              <a:t> </a:t>
            </a:r>
            <a:r>
              <a:rPr lang="tr-TR" sz="1000" dirty="0" err="1">
                <a:ea typeface="MS PGothic" charset="0"/>
                <a:cs typeface="MS PGothic" charset="0"/>
              </a:rPr>
              <a:t>one</a:t>
            </a:r>
            <a:r>
              <a:rPr lang="tr-TR" sz="1000" dirty="0">
                <a:ea typeface="MS PGothic" charset="0"/>
                <a:cs typeface="MS PGothic" charset="0"/>
              </a:rPr>
              <a:t> </a:t>
            </a:r>
            <a:r>
              <a:rPr lang="tr-TR" sz="1000" dirty="0" err="1">
                <a:ea typeface="MS PGothic" charset="0"/>
                <a:cs typeface="MS PGothic" charset="0"/>
              </a:rPr>
              <a:t>larger</a:t>
            </a:r>
            <a:r>
              <a:rPr lang="tr-TR" sz="1000" dirty="0">
                <a:ea typeface="MS PGothic" charset="0"/>
                <a:cs typeface="MS PGothic" charset="0"/>
              </a:rPr>
              <a:t> </a:t>
            </a:r>
            <a:r>
              <a:rPr lang="tr-TR" sz="1000" dirty="0" err="1">
                <a:ea typeface="MS PGothic" charset="0"/>
                <a:cs typeface="MS PGothic" charset="0"/>
              </a:rPr>
              <a:t>company</a:t>
            </a:r>
            <a:r>
              <a:rPr lang="tr-TR" sz="1000" dirty="0">
                <a:ea typeface="MS PGothic" charset="0"/>
                <a:cs typeface="MS PGothic" charset="0"/>
              </a:rPr>
              <a:t> </a:t>
            </a:r>
            <a:r>
              <a:rPr lang="tr-TR" sz="1000" dirty="0" err="1">
                <a:ea typeface="MS PGothic" charset="0"/>
                <a:cs typeface="MS PGothic" charset="0"/>
              </a:rPr>
              <a:t>provide</a:t>
            </a:r>
            <a:r>
              <a:rPr lang="tr-TR" sz="1000" dirty="0">
                <a:ea typeface="MS PGothic" charset="0"/>
                <a:cs typeface="MS PGothic" charset="0"/>
              </a:rPr>
              <a:t> </a:t>
            </a: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everyone</a:t>
            </a:r>
            <a:r>
              <a:rPr lang="tr-TR" sz="1000" dirty="0">
                <a:ea typeface="MS PGothic" charset="0"/>
                <a:cs typeface="MS PGothic" charset="0"/>
              </a:rPr>
              <a:t> in a </a:t>
            </a:r>
            <a:r>
              <a:rPr lang="tr-TR" sz="1000" dirty="0" err="1">
                <a:ea typeface="MS PGothic" charset="0"/>
                <a:cs typeface="MS PGothic" charset="0"/>
              </a:rPr>
              <a:t>local</a:t>
            </a:r>
            <a:r>
              <a:rPr lang="tr-TR" sz="1000" dirty="0">
                <a:ea typeface="MS PGothic" charset="0"/>
                <a:cs typeface="MS PGothic" charset="0"/>
              </a:rPr>
              <a:t> </a:t>
            </a:r>
            <a:r>
              <a:rPr lang="tr-TR" sz="1000" dirty="0" err="1">
                <a:ea typeface="MS PGothic" charset="0"/>
                <a:cs typeface="MS PGothic" charset="0"/>
              </a:rPr>
              <a:t>community</a:t>
            </a:r>
            <a:r>
              <a:rPr lang="tr-TR" sz="1000" dirty="0">
                <a:ea typeface="MS PGothic" charset="0"/>
                <a:cs typeface="MS PGothic" charset="0"/>
              </a:rPr>
              <a:t>.</a:t>
            </a:r>
          </a:p>
          <a:p>
            <a:pPr>
              <a:lnSpc>
                <a:spcPct val="90000"/>
              </a:lnSpc>
            </a:pPr>
            <a:endParaRPr lang="tr-TR" sz="1000" dirty="0">
              <a:ea typeface="MS PGothic" charset="0"/>
              <a:cs typeface="MS PGothic" charset="0"/>
            </a:endParaRPr>
          </a:p>
          <a:p>
            <a:pPr>
              <a:lnSpc>
                <a:spcPct val="90000"/>
              </a:lnSpc>
            </a:pPr>
            <a:r>
              <a:rPr lang="tr-TR" sz="1000" dirty="0" err="1">
                <a:ea typeface="MS PGothic" charset="0"/>
                <a:cs typeface="MS PGothic" charset="0"/>
              </a:rPr>
              <a:t>Diseconomies</a:t>
            </a:r>
            <a:r>
              <a:rPr lang="tr-TR" sz="1000" dirty="0">
                <a:ea typeface="MS PGothic" charset="0"/>
                <a:cs typeface="MS PGothic" charset="0"/>
              </a:rPr>
              <a:t> of </a:t>
            </a:r>
            <a:r>
              <a:rPr lang="tr-TR" sz="1000" dirty="0" err="1">
                <a:ea typeface="MS PGothic" charset="0"/>
                <a:cs typeface="MS PGothic" charset="0"/>
              </a:rPr>
              <a:t>scale</a:t>
            </a:r>
            <a:endParaRPr lang="tr-TR" sz="1000" dirty="0">
              <a:ea typeface="MS PGothic" charset="0"/>
              <a:cs typeface="MS PGothic" charset="0"/>
            </a:endParaRPr>
          </a:p>
          <a:p>
            <a:pPr>
              <a:lnSpc>
                <a:spcPct val="90000"/>
              </a:lnSpc>
            </a:pPr>
            <a:r>
              <a:rPr lang="tr-TR" sz="1000" dirty="0">
                <a:ea typeface="MS PGothic" charset="0"/>
                <a:cs typeface="MS PGothic" charset="0"/>
              </a:rPr>
              <a:t>As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scale</a:t>
            </a:r>
            <a:r>
              <a:rPr lang="tr-TR" sz="1000" dirty="0">
                <a:ea typeface="MS PGothic" charset="0"/>
                <a:cs typeface="MS PGothic" charset="0"/>
              </a:rPr>
              <a:t> of an </a:t>
            </a:r>
            <a:r>
              <a:rPr lang="tr-TR" sz="1000" dirty="0" err="1">
                <a:ea typeface="MS PGothic" charset="0"/>
                <a:cs typeface="MS PGothic" charset="0"/>
              </a:rPr>
              <a:t>enterprise</a:t>
            </a:r>
            <a:r>
              <a:rPr lang="tr-TR" sz="1000" dirty="0">
                <a:ea typeface="MS PGothic" charset="0"/>
                <a:cs typeface="MS PGothic" charset="0"/>
              </a:rPr>
              <a:t> </a:t>
            </a:r>
            <a:r>
              <a:rPr lang="tr-TR" sz="1000" dirty="0" err="1">
                <a:ea typeface="MS PGothic" charset="0"/>
                <a:cs typeface="MS PGothic" charset="0"/>
              </a:rPr>
              <a:t>grows</a:t>
            </a:r>
            <a:r>
              <a:rPr lang="tr-TR" sz="1000" dirty="0">
                <a:ea typeface="MS PGothic" charset="0"/>
                <a:cs typeface="MS PGothic" charset="0"/>
              </a:rPr>
              <a:t> </a:t>
            </a:r>
            <a:r>
              <a:rPr lang="tr-TR" sz="1000" dirty="0" err="1">
                <a:ea typeface="MS PGothic" charset="0"/>
                <a:cs typeface="MS PGothic" charset="0"/>
              </a:rPr>
              <a:t>larger</a:t>
            </a:r>
            <a:r>
              <a:rPr lang="tr-TR" sz="1000" dirty="0">
                <a:ea typeface="MS PGothic" charset="0"/>
                <a:cs typeface="MS PGothic" charset="0"/>
              </a:rPr>
              <a:t>, it </a:t>
            </a:r>
            <a:r>
              <a:rPr lang="tr-TR" sz="1000" dirty="0" err="1">
                <a:ea typeface="MS PGothic" charset="0"/>
                <a:cs typeface="MS PGothic" charset="0"/>
              </a:rPr>
              <a:t>might</a:t>
            </a:r>
            <a:r>
              <a:rPr lang="tr-TR" sz="1000" dirty="0">
                <a:ea typeface="MS PGothic" charset="0"/>
                <a:cs typeface="MS PGothic" charset="0"/>
              </a:rPr>
              <a:t> </a:t>
            </a:r>
            <a:r>
              <a:rPr lang="tr-TR" sz="1000" dirty="0" err="1">
                <a:ea typeface="MS PGothic" charset="0"/>
                <a:cs typeface="MS PGothic" charset="0"/>
              </a:rPr>
              <a:t>require</a:t>
            </a:r>
            <a:r>
              <a:rPr lang="tr-TR" sz="1000" dirty="0">
                <a:ea typeface="MS PGothic" charset="0"/>
                <a:cs typeface="MS PGothic" charset="0"/>
              </a:rPr>
              <a:t> </a:t>
            </a:r>
            <a:r>
              <a:rPr lang="tr-TR" sz="1000" dirty="0" err="1">
                <a:ea typeface="MS PGothic" charset="0"/>
                <a:cs typeface="MS PGothic" charset="0"/>
              </a:rPr>
              <a:t>more</a:t>
            </a:r>
            <a:r>
              <a:rPr lang="tr-TR" sz="1000" dirty="0">
                <a:ea typeface="MS PGothic" charset="0"/>
                <a:cs typeface="MS PGothic" charset="0"/>
              </a:rPr>
              <a:t> </a:t>
            </a:r>
            <a:r>
              <a:rPr lang="tr-TR" sz="1000" dirty="0" err="1">
                <a:ea typeface="MS PGothic" charset="0"/>
                <a:cs typeface="MS PGothic" charset="0"/>
              </a:rPr>
              <a:t>managers</a:t>
            </a:r>
            <a:r>
              <a:rPr lang="tr-TR" sz="1000" dirty="0">
                <a:ea typeface="MS PGothic" charset="0"/>
                <a:cs typeface="MS PGothic" charset="0"/>
              </a:rPr>
              <a:t>, </a:t>
            </a:r>
            <a:r>
              <a:rPr lang="tr-TR" sz="1000" dirty="0" err="1">
                <a:ea typeface="MS PGothic" charset="0"/>
                <a:cs typeface="MS PGothic" charset="0"/>
              </a:rPr>
              <a:t>highly</a:t>
            </a:r>
            <a:r>
              <a:rPr lang="tr-TR" sz="1000" dirty="0">
                <a:ea typeface="MS PGothic" charset="0"/>
                <a:cs typeface="MS PGothic" charset="0"/>
              </a:rPr>
              <a:t> </a:t>
            </a:r>
            <a:r>
              <a:rPr lang="tr-TR" sz="1000" dirty="0" err="1">
                <a:ea typeface="MS PGothic" charset="0"/>
                <a:cs typeface="MS PGothic" charset="0"/>
              </a:rPr>
              <a:t>specialized</a:t>
            </a:r>
            <a:r>
              <a:rPr lang="tr-TR" sz="1000" dirty="0">
                <a:ea typeface="MS PGothic" charset="0"/>
                <a:cs typeface="MS PGothic" charset="0"/>
              </a:rPr>
              <a:t> </a:t>
            </a:r>
            <a:r>
              <a:rPr lang="tr-TR" sz="1000" dirty="0" err="1">
                <a:ea typeface="MS PGothic" charset="0"/>
                <a:cs typeface="MS PGothic" charset="0"/>
              </a:rPr>
              <a:t>workers</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 </a:t>
            </a:r>
            <a:r>
              <a:rPr lang="tr-TR" sz="1000" dirty="0" err="1">
                <a:ea typeface="MS PGothic" charset="0"/>
                <a:cs typeface="MS PGothic" charset="0"/>
              </a:rPr>
              <a:t>coordination</a:t>
            </a:r>
            <a:r>
              <a:rPr lang="tr-TR" sz="1000" dirty="0">
                <a:ea typeface="MS PGothic" charset="0"/>
                <a:cs typeface="MS PGothic" charset="0"/>
              </a:rPr>
              <a:t> </a:t>
            </a:r>
            <a:r>
              <a:rPr lang="tr-TR" sz="1000" dirty="0" err="1">
                <a:ea typeface="MS PGothic" charset="0"/>
                <a:cs typeface="MS PGothic" charset="0"/>
              </a:rPr>
              <a:t>process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pull</a:t>
            </a:r>
            <a:r>
              <a:rPr lang="tr-TR" sz="1000" dirty="0">
                <a:ea typeface="MS PGothic" charset="0"/>
                <a:cs typeface="MS PGothic" charset="0"/>
              </a:rPr>
              <a:t> </a:t>
            </a:r>
            <a:r>
              <a:rPr lang="tr-TR" sz="1000" dirty="0" err="1">
                <a:ea typeface="MS PGothic" charset="0"/>
                <a:cs typeface="MS PGothic" charset="0"/>
              </a:rPr>
              <a:t>everything</a:t>
            </a:r>
            <a:r>
              <a:rPr lang="tr-TR" sz="1000" dirty="0">
                <a:ea typeface="MS PGothic" charset="0"/>
                <a:cs typeface="MS PGothic" charset="0"/>
              </a:rPr>
              <a:t> </a:t>
            </a:r>
            <a:r>
              <a:rPr lang="tr-TR" sz="1000" dirty="0" err="1">
                <a:ea typeface="MS PGothic" charset="0"/>
                <a:cs typeface="MS PGothic" charset="0"/>
              </a:rPr>
              <a:t>together</a:t>
            </a:r>
            <a:r>
              <a:rPr lang="tr-TR" sz="1000" dirty="0">
                <a:ea typeface="MS PGothic" charset="0"/>
                <a:cs typeface="MS PGothic" charset="0"/>
              </a:rPr>
              <a:t>. As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layers</a:t>
            </a:r>
            <a:r>
              <a:rPr lang="tr-TR" sz="1000" dirty="0">
                <a:ea typeface="MS PGothic" charset="0"/>
                <a:cs typeface="MS PGothic" charset="0"/>
              </a:rPr>
              <a:t> of </a:t>
            </a:r>
            <a:r>
              <a:rPr lang="tr-TR" sz="1000" dirty="0" err="1">
                <a:ea typeface="MS PGothic" charset="0"/>
                <a:cs typeface="MS PGothic" charset="0"/>
              </a:rPr>
              <a:t>management</a:t>
            </a:r>
            <a:r>
              <a:rPr lang="tr-TR" sz="1000" dirty="0">
                <a:ea typeface="MS PGothic" charset="0"/>
                <a:cs typeface="MS PGothic" charset="0"/>
              </a:rPr>
              <a:t> </a:t>
            </a:r>
            <a:r>
              <a:rPr lang="tr-TR" sz="1000" dirty="0" err="1">
                <a:ea typeface="MS PGothic" charset="0"/>
                <a:cs typeface="MS PGothic" charset="0"/>
              </a:rPr>
              <a:t>expand</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coordination</a:t>
            </a:r>
            <a:r>
              <a:rPr lang="tr-TR" sz="1000" dirty="0">
                <a:ea typeface="MS PGothic" charset="0"/>
                <a:cs typeface="MS PGothic" charset="0"/>
              </a:rPr>
              <a:t> </a:t>
            </a:r>
            <a:r>
              <a:rPr lang="tr-TR" sz="1000" dirty="0" err="1">
                <a:ea typeface="MS PGothic" charset="0"/>
                <a:cs typeface="MS PGothic" charset="0"/>
              </a:rPr>
              <a:t>process</a:t>
            </a:r>
            <a:r>
              <a:rPr lang="tr-TR" sz="1000" dirty="0">
                <a:ea typeface="MS PGothic" charset="0"/>
                <a:cs typeface="MS PGothic" charset="0"/>
              </a:rPr>
              <a:t> can break </a:t>
            </a:r>
            <a:r>
              <a:rPr lang="tr-TR" sz="1000" dirty="0" err="1">
                <a:ea typeface="MS PGothic" charset="0"/>
                <a:cs typeface="MS PGothic" charset="0"/>
              </a:rPr>
              <a:t>down</a:t>
            </a:r>
            <a:r>
              <a:rPr lang="tr-TR" sz="1000" dirty="0">
                <a:ea typeface="MS PGothic" charset="0"/>
                <a:cs typeface="MS PGothic" charset="0"/>
              </a:rPr>
              <a:t>. Financial </a:t>
            </a:r>
            <a:r>
              <a:rPr lang="tr-TR" sz="1000" dirty="0" err="1">
                <a:ea typeface="MS PGothic" charset="0"/>
                <a:cs typeface="MS PGothic" charset="0"/>
              </a:rPr>
              <a:t>institutions</a:t>
            </a:r>
            <a:r>
              <a:rPr lang="tr-TR" sz="1000" dirty="0">
                <a:ea typeface="MS PGothic" charset="0"/>
                <a:cs typeface="MS PGothic" charset="0"/>
              </a:rPr>
              <a:t> </a:t>
            </a:r>
            <a:r>
              <a:rPr lang="tr-TR" sz="1000" dirty="0" err="1">
                <a:ea typeface="MS PGothic" charset="0"/>
                <a:cs typeface="MS PGothic" charset="0"/>
              </a:rPr>
              <a:t>that</a:t>
            </a:r>
            <a:r>
              <a:rPr lang="tr-TR" sz="1000" dirty="0">
                <a:ea typeface="MS PGothic" charset="0"/>
                <a:cs typeface="MS PGothic" charset="0"/>
              </a:rPr>
              <a:t> do </a:t>
            </a:r>
            <a:r>
              <a:rPr lang="tr-TR" sz="1000" dirty="0" err="1">
                <a:ea typeface="MS PGothic" charset="0"/>
                <a:cs typeface="MS PGothic" charset="0"/>
              </a:rPr>
              <a:t>most</a:t>
            </a:r>
            <a:r>
              <a:rPr lang="tr-TR" sz="1000" dirty="0">
                <a:ea typeface="MS PGothic" charset="0"/>
                <a:cs typeface="MS PGothic" charset="0"/>
              </a:rPr>
              <a:t> of </a:t>
            </a:r>
            <a:r>
              <a:rPr lang="tr-TR" sz="1000" dirty="0" err="1">
                <a:ea typeface="MS PGothic" charset="0"/>
                <a:cs typeface="MS PGothic" charset="0"/>
              </a:rPr>
              <a:t>their</a:t>
            </a:r>
            <a:r>
              <a:rPr lang="tr-TR" sz="1000" dirty="0">
                <a:ea typeface="MS PGothic" charset="0"/>
                <a:cs typeface="MS PGothic" charset="0"/>
              </a:rPr>
              <a:t> </a:t>
            </a:r>
            <a:r>
              <a:rPr lang="tr-TR" sz="1000" dirty="0" err="1">
                <a:ea typeface="MS PGothic" charset="0"/>
                <a:cs typeface="MS PGothic" charset="0"/>
              </a:rPr>
              <a:t>business</a:t>
            </a:r>
            <a:r>
              <a:rPr lang="tr-TR" sz="1000" dirty="0">
                <a:ea typeface="MS PGothic" charset="0"/>
                <a:cs typeface="MS PGothic" charset="0"/>
              </a:rPr>
              <a:t> online </a:t>
            </a:r>
            <a:r>
              <a:rPr lang="tr-TR" sz="1000" dirty="0" err="1">
                <a:ea typeface="MS PGothic" charset="0"/>
                <a:cs typeface="MS PGothic" charset="0"/>
              </a:rPr>
              <a:t>have</a:t>
            </a:r>
            <a:r>
              <a:rPr lang="tr-TR" sz="1000" dirty="0">
                <a:ea typeface="MS PGothic" charset="0"/>
                <a:cs typeface="MS PGothic" charset="0"/>
              </a:rPr>
              <a:t> </a:t>
            </a:r>
            <a:r>
              <a:rPr lang="tr-TR" sz="1000" dirty="0" err="1">
                <a:ea typeface="MS PGothic" charset="0"/>
                <a:cs typeface="MS PGothic" charset="0"/>
              </a:rPr>
              <a:t>lower</a:t>
            </a:r>
            <a:r>
              <a:rPr lang="tr-TR" sz="1000" dirty="0">
                <a:ea typeface="MS PGothic" charset="0"/>
                <a:cs typeface="MS PGothic" charset="0"/>
              </a:rPr>
              <a:t> </a:t>
            </a:r>
            <a:r>
              <a:rPr lang="tr-TR" sz="1000" dirty="0" err="1">
                <a:ea typeface="MS PGothic" charset="0"/>
                <a:cs typeface="MS PGothic" charset="0"/>
              </a:rPr>
              <a:t>management</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also</a:t>
            </a:r>
            <a:r>
              <a:rPr lang="tr-TR" sz="1000" dirty="0">
                <a:ea typeface="MS PGothic" charset="0"/>
                <a:cs typeface="MS PGothic" charset="0"/>
              </a:rPr>
              <a:t> </a:t>
            </a:r>
            <a:r>
              <a:rPr lang="tr-TR" sz="1000" dirty="0" err="1">
                <a:ea typeface="MS PGothic" charset="0"/>
                <a:cs typeface="MS PGothic" charset="0"/>
              </a:rPr>
              <a:t>benefit</a:t>
            </a:r>
            <a:r>
              <a:rPr lang="tr-TR" sz="1000" dirty="0">
                <a:ea typeface="MS PGothic" charset="0"/>
                <a:cs typeface="MS PGothic" charset="0"/>
              </a:rPr>
              <a:t> </a:t>
            </a:r>
            <a:r>
              <a:rPr lang="tr-TR" sz="1000" dirty="0" err="1">
                <a:ea typeface="MS PGothic" charset="0"/>
                <a:cs typeface="MS PGothic" charset="0"/>
              </a:rPr>
              <a:t>from</a:t>
            </a:r>
            <a:r>
              <a:rPr lang="tr-TR" sz="1000" dirty="0">
                <a:ea typeface="MS PGothic" charset="0"/>
                <a:cs typeface="MS PGothic" charset="0"/>
              </a:rPr>
              <a:t> not </a:t>
            </a:r>
            <a:r>
              <a:rPr lang="tr-TR" sz="1000" dirty="0" err="1">
                <a:ea typeface="MS PGothic" charset="0"/>
                <a:cs typeface="MS PGothic" charset="0"/>
              </a:rPr>
              <a:t>having</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build</a:t>
            </a:r>
            <a:r>
              <a:rPr lang="tr-TR" sz="1000" dirty="0">
                <a:ea typeface="MS PGothic" charset="0"/>
                <a:cs typeface="MS PGothic" charset="0"/>
              </a:rPr>
              <a:t> </a:t>
            </a:r>
            <a:r>
              <a:rPr lang="tr-TR" sz="1000" dirty="0" err="1">
                <a:ea typeface="MS PGothic" charset="0"/>
                <a:cs typeface="MS PGothic" charset="0"/>
              </a:rPr>
              <a:t>expensive</a:t>
            </a:r>
            <a:r>
              <a:rPr lang="tr-TR" sz="1000" dirty="0">
                <a:ea typeface="MS PGothic" charset="0"/>
                <a:cs typeface="MS PGothic" charset="0"/>
              </a:rPr>
              <a:t> </a:t>
            </a:r>
            <a:r>
              <a:rPr lang="tr-TR" sz="1000" dirty="0" err="1">
                <a:ea typeface="MS PGothic" charset="0"/>
                <a:cs typeface="MS PGothic" charset="0"/>
              </a:rPr>
              <a:t>offices</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lower</a:t>
            </a:r>
            <a:r>
              <a:rPr lang="tr-TR" sz="1000" dirty="0">
                <a:ea typeface="MS PGothic" charset="0"/>
                <a:cs typeface="MS PGothic" charset="0"/>
              </a:rPr>
              <a:t> </a:t>
            </a:r>
            <a:r>
              <a:rPr lang="tr-TR" sz="1000" dirty="0" err="1">
                <a:ea typeface="MS PGothic" charset="0"/>
                <a:cs typeface="MS PGothic" charset="0"/>
              </a:rPr>
              <a:t>administrative</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 of </a:t>
            </a:r>
            <a:r>
              <a:rPr lang="tr-TR" sz="1000" dirty="0" err="1">
                <a:ea typeface="MS PGothic" charset="0"/>
                <a:cs typeface="MS PGothic" charset="0"/>
              </a:rPr>
              <a:t>these</a:t>
            </a:r>
            <a:r>
              <a:rPr lang="tr-TR" sz="1000" dirty="0">
                <a:ea typeface="MS PGothic" charset="0"/>
                <a:cs typeface="MS PGothic" charset="0"/>
              </a:rPr>
              <a:t> </a:t>
            </a:r>
            <a:r>
              <a:rPr lang="tr-TR" sz="1000" dirty="0" err="1">
                <a:ea typeface="MS PGothic" charset="0"/>
                <a:cs typeface="MS PGothic" charset="0"/>
              </a:rPr>
              <a:t>smaller</a:t>
            </a:r>
            <a:r>
              <a:rPr lang="tr-TR" sz="1000" dirty="0">
                <a:ea typeface="MS PGothic" charset="0"/>
                <a:cs typeface="MS PGothic" charset="0"/>
              </a:rPr>
              <a:t> online </a:t>
            </a:r>
            <a:r>
              <a:rPr lang="tr-TR" sz="1000" dirty="0" err="1">
                <a:ea typeface="MS PGothic" charset="0"/>
                <a:cs typeface="MS PGothic" charset="0"/>
              </a:rPr>
              <a:t>banks</a:t>
            </a:r>
            <a:r>
              <a:rPr lang="tr-TR" sz="1000" dirty="0">
                <a:ea typeface="MS PGothic" charset="0"/>
                <a:cs typeface="MS PGothic" charset="0"/>
              </a:rPr>
              <a:t> </a:t>
            </a:r>
            <a:r>
              <a:rPr lang="tr-TR" sz="1000" dirty="0" err="1">
                <a:ea typeface="MS PGothic" charset="0"/>
                <a:cs typeface="MS PGothic" charset="0"/>
              </a:rPr>
              <a:t>make</a:t>
            </a:r>
            <a:r>
              <a:rPr lang="tr-TR" sz="1000" dirty="0">
                <a:ea typeface="MS PGothic" charset="0"/>
                <a:cs typeface="MS PGothic" charset="0"/>
              </a:rPr>
              <a:t> it </a:t>
            </a:r>
            <a:r>
              <a:rPr lang="tr-TR" sz="1000" dirty="0" err="1">
                <a:ea typeface="MS PGothic" charset="0"/>
                <a:cs typeface="MS PGothic" charset="0"/>
              </a:rPr>
              <a:t>possible</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them</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offer</a:t>
            </a:r>
            <a:r>
              <a:rPr lang="tr-TR" sz="1000" dirty="0">
                <a:ea typeface="MS PGothic" charset="0"/>
                <a:cs typeface="MS PGothic" charset="0"/>
              </a:rPr>
              <a:t> </a:t>
            </a:r>
            <a:r>
              <a:rPr lang="tr-TR" sz="1000" dirty="0" err="1">
                <a:ea typeface="MS PGothic" charset="0"/>
                <a:cs typeface="MS PGothic" charset="0"/>
              </a:rPr>
              <a:t>higher</a:t>
            </a:r>
            <a:r>
              <a:rPr lang="tr-TR" sz="1000" dirty="0">
                <a:ea typeface="MS PGothic" charset="0"/>
                <a:cs typeface="MS PGothic" charset="0"/>
              </a:rPr>
              <a:t> </a:t>
            </a:r>
            <a:r>
              <a:rPr lang="tr-TR" sz="1000" dirty="0" err="1">
                <a:ea typeface="MS PGothic" charset="0"/>
                <a:cs typeface="MS PGothic" charset="0"/>
              </a:rPr>
              <a:t>interest</a:t>
            </a:r>
            <a:r>
              <a:rPr lang="tr-TR" sz="1000" dirty="0">
                <a:ea typeface="MS PGothic" charset="0"/>
                <a:cs typeface="MS PGothic" charset="0"/>
              </a:rPr>
              <a:t> </a:t>
            </a:r>
            <a:r>
              <a:rPr lang="tr-TR" sz="1000" dirty="0" err="1">
                <a:ea typeface="MS PGothic" charset="0"/>
                <a:cs typeface="MS PGothic" charset="0"/>
              </a:rPr>
              <a:t>rates</a:t>
            </a:r>
            <a:r>
              <a:rPr lang="tr-TR" sz="1000" dirty="0">
                <a:ea typeface="MS PGothic" charset="0"/>
                <a:cs typeface="MS PGothic" charset="0"/>
              </a:rPr>
              <a:t> on </a:t>
            </a:r>
            <a:r>
              <a:rPr lang="tr-TR" sz="1000" dirty="0" err="1">
                <a:ea typeface="MS PGothic" charset="0"/>
                <a:cs typeface="MS PGothic" charset="0"/>
              </a:rPr>
              <a:t>savings</a:t>
            </a:r>
            <a:r>
              <a:rPr lang="tr-TR" sz="1000" dirty="0">
                <a:ea typeface="MS PGothic" charset="0"/>
                <a:cs typeface="MS PGothic" charset="0"/>
              </a:rPr>
              <a:t> </a:t>
            </a:r>
            <a:r>
              <a:rPr lang="tr-TR" sz="1000" dirty="0" err="1">
                <a:ea typeface="MS PGothic" charset="0"/>
                <a:cs typeface="MS PGothic" charset="0"/>
              </a:rPr>
              <a:t>accounts</a:t>
            </a:r>
            <a:r>
              <a:rPr lang="tr-TR" sz="1000" dirty="0">
                <a:ea typeface="MS PGothic" charset="0"/>
                <a:cs typeface="MS PGothic" charset="0"/>
              </a:rPr>
              <a:t> </a:t>
            </a:r>
            <a:r>
              <a:rPr lang="tr-TR" sz="1000" dirty="0" err="1">
                <a:ea typeface="MS PGothic" charset="0"/>
                <a:cs typeface="MS PGothic" charset="0"/>
              </a:rPr>
              <a:t>than</a:t>
            </a:r>
            <a:r>
              <a:rPr lang="tr-TR" sz="1000" dirty="0">
                <a:ea typeface="MS PGothic" charset="0"/>
                <a:cs typeface="MS PGothic" charset="0"/>
              </a:rPr>
              <a:t> </a:t>
            </a:r>
            <a:r>
              <a:rPr lang="tr-TR" sz="1000" dirty="0" err="1">
                <a:ea typeface="MS PGothic" charset="0"/>
                <a:cs typeface="MS PGothic" charset="0"/>
              </a:rPr>
              <a:t>traditional</a:t>
            </a:r>
            <a:r>
              <a:rPr lang="tr-TR" sz="1000" dirty="0">
                <a:ea typeface="MS PGothic" charset="0"/>
                <a:cs typeface="MS PGothic" charset="0"/>
              </a:rPr>
              <a:t> </a:t>
            </a:r>
            <a:r>
              <a:rPr lang="tr-TR" altLang="ja-JP" sz="1000" dirty="0">
                <a:ea typeface="MS PGothic" charset="0"/>
                <a:cs typeface="MS PGothic" charset="0"/>
              </a:rPr>
              <a:t>“</a:t>
            </a:r>
            <a:r>
              <a:rPr lang="tr-TR" altLang="ja-JP" sz="1000" dirty="0" err="1">
                <a:ea typeface="MS PGothic" charset="0"/>
                <a:cs typeface="MS PGothic" charset="0"/>
              </a:rPr>
              <a:t>brick</a:t>
            </a:r>
            <a:r>
              <a:rPr lang="tr-TR" altLang="ja-JP" sz="1000" dirty="0">
                <a:ea typeface="MS PGothic" charset="0"/>
                <a:cs typeface="MS PGothic" charset="0"/>
              </a:rPr>
              <a:t> </a:t>
            </a:r>
            <a:r>
              <a:rPr lang="tr-TR" altLang="ja-JP" sz="1000" dirty="0" err="1">
                <a:ea typeface="MS PGothic" charset="0"/>
                <a:cs typeface="MS PGothic" charset="0"/>
              </a:rPr>
              <a:t>and</a:t>
            </a:r>
            <a:r>
              <a:rPr lang="tr-TR" altLang="ja-JP" sz="1000" dirty="0">
                <a:ea typeface="MS PGothic" charset="0"/>
                <a:cs typeface="MS PGothic" charset="0"/>
              </a:rPr>
              <a:t> </a:t>
            </a:r>
            <a:r>
              <a:rPr lang="tr-TR" altLang="ja-JP" sz="1000" dirty="0" err="1">
                <a:ea typeface="MS PGothic" charset="0"/>
                <a:cs typeface="MS PGothic" charset="0"/>
              </a:rPr>
              <a:t>mortar</a:t>
            </a:r>
            <a:r>
              <a:rPr lang="tr-TR" altLang="ja-JP" sz="1000" dirty="0">
                <a:ea typeface="MS PGothic" charset="0"/>
                <a:cs typeface="MS PGothic" charset="0"/>
              </a:rPr>
              <a:t>” </a:t>
            </a:r>
            <a:r>
              <a:rPr lang="tr-TR" altLang="ja-JP" sz="1000" dirty="0" err="1">
                <a:ea typeface="MS PGothic" charset="0"/>
                <a:cs typeface="MS PGothic" charset="0"/>
              </a:rPr>
              <a:t>banks</a:t>
            </a:r>
            <a:r>
              <a:rPr lang="tr-TR" altLang="ja-JP" sz="1000" dirty="0">
                <a:ea typeface="MS PGothic" charset="0"/>
                <a:cs typeface="MS PGothic" charset="0"/>
              </a:rPr>
              <a:t>, </a:t>
            </a:r>
            <a:r>
              <a:rPr lang="tr-TR" altLang="ja-JP" sz="1000" dirty="0" err="1">
                <a:ea typeface="MS PGothic" charset="0"/>
                <a:cs typeface="MS PGothic" charset="0"/>
              </a:rPr>
              <a:t>which</a:t>
            </a:r>
            <a:r>
              <a:rPr lang="tr-TR" altLang="ja-JP" sz="1000" dirty="0">
                <a:ea typeface="MS PGothic" charset="0"/>
                <a:cs typeface="MS PGothic" charset="0"/>
              </a:rPr>
              <a:t> </a:t>
            </a:r>
            <a:r>
              <a:rPr lang="tr-TR" altLang="ja-JP" sz="1000" dirty="0" err="1">
                <a:ea typeface="MS PGothic" charset="0"/>
                <a:cs typeface="MS PGothic" charset="0"/>
              </a:rPr>
              <a:t>suffer</a:t>
            </a:r>
            <a:r>
              <a:rPr lang="tr-TR" altLang="ja-JP" sz="1000" dirty="0">
                <a:ea typeface="MS PGothic" charset="0"/>
                <a:cs typeface="MS PGothic" charset="0"/>
              </a:rPr>
              <a:t> </a:t>
            </a:r>
            <a:r>
              <a:rPr lang="tr-TR" altLang="ja-JP" sz="1000" dirty="0" err="1">
                <a:ea typeface="MS PGothic" charset="0"/>
                <a:cs typeface="MS PGothic" charset="0"/>
              </a:rPr>
              <a:t>from</a:t>
            </a:r>
            <a:r>
              <a:rPr lang="tr-TR" altLang="ja-JP" sz="1000" dirty="0">
                <a:ea typeface="MS PGothic" charset="0"/>
                <a:cs typeface="MS PGothic" charset="0"/>
              </a:rPr>
              <a:t> </a:t>
            </a:r>
            <a:r>
              <a:rPr lang="tr-TR" altLang="ja-JP" sz="1000" dirty="0" err="1">
                <a:ea typeface="MS PGothic" charset="0"/>
                <a:cs typeface="MS PGothic" charset="0"/>
              </a:rPr>
              <a:t>high</a:t>
            </a:r>
            <a:r>
              <a:rPr lang="tr-TR" altLang="ja-JP" sz="1000" dirty="0">
                <a:ea typeface="MS PGothic" charset="0"/>
                <a:cs typeface="MS PGothic" charset="0"/>
              </a:rPr>
              <a:t> </a:t>
            </a:r>
            <a:r>
              <a:rPr lang="tr-TR" altLang="ja-JP" sz="1000" dirty="0" err="1">
                <a:ea typeface="MS PGothic" charset="0"/>
                <a:cs typeface="MS PGothic" charset="0"/>
              </a:rPr>
              <a:t>management</a:t>
            </a:r>
            <a:r>
              <a:rPr lang="tr-TR" altLang="ja-JP" sz="1000" dirty="0">
                <a:ea typeface="MS PGothic" charset="0"/>
                <a:cs typeface="MS PGothic" charset="0"/>
              </a:rPr>
              <a:t> </a:t>
            </a:r>
            <a:r>
              <a:rPr lang="tr-TR" altLang="ja-JP" sz="1000" dirty="0" err="1">
                <a:ea typeface="MS PGothic" charset="0"/>
                <a:cs typeface="MS PGothic" charset="0"/>
              </a:rPr>
              <a:t>costs</a:t>
            </a:r>
            <a:r>
              <a:rPr lang="tr-TR" altLang="ja-JP" sz="1000" dirty="0">
                <a:ea typeface="MS PGothic" charset="0"/>
                <a:cs typeface="MS PGothic" charset="0"/>
              </a:rPr>
              <a:t>.</a:t>
            </a:r>
          </a:p>
          <a:p>
            <a:pPr>
              <a:lnSpc>
                <a:spcPct val="90000"/>
              </a:lnSpc>
            </a:pPr>
            <a:endParaRPr lang="tr-TR" sz="1000" dirty="0">
              <a:ea typeface="MS PGothic" charset="0"/>
              <a:cs typeface="MS PGothic" charset="0"/>
            </a:endParaRPr>
          </a:p>
          <a:p>
            <a:pPr>
              <a:lnSpc>
                <a:spcPct val="90000"/>
              </a:lnSpc>
            </a:pPr>
            <a:r>
              <a:rPr lang="tr-TR" sz="1000" dirty="0" err="1">
                <a:ea typeface="MS PGothic" charset="0"/>
                <a:cs typeface="MS PGothic" charset="0"/>
              </a:rPr>
              <a:t>Constant</a:t>
            </a:r>
            <a:r>
              <a:rPr lang="tr-TR" sz="1000" dirty="0">
                <a:ea typeface="MS PGothic" charset="0"/>
                <a:cs typeface="MS PGothic" charset="0"/>
              </a:rPr>
              <a:t> </a:t>
            </a:r>
            <a:r>
              <a:rPr lang="tr-TR" sz="1000" dirty="0" err="1">
                <a:ea typeface="MS PGothic" charset="0"/>
                <a:cs typeface="MS PGothic" charset="0"/>
              </a:rPr>
              <a:t>returns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scale</a:t>
            </a:r>
            <a:endParaRPr lang="tr-TR" sz="1000" dirty="0">
              <a:ea typeface="MS PGothic" charset="0"/>
              <a:cs typeface="MS PGothic" charset="0"/>
            </a:endParaRPr>
          </a:p>
          <a:p>
            <a:pPr>
              <a:lnSpc>
                <a:spcPct val="90000"/>
              </a:lnSpc>
            </a:pPr>
            <a:r>
              <a:rPr lang="tr-TR" sz="1000" dirty="0" err="1">
                <a:ea typeface="MS PGothic" charset="0"/>
                <a:cs typeface="MS PGothic" charset="0"/>
              </a:rPr>
              <a:t>Olive</a:t>
            </a:r>
            <a:r>
              <a:rPr lang="tr-TR" sz="1000" dirty="0">
                <a:ea typeface="MS PGothic" charset="0"/>
                <a:cs typeface="MS PGothic" charset="0"/>
              </a:rPr>
              <a:t> </a:t>
            </a:r>
            <a:r>
              <a:rPr lang="tr-TR" sz="1000" dirty="0" err="1">
                <a:ea typeface="MS PGothic" charset="0"/>
                <a:cs typeface="MS PGothic" charset="0"/>
              </a:rPr>
              <a:t>Garden</a:t>
            </a:r>
            <a:r>
              <a:rPr lang="tr-TR" sz="1000" dirty="0">
                <a:ea typeface="MS PGothic" charset="0"/>
                <a:cs typeface="MS PGothic" charset="0"/>
              </a:rPr>
              <a:t> </a:t>
            </a:r>
            <a:r>
              <a:rPr lang="tr-TR" sz="1000" dirty="0" err="1">
                <a:ea typeface="MS PGothic" charset="0"/>
                <a:cs typeface="MS PGothic" charset="0"/>
              </a:rPr>
              <a:t>competes</a:t>
            </a:r>
            <a:r>
              <a:rPr lang="tr-TR" sz="1000" dirty="0">
                <a:ea typeface="MS PGothic" charset="0"/>
                <a:cs typeface="MS PGothic" charset="0"/>
              </a:rPr>
              <a:t> </a:t>
            </a:r>
            <a:r>
              <a:rPr lang="tr-TR" sz="1000" dirty="0" err="1">
                <a:ea typeface="MS PGothic" charset="0"/>
                <a:cs typeface="MS PGothic" charset="0"/>
              </a:rPr>
              <a:t>with</a:t>
            </a:r>
            <a:r>
              <a:rPr lang="tr-TR" sz="1000" dirty="0">
                <a:ea typeface="MS PGothic" charset="0"/>
                <a:cs typeface="MS PGothic" charset="0"/>
              </a:rPr>
              <a:t> </a:t>
            </a:r>
            <a:r>
              <a:rPr lang="tr-TR" sz="1000" dirty="0" err="1">
                <a:ea typeface="MS PGothic" charset="0"/>
                <a:cs typeface="MS PGothic" charset="0"/>
              </a:rPr>
              <a:t>local</a:t>
            </a:r>
            <a:r>
              <a:rPr lang="tr-TR" sz="1000" dirty="0">
                <a:ea typeface="MS PGothic" charset="0"/>
                <a:cs typeface="MS PGothic" charset="0"/>
              </a:rPr>
              <a:t> </a:t>
            </a:r>
            <a:r>
              <a:rPr lang="tr-TR" sz="1000" dirty="0" err="1">
                <a:ea typeface="MS PGothic" charset="0"/>
                <a:cs typeface="MS PGothic" charset="0"/>
              </a:rPr>
              <a:t>Italian</a:t>
            </a:r>
            <a:r>
              <a:rPr lang="tr-TR" sz="1000" dirty="0">
                <a:ea typeface="MS PGothic" charset="0"/>
                <a:cs typeface="MS PGothic" charset="0"/>
              </a:rPr>
              <a:t> </a:t>
            </a:r>
            <a:r>
              <a:rPr lang="tr-TR" sz="1000" dirty="0" err="1">
                <a:ea typeface="MS PGothic" charset="0"/>
                <a:cs typeface="MS PGothic" charset="0"/>
              </a:rPr>
              <a:t>restaurants</a:t>
            </a:r>
            <a:r>
              <a:rPr lang="tr-TR" sz="1000" dirty="0">
                <a:ea typeface="MS PGothic" charset="0"/>
                <a:cs typeface="MS PGothic" charset="0"/>
              </a:rPr>
              <a:t>. </a:t>
            </a:r>
            <a:r>
              <a:rPr lang="tr-TR" sz="1000" dirty="0" err="1">
                <a:ea typeface="MS PGothic" charset="0"/>
                <a:cs typeface="MS PGothic" charset="0"/>
              </a:rPr>
              <a:t>In</a:t>
            </a:r>
            <a:r>
              <a:rPr lang="tr-TR" sz="1000" dirty="0">
                <a:ea typeface="MS PGothic" charset="0"/>
                <a:cs typeface="MS PGothic" charset="0"/>
              </a:rPr>
              <a:t> </a:t>
            </a:r>
            <a:r>
              <a:rPr lang="tr-TR" sz="1000" dirty="0" err="1">
                <a:ea typeface="MS PGothic" charset="0"/>
                <a:cs typeface="MS PGothic" charset="0"/>
              </a:rPr>
              <a:t>each</a:t>
            </a:r>
            <a:r>
              <a:rPr lang="tr-TR" sz="1000" dirty="0">
                <a:ea typeface="MS PGothic" charset="0"/>
                <a:cs typeface="MS PGothic" charset="0"/>
              </a:rPr>
              <a:t> </a:t>
            </a:r>
            <a:r>
              <a:rPr lang="tr-TR" sz="1000" dirty="0" err="1">
                <a:ea typeface="MS PGothic" charset="0"/>
                <a:cs typeface="MS PGothic" charset="0"/>
              </a:rPr>
              <a:t>case</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local</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hire</a:t>
            </a:r>
            <a:r>
              <a:rPr lang="tr-TR" sz="1000" dirty="0">
                <a:ea typeface="MS PGothic" charset="0"/>
                <a:cs typeface="MS PGothic" charset="0"/>
              </a:rPr>
              <a:t> </a:t>
            </a:r>
            <a:r>
              <a:rPr lang="tr-TR" sz="1000" dirty="0" err="1">
                <a:ea typeface="MS PGothic" charset="0"/>
                <a:cs typeface="MS PGothic" charset="0"/>
              </a:rPr>
              <a:t>workers</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build</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restaurant</a:t>
            </a:r>
            <a:r>
              <a:rPr lang="tr-TR" sz="1000" dirty="0">
                <a:ea typeface="MS PGothic" charset="0"/>
                <a:cs typeface="MS PGothic" charset="0"/>
              </a:rPr>
              <a:t> </a:t>
            </a:r>
            <a:r>
              <a:rPr lang="tr-TR" sz="1000" dirty="0" err="1">
                <a:ea typeface="MS PGothic" charset="0"/>
                <a:cs typeface="MS PGothic" charset="0"/>
              </a:rPr>
              <a:t>are</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same</a:t>
            </a:r>
            <a:r>
              <a:rPr lang="tr-TR" sz="1000" dirty="0">
                <a:ea typeface="MS PGothic" charset="0"/>
                <a:cs typeface="MS PGothic" charset="0"/>
              </a:rPr>
              <a:t>. </a:t>
            </a:r>
            <a:r>
              <a:rPr lang="tr-TR" sz="1000" dirty="0" err="1">
                <a:ea typeface="MS PGothic" charset="0"/>
                <a:cs typeface="MS PGothic" charset="0"/>
              </a:rPr>
              <a:t>Olive</a:t>
            </a:r>
            <a:r>
              <a:rPr lang="tr-TR" sz="1000" dirty="0">
                <a:ea typeface="MS PGothic" charset="0"/>
                <a:cs typeface="MS PGothic" charset="0"/>
              </a:rPr>
              <a:t> </a:t>
            </a:r>
            <a:r>
              <a:rPr lang="tr-TR" sz="1000" dirty="0" err="1">
                <a:ea typeface="MS PGothic" charset="0"/>
                <a:cs typeface="MS PGothic" charset="0"/>
              </a:rPr>
              <a:t>Garden</a:t>
            </a:r>
            <a:r>
              <a:rPr lang="tr-TR" sz="1000" dirty="0">
                <a:ea typeface="MS PGothic" charset="0"/>
                <a:cs typeface="MS PGothic" charset="0"/>
              </a:rPr>
              <a:t> </a:t>
            </a:r>
            <a:r>
              <a:rPr lang="tr-TR" sz="1000" dirty="0" err="1">
                <a:ea typeface="MS PGothic" charset="0"/>
                <a:cs typeface="MS PGothic" charset="0"/>
              </a:rPr>
              <a:t>does</a:t>
            </a:r>
            <a:r>
              <a:rPr lang="tr-TR" sz="1000" dirty="0">
                <a:ea typeface="MS PGothic" charset="0"/>
                <a:cs typeface="MS PGothic" charset="0"/>
              </a:rPr>
              <a:t> </a:t>
            </a:r>
            <a:r>
              <a:rPr lang="tr-TR" sz="1000" dirty="0" err="1">
                <a:ea typeface="MS PGothic" charset="0"/>
                <a:cs typeface="MS PGothic" charset="0"/>
              </a:rPr>
              <a:t>have</a:t>
            </a:r>
            <a:r>
              <a:rPr lang="tr-TR" sz="1000" dirty="0">
                <a:ea typeface="MS PGothic" charset="0"/>
                <a:cs typeface="MS PGothic" charset="0"/>
              </a:rPr>
              <a:t> a </a:t>
            </a:r>
            <a:r>
              <a:rPr lang="tr-TR" sz="1000" dirty="0" err="1">
                <a:ea typeface="MS PGothic" charset="0"/>
                <a:cs typeface="MS PGothic" charset="0"/>
              </a:rPr>
              <a:t>few</a:t>
            </a:r>
            <a:r>
              <a:rPr lang="tr-TR" sz="1000" dirty="0">
                <a:ea typeface="MS PGothic" charset="0"/>
                <a:cs typeface="MS PGothic" charset="0"/>
              </a:rPr>
              <a:t> </a:t>
            </a:r>
            <a:r>
              <a:rPr lang="tr-TR" sz="1000" dirty="0" err="1">
                <a:ea typeface="MS PGothic" charset="0"/>
                <a:cs typeface="MS PGothic" charset="0"/>
              </a:rPr>
              <a:t>advantages</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example</a:t>
            </a:r>
            <a:r>
              <a:rPr lang="tr-TR" sz="1000" dirty="0">
                <a:ea typeface="MS PGothic" charset="0"/>
                <a:cs typeface="MS PGothic" charset="0"/>
              </a:rPr>
              <a:t>, it can </a:t>
            </a:r>
            <a:r>
              <a:rPr lang="tr-TR" sz="1000" dirty="0" err="1">
                <a:ea typeface="MS PGothic" charset="0"/>
                <a:cs typeface="MS PGothic" charset="0"/>
              </a:rPr>
              <a:t>afford</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advertise</a:t>
            </a:r>
            <a:r>
              <a:rPr lang="tr-TR" sz="1000" dirty="0">
                <a:ea typeface="MS PGothic" charset="0"/>
                <a:cs typeface="MS PGothic" charset="0"/>
              </a:rPr>
              <a:t> on </a:t>
            </a:r>
            <a:r>
              <a:rPr lang="tr-TR" sz="1000" dirty="0" err="1">
                <a:ea typeface="MS PGothic" charset="0"/>
                <a:cs typeface="MS PGothic" charset="0"/>
              </a:rPr>
              <a:t>national</a:t>
            </a:r>
            <a:r>
              <a:rPr lang="tr-TR" sz="1000" dirty="0">
                <a:ea typeface="MS PGothic" charset="0"/>
                <a:cs typeface="MS PGothic" charset="0"/>
              </a:rPr>
              <a:t> </a:t>
            </a:r>
            <a:r>
              <a:rPr lang="tr-TR" sz="1000" dirty="0" err="1">
                <a:ea typeface="MS PGothic" charset="0"/>
                <a:cs typeface="MS PGothic" charset="0"/>
              </a:rPr>
              <a:t>television</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buy </a:t>
            </a:r>
            <a:r>
              <a:rPr lang="tr-TR" sz="1000" dirty="0" err="1">
                <a:ea typeface="MS PGothic" charset="0"/>
                <a:cs typeface="MS PGothic" charset="0"/>
              </a:rPr>
              <a:t>food</a:t>
            </a:r>
            <a:r>
              <a:rPr lang="tr-TR" sz="1000" dirty="0">
                <a:ea typeface="MS PGothic" charset="0"/>
                <a:cs typeface="MS PGothic" charset="0"/>
              </a:rPr>
              <a:t> in </a:t>
            </a:r>
            <a:r>
              <a:rPr lang="tr-TR" sz="1000" dirty="0" err="1">
                <a:ea typeface="MS PGothic" charset="0"/>
                <a:cs typeface="MS PGothic" charset="0"/>
              </a:rPr>
              <a:t>bulk</a:t>
            </a:r>
            <a:r>
              <a:rPr lang="tr-TR" sz="1000" dirty="0">
                <a:ea typeface="MS PGothic" charset="0"/>
                <a:cs typeface="MS PGothic" charset="0"/>
              </a:rPr>
              <a:t>. But </a:t>
            </a:r>
            <a:r>
              <a:rPr lang="tr-TR" sz="1000" dirty="0" err="1">
                <a:ea typeface="MS PGothic" charset="0"/>
                <a:cs typeface="MS PGothic" charset="0"/>
              </a:rPr>
              <a:t>Olive</a:t>
            </a:r>
            <a:r>
              <a:rPr lang="tr-TR" sz="1000" dirty="0">
                <a:ea typeface="MS PGothic" charset="0"/>
                <a:cs typeface="MS PGothic" charset="0"/>
              </a:rPr>
              <a:t> </a:t>
            </a:r>
            <a:r>
              <a:rPr lang="tr-TR" sz="1000" dirty="0" err="1">
                <a:ea typeface="MS PGothic" charset="0"/>
                <a:cs typeface="MS PGothic" charset="0"/>
              </a:rPr>
              <a:t>Garden</a:t>
            </a:r>
            <a:r>
              <a:rPr lang="tr-TR" sz="1000" dirty="0">
                <a:ea typeface="MS PGothic" charset="0"/>
                <a:cs typeface="MS PGothic" charset="0"/>
              </a:rPr>
              <a:t> </a:t>
            </a:r>
            <a:r>
              <a:rPr lang="tr-TR" sz="1000" dirty="0" err="1">
                <a:ea typeface="MS PGothic" charset="0"/>
                <a:cs typeface="MS PGothic" charset="0"/>
              </a:rPr>
              <a:t>also</a:t>
            </a:r>
            <a:r>
              <a:rPr lang="tr-TR" sz="1000" dirty="0">
                <a:ea typeface="MS PGothic" charset="0"/>
                <a:cs typeface="MS PGothic" charset="0"/>
              </a:rPr>
              <a:t> has </a:t>
            </a:r>
            <a:r>
              <a:rPr lang="tr-TR" sz="1000" dirty="0" err="1">
                <a:ea typeface="MS PGothic" charset="0"/>
                <a:cs typeface="MS PGothic" charset="0"/>
              </a:rPr>
              <a:t>more</a:t>
            </a:r>
            <a:r>
              <a:rPr lang="tr-TR" sz="1000" dirty="0">
                <a:ea typeface="MS PGothic" charset="0"/>
                <a:cs typeface="MS PGothic" charset="0"/>
              </a:rPr>
              <a:t> </a:t>
            </a:r>
            <a:r>
              <a:rPr lang="tr-TR" sz="1000" dirty="0" err="1">
                <a:ea typeface="MS PGothic" charset="0"/>
                <a:cs typeface="MS PGothic" charset="0"/>
              </a:rPr>
              <a:t>overhead</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its</a:t>
            </a:r>
            <a:r>
              <a:rPr lang="tr-TR" sz="1000" dirty="0">
                <a:ea typeface="MS PGothic" charset="0"/>
                <a:cs typeface="MS PGothic" charset="0"/>
              </a:rPr>
              <a:t> </a:t>
            </a:r>
            <a:r>
              <a:rPr lang="tr-TR" sz="1000" dirty="0" err="1">
                <a:ea typeface="MS PGothic" charset="0"/>
                <a:cs typeface="MS PGothic" charset="0"/>
              </a:rPr>
              <a:t>many</a:t>
            </a:r>
            <a:r>
              <a:rPr lang="tr-TR" sz="1000" dirty="0">
                <a:ea typeface="MS PGothic" charset="0"/>
                <a:cs typeface="MS PGothic" charset="0"/>
              </a:rPr>
              <a:t> </a:t>
            </a:r>
            <a:r>
              <a:rPr lang="tr-TR" sz="1000" dirty="0" err="1">
                <a:ea typeface="MS PGothic" charset="0"/>
                <a:cs typeface="MS PGothic" charset="0"/>
              </a:rPr>
              <a:t>layers</a:t>
            </a:r>
            <a:r>
              <a:rPr lang="tr-TR" sz="1000" dirty="0">
                <a:ea typeface="MS PGothic" charset="0"/>
                <a:cs typeface="MS PGothic" charset="0"/>
              </a:rPr>
              <a:t> of </a:t>
            </a:r>
            <a:r>
              <a:rPr lang="tr-TR" sz="1000" dirty="0" err="1">
                <a:ea typeface="MS PGothic" charset="0"/>
                <a:cs typeface="MS PGothic" charset="0"/>
              </a:rPr>
              <a:t>management</a:t>
            </a:r>
            <a:r>
              <a:rPr lang="tr-TR" sz="1000" dirty="0">
                <a:ea typeface="MS PGothic" charset="0"/>
                <a:cs typeface="MS PGothic" charset="0"/>
              </a:rPr>
              <a:t>. </a:t>
            </a:r>
            <a:r>
              <a:rPr lang="tr-TR" sz="1000" dirty="0" err="1">
                <a:ea typeface="MS PGothic" charset="0"/>
                <a:cs typeface="MS PGothic" charset="0"/>
              </a:rPr>
              <a:t>Constant</a:t>
            </a:r>
            <a:r>
              <a:rPr lang="tr-TR" sz="1000" dirty="0">
                <a:ea typeface="MS PGothic" charset="0"/>
                <a:cs typeface="MS PGothic" charset="0"/>
              </a:rPr>
              <a:t> </a:t>
            </a:r>
            <a:r>
              <a:rPr lang="tr-TR" sz="1000" dirty="0" err="1">
                <a:ea typeface="MS PGothic" charset="0"/>
                <a:cs typeface="MS PGothic" charset="0"/>
              </a:rPr>
              <a:t>returns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scale</a:t>
            </a:r>
            <a:r>
              <a:rPr lang="tr-TR" sz="1000" dirty="0">
                <a:ea typeface="MS PGothic" charset="0"/>
                <a:cs typeface="MS PGothic" charset="0"/>
              </a:rPr>
              <a:t> in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bigger</a:t>
            </a:r>
            <a:r>
              <a:rPr lang="tr-TR" sz="1000" dirty="0">
                <a:ea typeface="MS PGothic" charset="0"/>
                <a:cs typeface="MS PGothic" charset="0"/>
              </a:rPr>
              <a:t> </a:t>
            </a:r>
            <a:r>
              <a:rPr lang="tr-TR" sz="1000" dirty="0" err="1">
                <a:ea typeface="MS PGothic" charset="0"/>
                <a:cs typeface="MS PGothic" charset="0"/>
              </a:rPr>
              <a:t>chain</a:t>
            </a:r>
            <a:r>
              <a:rPr lang="tr-TR" sz="1000" dirty="0">
                <a:ea typeface="MS PGothic" charset="0"/>
                <a:cs typeface="MS PGothic" charset="0"/>
              </a:rPr>
              <a:t> </a:t>
            </a:r>
            <a:r>
              <a:rPr lang="tr-TR" sz="1000" dirty="0" err="1">
                <a:ea typeface="MS PGothic" charset="0"/>
                <a:cs typeface="MS PGothic" charset="0"/>
              </a:rPr>
              <a:t>means</a:t>
            </a:r>
            <a:r>
              <a:rPr lang="tr-TR" sz="1000" dirty="0">
                <a:ea typeface="MS PGothic" charset="0"/>
                <a:cs typeface="MS PGothic" charset="0"/>
              </a:rPr>
              <a:t> </a:t>
            </a:r>
            <a:r>
              <a:rPr lang="tr-TR" sz="1000" dirty="0" err="1">
                <a:ea typeface="MS PGothic" charset="0"/>
                <a:cs typeface="MS PGothic" charset="0"/>
              </a:rPr>
              <a:t>that</a:t>
            </a:r>
            <a:r>
              <a:rPr lang="tr-TR" sz="1000" dirty="0">
                <a:ea typeface="MS PGothic" charset="0"/>
                <a:cs typeface="MS PGothic" charset="0"/>
              </a:rPr>
              <a:t> a </a:t>
            </a:r>
            <a:r>
              <a:rPr lang="tr-TR" sz="1000" dirty="0" err="1">
                <a:ea typeface="MS PGothic" charset="0"/>
                <a:cs typeface="MS PGothic" charset="0"/>
              </a:rPr>
              <a:t>small</a:t>
            </a:r>
            <a:r>
              <a:rPr lang="tr-TR" sz="1000" dirty="0">
                <a:ea typeface="MS PGothic" charset="0"/>
                <a:cs typeface="MS PGothic" charset="0"/>
              </a:rPr>
              <a:t> </a:t>
            </a:r>
            <a:r>
              <a:rPr lang="tr-TR" sz="1000" dirty="0" err="1">
                <a:ea typeface="MS PGothic" charset="0"/>
                <a:cs typeface="MS PGothic" charset="0"/>
              </a:rPr>
              <a:t>local</a:t>
            </a:r>
            <a:r>
              <a:rPr lang="tr-TR" sz="1000" dirty="0">
                <a:ea typeface="MS PGothic" charset="0"/>
                <a:cs typeface="MS PGothic" charset="0"/>
              </a:rPr>
              <a:t> </a:t>
            </a:r>
            <a:r>
              <a:rPr lang="tr-TR" sz="1000" dirty="0" err="1">
                <a:ea typeface="MS PGothic" charset="0"/>
                <a:cs typeface="MS PGothic" charset="0"/>
              </a:rPr>
              <a:t>Italian</a:t>
            </a:r>
            <a:r>
              <a:rPr lang="tr-TR" sz="1000" dirty="0">
                <a:ea typeface="MS PGothic" charset="0"/>
                <a:cs typeface="MS PGothic" charset="0"/>
              </a:rPr>
              <a:t> </a:t>
            </a:r>
            <a:r>
              <a:rPr lang="tr-TR" sz="1000" dirty="0" err="1">
                <a:ea typeface="MS PGothic" charset="0"/>
                <a:cs typeface="MS PGothic" charset="0"/>
              </a:rPr>
              <a:t>restaurant</a:t>
            </a:r>
            <a:r>
              <a:rPr lang="tr-TR" sz="1000" dirty="0">
                <a:ea typeface="MS PGothic" charset="0"/>
                <a:cs typeface="MS PGothic" charset="0"/>
              </a:rPr>
              <a:t> </a:t>
            </a:r>
            <a:r>
              <a:rPr lang="tr-TR" sz="1000" dirty="0" err="1">
                <a:ea typeface="MS PGothic" charset="0"/>
                <a:cs typeface="MS PGothic" charset="0"/>
              </a:rPr>
              <a:t>will</a:t>
            </a:r>
            <a:r>
              <a:rPr lang="tr-TR" sz="1000" dirty="0">
                <a:ea typeface="MS PGothic" charset="0"/>
                <a:cs typeface="MS PGothic" charset="0"/>
              </a:rPr>
              <a:t> </a:t>
            </a:r>
            <a:r>
              <a:rPr lang="tr-TR" sz="1000" dirty="0" err="1">
                <a:ea typeface="MS PGothic" charset="0"/>
                <a:cs typeface="MS PGothic" charset="0"/>
              </a:rPr>
              <a:t>have</a:t>
            </a:r>
            <a:r>
              <a:rPr lang="tr-TR" sz="1000" dirty="0">
                <a:ea typeface="MS PGothic" charset="0"/>
                <a:cs typeface="MS PGothic" charset="0"/>
              </a:rPr>
              <a:t> </a:t>
            </a:r>
            <a:r>
              <a:rPr lang="tr-TR" sz="1000" dirty="0" err="1">
                <a:ea typeface="MS PGothic" charset="0"/>
                <a:cs typeface="MS PGothic" charset="0"/>
              </a:rPr>
              <a:t>approximately</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same</a:t>
            </a:r>
            <a:r>
              <a:rPr lang="tr-TR" sz="1000" dirty="0">
                <a:ea typeface="MS PGothic" charset="0"/>
                <a:cs typeface="MS PGothic" charset="0"/>
              </a:rPr>
              <a:t> </a:t>
            </a:r>
            <a:r>
              <a:rPr lang="tr-TR" sz="1000" dirty="0" err="1">
                <a:ea typeface="MS PGothic" charset="0"/>
                <a:cs typeface="MS PGothic" charset="0"/>
              </a:rPr>
              <a:t>menu</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 as </a:t>
            </a:r>
            <a:r>
              <a:rPr lang="tr-TR" sz="1000" dirty="0" err="1">
                <a:ea typeface="MS PGothic" charset="0"/>
                <a:cs typeface="MS PGothic" charset="0"/>
              </a:rPr>
              <a:t>its</a:t>
            </a:r>
            <a:r>
              <a:rPr lang="tr-TR" sz="1000" dirty="0">
                <a:ea typeface="MS PGothic" charset="0"/>
                <a:cs typeface="MS PGothic" charset="0"/>
              </a:rPr>
              <a:t> </a:t>
            </a:r>
            <a:r>
              <a:rPr lang="tr-TR" sz="1000" dirty="0" err="1">
                <a:ea typeface="MS PGothic" charset="0"/>
                <a:cs typeface="MS PGothic" charset="0"/>
              </a:rPr>
              <a:t>bigger</a:t>
            </a:r>
            <a:r>
              <a:rPr lang="tr-TR" sz="1000" dirty="0">
                <a:ea typeface="MS PGothic" charset="0"/>
                <a:cs typeface="MS PGothic" charset="0"/>
              </a:rPr>
              <a:t> </a:t>
            </a:r>
            <a:r>
              <a:rPr lang="tr-TR" sz="1000" dirty="0" err="1">
                <a:ea typeface="MS PGothic" charset="0"/>
                <a:cs typeface="MS PGothic" charset="0"/>
              </a:rPr>
              <a:t>rivals</a:t>
            </a:r>
            <a:r>
              <a:rPr lang="tr-TR" sz="1000" dirty="0">
                <a:ea typeface="MS PGothic" charset="0"/>
                <a:cs typeface="MS PGothic" charset="0"/>
              </a:rPr>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In</a:t>
            </a:r>
            <a:r>
              <a:rPr lang="tr-TR" altLang="en-US" dirty="0"/>
              <a:t> </a:t>
            </a:r>
            <a:r>
              <a:rPr lang="tr-TR" altLang="en-US" dirty="0" err="1"/>
              <a:t>one</a:t>
            </a:r>
            <a:r>
              <a:rPr lang="tr-TR" altLang="en-US" dirty="0"/>
              <a:t> </a:t>
            </a:r>
            <a:r>
              <a:rPr lang="tr-TR" altLang="en-US" dirty="0" err="1"/>
              <a:t>sentence</a:t>
            </a:r>
            <a:r>
              <a:rPr lang="tr-TR" altLang="en-US" dirty="0"/>
              <a:t>:</a:t>
            </a:r>
          </a:p>
          <a:p>
            <a:r>
              <a:rPr lang="tr-TR" altLang="en-US" dirty="0"/>
              <a:t>A </a:t>
            </a:r>
            <a:r>
              <a:rPr lang="tr-TR" altLang="en-US" dirty="0" err="1"/>
              <a:t>monopolist</a:t>
            </a:r>
            <a:r>
              <a:rPr lang="tr-TR" altLang="en-US" dirty="0"/>
              <a:t> </a:t>
            </a:r>
            <a:r>
              <a:rPr lang="tr-TR" altLang="en-US" dirty="0" err="1"/>
              <a:t>produces</a:t>
            </a:r>
            <a:r>
              <a:rPr lang="tr-TR" altLang="en-US" dirty="0"/>
              <a:t> </a:t>
            </a:r>
            <a:r>
              <a:rPr lang="tr-TR" altLang="en-US" dirty="0" err="1"/>
              <a:t>less</a:t>
            </a:r>
            <a:r>
              <a:rPr lang="tr-TR" altLang="en-US" dirty="0"/>
              <a:t> </a:t>
            </a:r>
            <a:r>
              <a:rPr lang="tr-TR" altLang="en-US" dirty="0" err="1"/>
              <a:t>output</a:t>
            </a:r>
            <a:r>
              <a:rPr lang="tr-TR" altLang="en-US" dirty="0"/>
              <a:t> </a:t>
            </a:r>
            <a:r>
              <a:rPr lang="tr-TR" altLang="en-US" dirty="0" err="1"/>
              <a:t>and</a:t>
            </a:r>
            <a:r>
              <a:rPr lang="tr-TR" altLang="en-US" dirty="0"/>
              <a:t> </a:t>
            </a:r>
            <a:r>
              <a:rPr lang="tr-TR" altLang="en-US" dirty="0" err="1"/>
              <a:t>charges</a:t>
            </a:r>
            <a:r>
              <a:rPr lang="tr-TR" altLang="en-US" dirty="0"/>
              <a:t> a </a:t>
            </a:r>
            <a:r>
              <a:rPr lang="tr-TR" altLang="en-US" dirty="0" err="1"/>
              <a:t>higher</a:t>
            </a:r>
            <a:r>
              <a:rPr lang="tr-TR" altLang="en-US" dirty="0"/>
              <a:t> </a:t>
            </a:r>
            <a:r>
              <a:rPr lang="tr-TR" altLang="en-US" dirty="0" err="1"/>
              <a:t>price</a:t>
            </a:r>
            <a:r>
              <a:rPr lang="tr-TR" altLang="en-US" dirty="0"/>
              <a:t> </a:t>
            </a:r>
            <a:r>
              <a:rPr lang="tr-TR" altLang="en-US" dirty="0" err="1"/>
              <a:t>than</a:t>
            </a:r>
            <a:r>
              <a:rPr lang="tr-TR" altLang="en-US" dirty="0"/>
              <a:t> </a:t>
            </a:r>
            <a:r>
              <a:rPr lang="tr-TR" altLang="en-US" dirty="0" err="1"/>
              <a:t>competitive</a:t>
            </a:r>
            <a:r>
              <a:rPr lang="tr-TR" altLang="en-US" dirty="0"/>
              <a:t> </a:t>
            </a:r>
            <a:r>
              <a:rPr lang="tr-TR" altLang="en-US" dirty="0" err="1"/>
              <a:t>markets</a:t>
            </a:r>
            <a:r>
              <a:rPr lang="tr-TR" altLang="en-US" dirty="0"/>
              <a:t>.</a:t>
            </a:r>
          </a:p>
        </p:txBody>
      </p:sp>
    </p:spTree>
    <p:extLst>
      <p:ext uri="{BB962C8B-B14F-4D97-AF65-F5344CB8AC3E}">
        <p14:creationId xmlns:p14="http://schemas.microsoft.com/office/powerpoint/2010/main" val="169123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Monopoly</a:t>
            </a:r>
          </a:p>
          <a:p>
            <a:pPr marL="171450" indent="-171450">
              <a:buFont typeface="Arial" charset="0"/>
              <a:buChar char="•"/>
            </a:pPr>
            <a:r>
              <a:rPr lang="en-US" dirty="0"/>
              <a:t>Competition</a:t>
            </a:r>
          </a:p>
          <a:p>
            <a:pPr marL="171450" indent="-171450">
              <a:buFont typeface="Arial" charset="0"/>
              <a:buChar char="•"/>
            </a:pPr>
            <a:r>
              <a:rPr lang="en-US" dirty="0"/>
              <a:t>Substitutes</a:t>
            </a:r>
          </a:p>
        </p:txBody>
      </p:sp>
    </p:spTree>
    <p:extLst>
      <p:ext uri="{BB962C8B-B14F-4D97-AF65-F5344CB8AC3E}">
        <p14:creationId xmlns:p14="http://schemas.microsoft.com/office/powerpoint/2010/main" val="655456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The</a:t>
            </a:r>
            <a:r>
              <a:rPr lang="tr-TR" altLang="en-US" dirty="0"/>
              <a:t> </a:t>
            </a:r>
            <a:r>
              <a:rPr lang="tr-TR" altLang="en-US" dirty="0" err="1"/>
              <a:t>government</a:t>
            </a:r>
            <a:r>
              <a:rPr lang="tr-TR" altLang="en-US" dirty="0"/>
              <a:t> </a:t>
            </a:r>
            <a:r>
              <a:rPr lang="tr-TR" altLang="en-US" dirty="0" err="1"/>
              <a:t>may</a:t>
            </a:r>
            <a:r>
              <a:rPr lang="tr-TR" altLang="en-US" dirty="0"/>
              <a:t> </a:t>
            </a:r>
            <a:r>
              <a:rPr lang="tr-TR" altLang="en-US" dirty="0" err="1"/>
              <a:t>want</a:t>
            </a:r>
            <a:r>
              <a:rPr lang="tr-TR" altLang="en-US" dirty="0"/>
              <a:t> </a:t>
            </a:r>
            <a:r>
              <a:rPr lang="tr-TR" altLang="en-US" dirty="0" err="1"/>
              <a:t>to</a:t>
            </a:r>
            <a:r>
              <a:rPr lang="tr-TR" altLang="en-US" dirty="0"/>
              <a:t> </a:t>
            </a:r>
            <a:r>
              <a:rPr lang="tr-TR" altLang="en-US" dirty="0" err="1"/>
              <a:t>leave</a:t>
            </a:r>
            <a:r>
              <a:rPr lang="tr-TR" altLang="en-US" dirty="0"/>
              <a:t> a </a:t>
            </a:r>
            <a:r>
              <a:rPr lang="tr-TR" altLang="en-US" dirty="0" err="1"/>
              <a:t>monopoly</a:t>
            </a:r>
            <a:r>
              <a:rPr lang="tr-TR" altLang="en-US" dirty="0"/>
              <a:t> </a:t>
            </a:r>
            <a:r>
              <a:rPr lang="tr-TR" altLang="en-US" dirty="0" err="1"/>
              <a:t>alone</a:t>
            </a:r>
            <a:r>
              <a:rPr lang="tr-TR" altLang="en-US" dirty="0"/>
              <a:t> </a:t>
            </a:r>
            <a:r>
              <a:rPr lang="tr-TR" altLang="en-US" dirty="0" err="1"/>
              <a:t>if</a:t>
            </a:r>
            <a:r>
              <a:rPr lang="tr-TR" altLang="en-US" dirty="0"/>
              <a:t> </a:t>
            </a:r>
            <a:r>
              <a:rPr lang="tr-TR" altLang="en-US" dirty="0" err="1"/>
              <a:t>the</a:t>
            </a:r>
            <a:r>
              <a:rPr lang="tr-TR" altLang="en-US" dirty="0"/>
              <a:t> </a:t>
            </a:r>
            <a:r>
              <a:rPr lang="tr-TR" altLang="en-US" dirty="0" err="1"/>
              <a:t>costs</a:t>
            </a:r>
            <a:r>
              <a:rPr lang="tr-TR" altLang="en-US" dirty="0"/>
              <a:t> of </a:t>
            </a:r>
            <a:r>
              <a:rPr lang="tr-TR" altLang="en-US" dirty="0" err="1"/>
              <a:t>intervention</a:t>
            </a:r>
            <a:r>
              <a:rPr lang="tr-TR" altLang="en-US" dirty="0"/>
              <a:t> </a:t>
            </a:r>
            <a:r>
              <a:rPr lang="tr-TR" altLang="en-US" dirty="0" err="1"/>
              <a:t>are</a:t>
            </a:r>
            <a:r>
              <a:rPr lang="tr-TR" altLang="en-US" dirty="0"/>
              <a:t> </a:t>
            </a:r>
            <a:r>
              <a:rPr lang="tr-TR" altLang="en-US" dirty="0" err="1"/>
              <a:t>greater</a:t>
            </a:r>
            <a:r>
              <a:rPr lang="tr-TR" altLang="en-US" dirty="0"/>
              <a:t> </a:t>
            </a:r>
            <a:r>
              <a:rPr lang="tr-TR" altLang="en-US" dirty="0" err="1"/>
              <a:t>than</a:t>
            </a:r>
            <a:r>
              <a:rPr lang="tr-TR" altLang="en-US" dirty="0"/>
              <a:t> </a:t>
            </a:r>
            <a:r>
              <a:rPr lang="tr-TR" altLang="en-US" dirty="0" err="1"/>
              <a:t>the</a:t>
            </a:r>
            <a:r>
              <a:rPr lang="tr-TR" altLang="en-US" dirty="0"/>
              <a:t> </a:t>
            </a:r>
            <a:r>
              <a:rPr lang="tr-TR" altLang="en-US" dirty="0" err="1"/>
              <a:t>benefits</a:t>
            </a:r>
            <a:r>
              <a:rPr lang="tr-TR" altLang="en-US" dirty="0"/>
              <a:t> of </a:t>
            </a:r>
            <a:r>
              <a:rPr lang="tr-TR" altLang="en-US" dirty="0" err="1"/>
              <a:t>intervention</a:t>
            </a:r>
            <a:r>
              <a:rPr lang="tr-TR" altLang="en-US" dirty="0"/>
              <a:t>.</a:t>
            </a:r>
          </a:p>
        </p:txBody>
      </p:sp>
    </p:spTree>
    <p:extLst>
      <p:ext uri="{BB962C8B-B14F-4D97-AF65-F5344CB8AC3E}">
        <p14:creationId xmlns:p14="http://schemas.microsoft.com/office/powerpoint/2010/main" val="2061090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tr-TR" dirty="0">
                <a:ea typeface="MS PGothic" charset="0"/>
                <a:cs typeface="MS PGothic" charset="0"/>
              </a:rPr>
              <a:t>1982:</a:t>
            </a:r>
          </a:p>
          <a:p>
            <a:pPr>
              <a:lnSpc>
                <a:spcPct val="90000"/>
              </a:lnSpc>
            </a:pPr>
            <a:r>
              <a:rPr lang="tr-TR" dirty="0">
                <a:ea typeface="MS PGothic" charset="0"/>
                <a:cs typeface="MS PGothic" charset="0"/>
              </a:rPr>
              <a:t>AT&amp;T </a:t>
            </a:r>
            <a:r>
              <a:rPr lang="tr-TR" dirty="0" err="1">
                <a:ea typeface="MS PGothic" charset="0"/>
                <a:cs typeface="MS PGothic" charset="0"/>
              </a:rPr>
              <a:t>was</a:t>
            </a:r>
            <a:r>
              <a:rPr lang="tr-TR" dirty="0">
                <a:ea typeface="MS PGothic" charset="0"/>
                <a:cs typeface="MS PGothic" charset="0"/>
              </a:rPr>
              <a:t> </a:t>
            </a:r>
            <a:r>
              <a:rPr lang="tr-TR" dirty="0" err="1">
                <a:ea typeface="MS PGothic" charset="0"/>
                <a:cs typeface="MS PGothic" charset="0"/>
              </a:rPr>
              <a:t>split</a:t>
            </a:r>
            <a:r>
              <a:rPr lang="tr-TR" dirty="0">
                <a:ea typeface="MS PGothic" charset="0"/>
                <a:cs typeface="MS PGothic" charset="0"/>
              </a:rPr>
              <a:t> </a:t>
            </a:r>
            <a:r>
              <a:rPr lang="tr-TR" dirty="0" err="1">
                <a:ea typeface="MS PGothic" charset="0"/>
                <a:cs typeface="MS PGothic" charset="0"/>
              </a:rPr>
              <a:t>up</a:t>
            </a:r>
            <a:r>
              <a:rPr lang="tr-TR" dirty="0">
                <a:ea typeface="MS PGothic" charset="0"/>
                <a:cs typeface="MS PGothic" charset="0"/>
              </a:rPr>
              <a:t> </a:t>
            </a:r>
            <a:r>
              <a:rPr lang="tr-TR" dirty="0" err="1">
                <a:ea typeface="MS PGothic" charset="0"/>
                <a:cs typeface="MS PGothic" charset="0"/>
              </a:rPr>
              <a:t>into</a:t>
            </a:r>
            <a:r>
              <a:rPr lang="tr-TR" dirty="0">
                <a:ea typeface="MS PGothic" charset="0"/>
                <a:cs typeface="MS PGothic" charset="0"/>
              </a:rPr>
              <a:t> </a:t>
            </a:r>
            <a:r>
              <a:rPr lang="tr-TR" dirty="0" err="1">
                <a:ea typeface="MS PGothic" charset="0"/>
                <a:cs typeface="MS PGothic" charset="0"/>
              </a:rPr>
              <a:t>eight</a:t>
            </a:r>
            <a:r>
              <a:rPr lang="tr-TR" dirty="0">
                <a:ea typeface="MS PGothic" charset="0"/>
                <a:cs typeface="MS PGothic" charset="0"/>
              </a:rPr>
              <a:t> </a:t>
            </a:r>
            <a:r>
              <a:rPr lang="tr-TR" dirty="0" err="1">
                <a:ea typeface="MS PGothic" charset="0"/>
                <a:cs typeface="MS PGothic" charset="0"/>
              </a:rPr>
              <a:t>smaller</a:t>
            </a:r>
            <a:r>
              <a:rPr lang="tr-TR" dirty="0">
                <a:ea typeface="MS PGothic" charset="0"/>
                <a:cs typeface="MS PGothic" charset="0"/>
              </a:rPr>
              <a:t> </a:t>
            </a:r>
            <a:r>
              <a:rPr lang="tr-TR" dirty="0" err="1">
                <a:ea typeface="MS PGothic" charset="0"/>
                <a:cs typeface="MS PGothic" charset="0"/>
              </a:rPr>
              <a:t>companies</a:t>
            </a:r>
            <a:r>
              <a:rPr lang="tr-TR" dirty="0">
                <a:ea typeface="MS PGothic" charset="0"/>
                <a:cs typeface="MS PGothic" charset="0"/>
              </a:rPr>
              <a:t> </a:t>
            </a:r>
            <a:r>
              <a:rPr lang="tr-TR" dirty="0" err="1">
                <a:ea typeface="MS PGothic" charset="0"/>
                <a:cs typeface="MS PGothic" charset="0"/>
              </a:rPr>
              <a:t>after</a:t>
            </a:r>
            <a:r>
              <a:rPr lang="tr-TR" dirty="0">
                <a:ea typeface="MS PGothic" charset="0"/>
                <a:cs typeface="MS PGothic" charset="0"/>
              </a:rPr>
              <a:t> </a:t>
            </a:r>
            <a:r>
              <a:rPr lang="tr-TR" dirty="0" err="1">
                <a:ea typeface="MS PGothic" charset="0"/>
                <a:cs typeface="MS PGothic" charset="0"/>
              </a:rPr>
              <a:t>spending</a:t>
            </a:r>
            <a:r>
              <a:rPr lang="tr-TR" dirty="0">
                <a:ea typeface="MS PGothic" charset="0"/>
                <a:cs typeface="MS PGothic" charset="0"/>
              </a:rPr>
              <a:t> </a:t>
            </a:r>
            <a:r>
              <a:rPr lang="tr-TR" dirty="0" err="1">
                <a:ea typeface="MS PGothic" charset="0"/>
                <a:cs typeface="MS PGothic" charset="0"/>
              </a:rPr>
              <a:t>over</a:t>
            </a:r>
            <a:r>
              <a:rPr lang="tr-TR" dirty="0">
                <a:ea typeface="MS PGothic" charset="0"/>
                <a:cs typeface="MS PGothic" charset="0"/>
              </a:rPr>
              <a:t> $300 </a:t>
            </a:r>
            <a:r>
              <a:rPr lang="tr-TR" dirty="0" err="1">
                <a:ea typeface="MS PGothic" charset="0"/>
                <a:cs typeface="MS PGothic" charset="0"/>
              </a:rPr>
              <a:t>million</a:t>
            </a:r>
            <a:r>
              <a:rPr lang="tr-TR" dirty="0">
                <a:ea typeface="MS PGothic" charset="0"/>
                <a:cs typeface="MS PGothic" charset="0"/>
              </a:rPr>
              <a:t> </a:t>
            </a:r>
            <a:r>
              <a:rPr lang="tr-TR" dirty="0" err="1">
                <a:ea typeface="MS PGothic" charset="0"/>
                <a:cs typeface="MS PGothic" charset="0"/>
              </a:rPr>
              <a:t>defending</a:t>
            </a:r>
            <a:r>
              <a:rPr lang="tr-TR" dirty="0">
                <a:ea typeface="MS PGothic" charset="0"/>
                <a:cs typeface="MS PGothic" charset="0"/>
              </a:rPr>
              <a:t> </a:t>
            </a:r>
            <a:r>
              <a:rPr lang="tr-TR" dirty="0" err="1">
                <a:ea typeface="MS PGothic" charset="0"/>
                <a:cs typeface="MS PGothic" charset="0"/>
              </a:rPr>
              <a:t>itself</a:t>
            </a:r>
            <a:r>
              <a:rPr lang="tr-TR" dirty="0">
                <a:ea typeface="MS PGothic" charset="0"/>
                <a:cs typeface="MS PGothic" charset="0"/>
              </a:rPr>
              <a:t> </a:t>
            </a:r>
            <a:r>
              <a:rPr lang="tr-TR" dirty="0" err="1">
                <a:ea typeface="MS PGothic" charset="0"/>
                <a:cs typeface="MS PGothic" charset="0"/>
              </a:rPr>
              <a:t>from</a:t>
            </a:r>
            <a:r>
              <a:rPr lang="tr-TR" dirty="0">
                <a:ea typeface="MS PGothic" charset="0"/>
                <a:cs typeface="MS PGothic" charset="0"/>
              </a:rPr>
              <a:t> </a:t>
            </a:r>
            <a:r>
              <a:rPr lang="tr-TR" dirty="0" err="1">
                <a:ea typeface="MS PGothic" charset="0"/>
                <a:cs typeface="MS PGothic" charset="0"/>
              </a:rPr>
              <a:t>lawsuits</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antitrust</a:t>
            </a:r>
            <a:r>
              <a:rPr lang="tr-TR" dirty="0">
                <a:ea typeface="MS PGothic" charset="0"/>
                <a:cs typeface="MS PGothic" charset="0"/>
              </a:rPr>
              <a:t> </a:t>
            </a:r>
            <a:r>
              <a:rPr lang="tr-TR" dirty="0" err="1">
                <a:ea typeface="MS PGothic" charset="0"/>
                <a:cs typeface="MS PGothic" charset="0"/>
              </a:rPr>
              <a:t>legislation</a:t>
            </a:r>
            <a:r>
              <a:rPr lang="tr-TR" dirty="0">
                <a:ea typeface="MS PGothic" charset="0"/>
                <a:cs typeface="MS PGothic" charset="0"/>
              </a:rPr>
              <a:t>.</a:t>
            </a:r>
          </a:p>
          <a:p>
            <a:pPr>
              <a:lnSpc>
                <a:spcPct val="90000"/>
              </a:lnSpc>
            </a:pPr>
            <a:endParaRPr lang="tr-TR" dirty="0">
              <a:ea typeface="MS PGothic" charset="0"/>
              <a:cs typeface="MS PGothic" charset="0"/>
            </a:endParaRPr>
          </a:p>
          <a:p>
            <a:pPr>
              <a:lnSpc>
                <a:spcPct val="90000"/>
              </a:lnSpc>
            </a:pPr>
            <a:r>
              <a:rPr lang="tr-TR" dirty="0">
                <a:ea typeface="MS PGothic" charset="0"/>
                <a:cs typeface="MS PGothic" charset="0"/>
              </a:rPr>
              <a:t>1911:</a:t>
            </a:r>
          </a:p>
          <a:p>
            <a:pPr>
              <a:lnSpc>
                <a:spcPct val="90000"/>
              </a:lnSpc>
            </a:pPr>
            <a:r>
              <a:rPr lang="tr-TR" dirty="0" err="1">
                <a:ea typeface="MS PGothic" charset="0"/>
                <a:cs typeface="MS PGothic" charset="0"/>
              </a:rPr>
              <a:t>Standard</a:t>
            </a:r>
            <a:r>
              <a:rPr lang="tr-TR" dirty="0">
                <a:ea typeface="MS PGothic" charset="0"/>
                <a:cs typeface="MS PGothic" charset="0"/>
              </a:rPr>
              <a:t> </a:t>
            </a:r>
            <a:r>
              <a:rPr lang="tr-TR" dirty="0" err="1">
                <a:ea typeface="MS PGothic" charset="0"/>
                <a:cs typeface="MS PGothic" charset="0"/>
              </a:rPr>
              <a:t>Oil</a:t>
            </a:r>
            <a:r>
              <a:rPr lang="tr-TR" dirty="0">
                <a:ea typeface="MS PGothic" charset="0"/>
                <a:cs typeface="MS PGothic" charset="0"/>
              </a:rPr>
              <a:t> </a:t>
            </a:r>
            <a:r>
              <a:rPr lang="tr-TR" dirty="0" err="1">
                <a:ea typeface="MS PGothic" charset="0"/>
                <a:cs typeface="MS PGothic" charset="0"/>
              </a:rPr>
              <a:t>controlled</a:t>
            </a:r>
            <a:r>
              <a:rPr lang="tr-TR" dirty="0">
                <a:ea typeface="MS PGothic" charset="0"/>
                <a:cs typeface="MS PGothic" charset="0"/>
              </a:rPr>
              <a:t> 91% of </a:t>
            </a:r>
            <a:r>
              <a:rPr lang="tr-TR" dirty="0" err="1">
                <a:ea typeface="MS PGothic" charset="0"/>
                <a:cs typeface="MS PGothic" charset="0"/>
              </a:rPr>
              <a:t>production</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85% of final </a:t>
            </a:r>
            <a:r>
              <a:rPr lang="tr-TR" dirty="0" err="1">
                <a:ea typeface="MS PGothic" charset="0"/>
                <a:cs typeface="MS PGothic" charset="0"/>
              </a:rPr>
              <a:t>sales</a:t>
            </a:r>
            <a:r>
              <a:rPr lang="tr-TR" dirty="0">
                <a:ea typeface="MS PGothic" charset="0"/>
                <a:cs typeface="MS PGothic" charset="0"/>
              </a:rPr>
              <a:t> of </a:t>
            </a:r>
            <a:r>
              <a:rPr lang="tr-TR" dirty="0" err="1">
                <a:ea typeface="MS PGothic" charset="0"/>
                <a:cs typeface="MS PGothic" charset="0"/>
              </a:rPr>
              <a:t>oil</a:t>
            </a:r>
            <a:r>
              <a:rPr lang="tr-TR" dirty="0">
                <a:ea typeface="MS PGothic" charset="0"/>
                <a:cs typeface="MS PGothic" charset="0"/>
              </a:rPr>
              <a:t> in </a:t>
            </a:r>
            <a:r>
              <a:rPr lang="tr-TR" dirty="0" err="1">
                <a:ea typeface="MS PGothic" charset="0"/>
                <a:cs typeface="MS PGothic" charset="0"/>
              </a:rPr>
              <a:t>the</a:t>
            </a:r>
            <a:r>
              <a:rPr lang="tr-TR" dirty="0">
                <a:ea typeface="MS PGothic" charset="0"/>
                <a:cs typeface="MS PGothic" charset="0"/>
              </a:rPr>
              <a:t> United </a:t>
            </a:r>
            <a:r>
              <a:rPr lang="tr-TR" dirty="0" err="1">
                <a:ea typeface="MS PGothic" charset="0"/>
                <a:cs typeface="MS PGothic" charset="0"/>
              </a:rPr>
              <a:t>States</a:t>
            </a:r>
            <a:r>
              <a:rPr lang="tr-TR" dirty="0">
                <a:ea typeface="MS PGothic" charset="0"/>
                <a:cs typeface="MS PGothic" charset="0"/>
              </a:rPr>
              <a:t> in 1904.  </a:t>
            </a:r>
            <a:r>
              <a:rPr lang="tr-TR" dirty="0" err="1">
                <a:ea typeface="MS PGothic" charset="0"/>
                <a:cs typeface="MS PGothic" charset="0"/>
              </a:rPr>
              <a:t>In</a:t>
            </a:r>
            <a:r>
              <a:rPr lang="tr-TR" dirty="0">
                <a:ea typeface="MS PGothic" charset="0"/>
                <a:cs typeface="MS PGothic" charset="0"/>
              </a:rPr>
              <a:t> 1909,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Department</a:t>
            </a:r>
            <a:r>
              <a:rPr lang="tr-TR" dirty="0">
                <a:ea typeface="MS PGothic" charset="0"/>
                <a:cs typeface="MS PGothic" charset="0"/>
              </a:rPr>
              <a:t> of </a:t>
            </a:r>
            <a:r>
              <a:rPr lang="tr-TR" dirty="0" err="1">
                <a:ea typeface="MS PGothic" charset="0"/>
                <a:cs typeface="MS PGothic" charset="0"/>
              </a:rPr>
              <a:t>Justice</a:t>
            </a:r>
            <a:r>
              <a:rPr lang="tr-TR" dirty="0">
                <a:ea typeface="MS PGothic" charset="0"/>
                <a:cs typeface="MS PGothic" charset="0"/>
              </a:rPr>
              <a:t> </a:t>
            </a:r>
            <a:r>
              <a:rPr lang="tr-TR" dirty="0" err="1">
                <a:ea typeface="MS PGothic" charset="0"/>
                <a:cs typeface="MS PGothic" charset="0"/>
              </a:rPr>
              <a:t>sued</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company</a:t>
            </a:r>
            <a:r>
              <a:rPr lang="tr-TR" dirty="0">
                <a:ea typeface="MS PGothic" charset="0"/>
                <a:cs typeface="MS PGothic" charset="0"/>
              </a:rPr>
              <a:t> </a:t>
            </a:r>
            <a:r>
              <a:rPr lang="tr-TR" dirty="0" err="1">
                <a:ea typeface="MS PGothic" charset="0"/>
                <a:cs typeface="MS PGothic" charset="0"/>
              </a:rPr>
              <a:t>for</a:t>
            </a:r>
            <a:r>
              <a:rPr lang="tr-TR" dirty="0">
                <a:ea typeface="MS PGothic" charset="0"/>
                <a:cs typeface="MS PGothic" charset="0"/>
              </a:rPr>
              <a:t> </a:t>
            </a:r>
            <a:r>
              <a:rPr lang="tr-TR" dirty="0" err="1">
                <a:ea typeface="MS PGothic" charset="0"/>
                <a:cs typeface="MS PGothic" charset="0"/>
              </a:rPr>
              <a:t>violating</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Sherman</a:t>
            </a:r>
            <a:r>
              <a:rPr lang="tr-TR" dirty="0">
                <a:ea typeface="MS PGothic" charset="0"/>
                <a:cs typeface="MS PGothic" charset="0"/>
              </a:rPr>
              <a:t> </a:t>
            </a:r>
            <a:r>
              <a:rPr lang="tr-TR" dirty="0" err="1">
                <a:ea typeface="MS PGothic" charset="0"/>
                <a:cs typeface="MS PGothic" charset="0"/>
              </a:rPr>
              <a:t>Act</a:t>
            </a:r>
            <a:r>
              <a:rPr lang="tr-TR" dirty="0">
                <a:ea typeface="MS PGothic" charset="0"/>
                <a:cs typeface="MS PGothic" charset="0"/>
              </a:rPr>
              <a:t>.  </a:t>
            </a:r>
            <a:r>
              <a:rPr lang="tr-TR" dirty="0" err="1">
                <a:ea typeface="MS PGothic" charset="0"/>
                <a:cs typeface="MS PGothic" charset="0"/>
              </a:rPr>
              <a:t>In</a:t>
            </a:r>
            <a:r>
              <a:rPr lang="tr-TR" dirty="0">
                <a:ea typeface="MS PGothic" charset="0"/>
                <a:cs typeface="MS PGothic" charset="0"/>
              </a:rPr>
              <a:t> 1911,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company</a:t>
            </a:r>
            <a:r>
              <a:rPr lang="tr-TR" dirty="0">
                <a:ea typeface="MS PGothic" charset="0"/>
                <a:cs typeface="MS PGothic" charset="0"/>
              </a:rPr>
              <a:t> </a:t>
            </a:r>
            <a:r>
              <a:rPr lang="tr-TR" dirty="0" err="1">
                <a:ea typeface="MS PGothic" charset="0"/>
                <a:cs typeface="MS PGothic" charset="0"/>
              </a:rPr>
              <a:t>was</a:t>
            </a:r>
            <a:r>
              <a:rPr lang="tr-TR" dirty="0">
                <a:ea typeface="MS PGothic" charset="0"/>
                <a:cs typeface="MS PGothic" charset="0"/>
              </a:rPr>
              <a:t> </a:t>
            </a:r>
            <a:r>
              <a:rPr lang="tr-TR" dirty="0" err="1">
                <a:ea typeface="MS PGothic" charset="0"/>
                <a:cs typeface="MS PGothic" charset="0"/>
              </a:rPr>
              <a:t>forced</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break </a:t>
            </a:r>
            <a:r>
              <a:rPr lang="tr-TR" dirty="0" err="1">
                <a:ea typeface="MS PGothic" charset="0"/>
                <a:cs typeface="MS PGothic" charset="0"/>
              </a:rPr>
              <a:t>up</a:t>
            </a:r>
            <a:r>
              <a:rPr lang="tr-TR" dirty="0">
                <a:ea typeface="MS PGothic" charset="0"/>
                <a:cs typeface="MS PGothic" charset="0"/>
              </a:rPr>
              <a:t> </a:t>
            </a:r>
            <a:r>
              <a:rPr lang="tr-TR" dirty="0" err="1">
                <a:ea typeface="MS PGothic" charset="0"/>
                <a:cs typeface="MS PGothic" charset="0"/>
              </a:rPr>
              <a:t>into</a:t>
            </a:r>
            <a:r>
              <a:rPr lang="tr-TR" dirty="0">
                <a:ea typeface="MS PGothic" charset="0"/>
                <a:cs typeface="MS PGothic" charset="0"/>
              </a:rPr>
              <a:t> 34 </a:t>
            </a:r>
            <a:r>
              <a:rPr lang="tr-TR" dirty="0" err="1">
                <a:ea typeface="MS PGothic" charset="0"/>
                <a:cs typeface="MS PGothic" charset="0"/>
              </a:rPr>
              <a:t>independent</a:t>
            </a:r>
            <a:r>
              <a:rPr lang="tr-TR" dirty="0">
                <a:ea typeface="MS PGothic" charset="0"/>
                <a:cs typeface="MS PGothic" charset="0"/>
              </a:rPr>
              <a:t> </a:t>
            </a:r>
            <a:r>
              <a:rPr lang="tr-TR" dirty="0" err="1">
                <a:ea typeface="MS PGothic" charset="0"/>
                <a:cs typeface="MS PGothic" charset="0"/>
              </a:rPr>
              <a:t>companies</a:t>
            </a:r>
            <a:r>
              <a:rPr lang="tr-TR" dirty="0">
                <a:ea typeface="MS PGothic" charset="0"/>
                <a:cs typeface="MS PGothic" charset="0"/>
              </a:rPr>
              <a:t> </a:t>
            </a:r>
            <a:r>
              <a:rPr lang="tr-TR" dirty="0" err="1">
                <a:ea typeface="MS PGothic" charset="0"/>
                <a:cs typeface="MS PGothic" charset="0"/>
              </a:rPr>
              <a:t>with</a:t>
            </a:r>
            <a:r>
              <a:rPr lang="tr-TR" dirty="0">
                <a:ea typeface="MS PGothic" charset="0"/>
                <a:cs typeface="MS PGothic" charset="0"/>
              </a:rPr>
              <a:t> </a:t>
            </a:r>
            <a:r>
              <a:rPr lang="tr-TR" dirty="0" err="1">
                <a:ea typeface="MS PGothic" charset="0"/>
                <a:cs typeface="MS PGothic" charset="0"/>
              </a:rPr>
              <a:t>different</a:t>
            </a:r>
            <a:r>
              <a:rPr lang="tr-TR" dirty="0">
                <a:ea typeface="MS PGothic" charset="0"/>
                <a:cs typeface="MS PGothic" charset="0"/>
              </a:rPr>
              <a:t> </a:t>
            </a:r>
            <a:r>
              <a:rPr lang="tr-TR" dirty="0" err="1">
                <a:ea typeface="MS PGothic" charset="0"/>
                <a:cs typeface="MS PGothic" charset="0"/>
              </a:rPr>
              <a:t>boards</a:t>
            </a:r>
            <a:r>
              <a:rPr lang="tr-TR" dirty="0">
                <a:ea typeface="MS PGothic" charset="0"/>
                <a:cs typeface="MS PGothic" charset="0"/>
              </a:rPr>
              <a:t> of </a:t>
            </a:r>
            <a:r>
              <a:rPr lang="tr-TR" dirty="0" err="1">
                <a:ea typeface="MS PGothic" charset="0"/>
                <a:cs typeface="MS PGothic" charset="0"/>
              </a:rPr>
              <a:t>directors</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biggest</a:t>
            </a:r>
            <a:r>
              <a:rPr lang="tr-TR" dirty="0">
                <a:ea typeface="MS PGothic" charset="0"/>
                <a:cs typeface="MS PGothic" charset="0"/>
              </a:rPr>
              <a:t> </a:t>
            </a:r>
            <a:r>
              <a:rPr lang="tr-TR" dirty="0" err="1">
                <a:ea typeface="MS PGothic" charset="0"/>
                <a:cs typeface="MS PGothic" charset="0"/>
              </a:rPr>
              <a:t>two</a:t>
            </a:r>
            <a:r>
              <a:rPr lang="tr-TR" dirty="0">
                <a:ea typeface="MS PGothic" charset="0"/>
                <a:cs typeface="MS PGothic" charset="0"/>
              </a:rPr>
              <a:t> </a:t>
            </a:r>
            <a:r>
              <a:rPr lang="tr-TR" dirty="0" err="1">
                <a:ea typeface="MS PGothic" charset="0"/>
                <a:cs typeface="MS PGothic" charset="0"/>
              </a:rPr>
              <a:t>companies</a:t>
            </a:r>
            <a:r>
              <a:rPr lang="tr-TR" dirty="0">
                <a:ea typeface="MS PGothic" charset="0"/>
                <a:cs typeface="MS PGothic" charset="0"/>
              </a:rPr>
              <a:t> </a:t>
            </a:r>
            <a:r>
              <a:rPr lang="tr-TR" dirty="0" err="1">
                <a:ea typeface="MS PGothic" charset="0"/>
                <a:cs typeface="MS PGothic" charset="0"/>
              </a:rPr>
              <a:t>were</a:t>
            </a:r>
            <a:r>
              <a:rPr lang="tr-TR" dirty="0">
                <a:ea typeface="MS PGothic" charset="0"/>
                <a:cs typeface="MS PGothic" charset="0"/>
              </a:rPr>
              <a:t> </a:t>
            </a:r>
            <a:r>
              <a:rPr lang="tr-TR" dirty="0" err="1">
                <a:ea typeface="MS PGothic" charset="0"/>
                <a:cs typeface="MS PGothic" charset="0"/>
              </a:rPr>
              <a:t>Exxon</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Mobil.</a:t>
            </a:r>
          </a:p>
          <a:p>
            <a:pPr>
              <a:lnSpc>
                <a:spcPct val="90000"/>
              </a:lnSpc>
            </a:pPr>
            <a:endParaRPr lang="tr-TR" dirty="0">
              <a:ea typeface="MS PGothic" charset="0"/>
              <a:cs typeface="MS PGothic" charset="0"/>
            </a:endParaRPr>
          </a:p>
          <a:p>
            <a:pPr>
              <a:lnSpc>
                <a:spcPct val="90000"/>
              </a:lnSpc>
            </a:pPr>
            <a:r>
              <a:rPr lang="tr-TR" dirty="0" err="1">
                <a:ea typeface="MS PGothic" charset="0"/>
                <a:cs typeface="MS PGothic" charset="0"/>
              </a:rPr>
              <a:t>Reducing</a:t>
            </a:r>
            <a:r>
              <a:rPr lang="tr-TR" dirty="0">
                <a:ea typeface="MS PGothic" charset="0"/>
                <a:cs typeface="MS PGothic" charset="0"/>
              </a:rPr>
              <a:t> </a:t>
            </a:r>
            <a:r>
              <a:rPr lang="tr-TR" dirty="0" err="1">
                <a:ea typeface="MS PGothic" charset="0"/>
                <a:cs typeface="MS PGothic" charset="0"/>
              </a:rPr>
              <a:t>trade</a:t>
            </a:r>
            <a:r>
              <a:rPr lang="tr-TR" dirty="0">
                <a:ea typeface="MS PGothic" charset="0"/>
                <a:cs typeface="MS PGothic" charset="0"/>
              </a:rPr>
              <a:t> </a:t>
            </a:r>
            <a:r>
              <a:rPr lang="tr-TR" dirty="0" err="1">
                <a:ea typeface="MS PGothic" charset="0"/>
                <a:cs typeface="MS PGothic" charset="0"/>
              </a:rPr>
              <a:t>barriers</a:t>
            </a:r>
            <a:r>
              <a:rPr lang="tr-TR" dirty="0">
                <a:ea typeface="MS PGothic" charset="0"/>
                <a:cs typeface="MS PGothic" charset="0"/>
              </a:rPr>
              <a:t>:</a:t>
            </a:r>
          </a:p>
          <a:p>
            <a:pPr>
              <a:lnSpc>
                <a:spcPct val="90000"/>
              </a:lnSpc>
            </a:pPr>
            <a:endParaRPr lang="tr-TR" dirty="0">
              <a:ea typeface="MS PGothic" charset="0"/>
              <a:cs typeface="MS PGothic" charset="0"/>
            </a:endParaRPr>
          </a:p>
          <a:p>
            <a:pPr>
              <a:lnSpc>
                <a:spcPct val="90000"/>
              </a:lnSpc>
            </a:pPr>
            <a:r>
              <a:rPr lang="tr-TR" dirty="0" err="1">
                <a:ea typeface="MS PGothic" charset="0"/>
                <a:cs typeface="MS PGothic" charset="0"/>
              </a:rPr>
              <a:t>Text</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Constitution</a:t>
            </a:r>
            <a:r>
              <a:rPr lang="tr-TR" dirty="0">
                <a:ea typeface="MS PGothic" charset="0"/>
                <a:cs typeface="MS PGothic" charset="0"/>
              </a:rPr>
              <a:t> </a:t>
            </a:r>
            <a:r>
              <a:rPr lang="tr-TR" dirty="0" err="1">
                <a:ea typeface="MS PGothic" charset="0"/>
                <a:cs typeface="MS PGothic" charset="0"/>
              </a:rPr>
              <a:t>reads</a:t>
            </a:r>
            <a:r>
              <a:rPr lang="tr-TR" dirty="0">
                <a:ea typeface="MS PGothic" charset="0"/>
                <a:cs typeface="MS PGothic" charset="0"/>
              </a:rPr>
              <a:t>, </a:t>
            </a:r>
            <a:r>
              <a:rPr lang="tr-TR" altLang="ja-JP" dirty="0">
                <a:ea typeface="MS PGothic" charset="0"/>
                <a:cs typeface="MS PGothic" charset="0"/>
              </a:rPr>
              <a:t>“No </a:t>
            </a:r>
            <a:r>
              <a:rPr lang="tr-TR" altLang="ja-JP" dirty="0" err="1">
                <a:ea typeface="MS PGothic" charset="0"/>
                <a:cs typeface="MS PGothic" charset="0"/>
              </a:rPr>
              <a:t>State</a:t>
            </a:r>
            <a:r>
              <a:rPr lang="tr-TR" altLang="ja-JP" dirty="0">
                <a:ea typeface="MS PGothic" charset="0"/>
                <a:cs typeface="MS PGothic" charset="0"/>
              </a:rPr>
              <a:t> </a:t>
            </a:r>
            <a:r>
              <a:rPr lang="tr-TR" altLang="ja-JP" dirty="0" err="1">
                <a:ea typeface="MS PGothic" charset="0"/>
                <a:cs typeface="MS PGothic" charset="0"/>
              </a:rPr>
              <a:t>shall</a:t>
            </a:r>
            <a:r>
              <a:rPr lang="tr-TR" altLang="ja-JP" dirty="0">
                <a:ea typeface="MS PGothic" charset="0"/>
                <a:cs typeface="MS PGothic" charset="0"/>
              </a:rPr>
              <a:t>, </a:t>
            </a:r>
            <a:r>
              <a:rPr lang="tr-TR" altLang="ja-JP" dirty="0" err="1">
                <a:ea typeface="MS PGothic" charset="0"/>
                <a:cs typeface="MS PGothic" charset="0"/>
              </a:rPr>
              <a:t>without</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consent</a:t>
            </a:r>
            <a:r>
              <a:rPr lang="tr-TR" altLang="ja-JP" dirty="0">
                <a:ea typeface="MS PGothic" charset="0"/>
                <a:cs typeface="MS PGothic" charset="0"/>
              </a:rPr>
              <a:t> of </a:t>
            </a:r>
            <a:r>
              <a:rPr lang="tr-TR" altLang="ja-JP" dirty="0" err="1">
                <a:ea typeface="MS PGothic" charset="0"/>
                <a:cs typeface="MS PGothic" charset="0"/>
              </a:rPr>
              <a:t>Congress</a:t>
            </a:r>
            <a:r>
              <a:rPr lang="tr-TR" altLang="ja-JP" dirty="0">
                <a:ea typeface="MS PGothic" charset="0"/>
                <a:cs typeface="MS PGothic" charset="0"/>
              </a:rPr>
              <a:t>, </a:t>
            </a:r>
            <a:r>
              <a:rPr lang="tr-TR" altLang="ja-JP" dirty="0" err="1">
                <a:ea typeface="MS PGothic" charset="0"/>
                <a:cs typeface="MS PGothic" charset="0"/>
              </a:rPr>
              <a:t>lay</a:t>
            </a:r>
            <a:r>
              <a:rPr lang="tr-TR" altLang="ja-JP" dirty="0">
                <a:ea typeface="MS PGothic" charset="0"/>
                <a:cs typeface="MS PGothic" charset="0"/>
              </a:rPr>
              <a:t> </a:t>
            </a:r>
            <a:r>
              <a:rPr lang="tr-TR" altLang="ja-JP" dirty="0" err="1">
                <a:ea typeface="MS PGothic" charset="0"/>
                <a:cs typeface="MS PGothic" charset="0"/>
              </a:rPr>
              <a:t>any</a:t>
            </a:r>
            <a:r>
              <a:rPr lang="tr-TR" altLang="ja-JP" dirty="0">
                <a:ea typeface="MS PGothic" charset="0"/>
                <a:cs typeface="MS PGothic" charset="0"/>
              </a:rPr>
              <a:t> </a:t>
            </a:r>
            <a:r>
              <a:rPr lang="tr-TR" altLang="ja-JP" dirty="0" err="1">
                <a:ea typeface="MS PGothic" charset="0"/>
                <a:cs typeface="MS PGothic" charset="0"/>
              </a:rPr>
              <a:t>imposts</a:t>
            </a:r>
            <a:r>
              <a:rPr lang="tr-TR" altLang="ja-JP" dirty="0">
                <a:ea typeface="MS PGothic" charset="0"/>
                <a:cs typeface="MS PGothic" charset="0"/>
              </a:rPr>
              <a:t> </a:t>
            </a:r>
            <a:r>
              <a:rPr lang="tr-TR" altLang="ja-JP" dirty="0" err="1">
                <a:ea typeface="MS PGothic" charset="0"/>
                <a:cs typeface="MS PGothic" charset="0"/>
              </a:rPr>
              <a:t>or</a:t>
            </a:r>
            <a:r>
              <a:rPr lang="tr-TR" altLang="ja-JP" dirty="0">
                <a:ea typeface="MS PGothic" charset="0"/>
                <a:cs typeface="MS PGothic" charset="0"/>
              </a:rPr>
              <a:t> </a:t>
            </a:r>
            <a:r>
              <a:rPr lang="tr-TR" altLang="ja-JP" dirty="0" err="1">
                <a:ea typeface="MS PGothic" charset="0"/>
                <a:cs typeface="MS PGothic" charset="0"/>
              </a:rPr>
              <a:t>duties</a:t>
            </a:r>
            <a:r>
              <a:rPr lang="tr-TR" altLang="ja-JP" dirty="0">
                <a:ea typeface="MS PGothic" charset="0"/>
                <a:cs typeface="MS PGothic" charset="0"/>
              </a:rPr>
              <a:t> on </a:t>
            </a:r>
            <a:r>
              <a:rPr lang="tr-TR" altLang="ja-JP" dirty="0" err="1">
                <a:ea typeface="MS PGothic" charset="0"/>
                <a:cs typeface="MS PGothic" charset="0"/>
              </a:rPr>
              <a:t>imports</a:t>
            </a:r>
            <a:r>
              <a:rPr lang="tr-TR" altLang="ja-JP" dirty="0">
                <a:ea typeface="MS PGothic" charset="0"/>
                <a:cs typeface="MS PGothic" charset="0"/>
              </a:rPr>
              <a:t> </a:t>
            </a:r>
            <a:r>
              <a:rPr lang="tr-TR" altLang="ja-JP" dirty="0" err="1">
                <a:ea typeface="MS PGothic" charset="0"/>
                <a:cs typeface="MS PGothic" charset="0"/>
              </a:rPr>
              <a:t>or</a:t>
            </a:r>
            <a:r>
              <a:rPr lang="tr-TR" altLang="ja-JP" dirty="0">
                <a:ea typeface="MS PGothic" charset="0"/>
                <a:cs typeface="MS PGothic" charset="0"/>
              </a:rPr>
              <a:t> </a:t>
            </a:r>
            <a:r>
              <a:rPr lang="tr-TR" altLang="ja-JP" dirty="0" err="1">
                <a:ea typeface="MS PGothic" charset="0"/>
                <a:cs typeface="MS PGothic" charset="0"/>
              </a:rPr>
              <a:t>exports</a:t>
            </a:r>
            <a:r>
              <a:rPr lang="tr-TR" altLang="ja-JP" dirty="0">
                <a:ea typeface="MS PGothic" charset="0"/>
                <a:cs typeface="MS PGothic" charset="0"/>
              </a:rPr>
              <a:t>.” </a:t>
            </a:r>
            <a:r>
              <a:rPr lang="tr-TR" altLang="ja-JP" dirty="0" err="1">
                <a:ea typeface="MS PGothic" charset="0"/>
                <a:cs typeface="MS PGothic" charset="0"/>
              </a:rPr>
              <a:t>Rarely</a:t>
            </a:r>
            <a:r>
              <a:rPr lang="tr-TR" altLang="ja-JP" dirty="0">
                <a:ea typeface="MS PGothic" charset="0"/>
                <a:cs typeface="MS PGothic" charset="0"/>
              </a:rPr>
              <a:t> </a:t>
            </a:r>
            <a:r>
              <a:rPr lang="tr-TR" altLang="ja-JP" dirty="0" err="1">
                <a:ea typeface="MS PGothic" charset="0"/>
                <a:cs typeface="MS PGothic" charset="0"/>
              </a:rPr>
              <a:t>have</a:t>
            </a:r>
            <a:r>
              <a:rPr lang="tr-TR" altLang="ja-JP" dirty="0">
                <a:ea typeface="MS PGothic" charset="0"/>
                <a:cs typeface="MS PGothic" charset="0"/>
              </a:rPr>
              <a:t> </a:t>
            </a:r>
            <a:r>
              <a:rPr lang="tr-TR" altLang="ja-JP" dirty="0" err="1">
                <a:ea typeface="MS PGothic" charset="0"/>
                <a:cs typeface="MS PGothic" charset="0"/>
              </a:rPr>
              <a:t>so</a:t>
            </a:r>
            <a:r>
              <a:rPr lang="tr-TR" altLang="ja-JP" dirty="0">
                <a:ea typeface="MS PGothic" charset="0"/>
                <a:cs typeface="MS PGothic" charset="0"/>
              </a:rPr>
              <a:t> </a:t>
            </a:r>
            <a:r>
              <a:rPr lang="tr-TR" altLang="ja-JP" dirty="0" err="1">
                <a:ea typeface="MS PGothic" charset="0"/>
                <a:cs typeface="MS PGothic" charset="0"/>
              </a:rPr>
              <a:t>few</a:t>
            </a:r>
            <a:r>
              <a:rPr lang="tr-TR" altLang="ja-JP" dirty="0">
                <a:ea typeface="MS PGothic" charset="0"/>
                <a:cs typeface="MS PGothic" charset="0"/>
              </a:rPr>
              <a:t> </a:t>
            </a:r>
            <a:r>
              <a:rPr lang="tr-TR" altLang="ja-JP" dirty="0" err="1">
                <a:ea typeface="MS PGothic" charset="0"/>
                <a:cs typeface="MS PGothic" charset="0"/>
              </a:rPr>
              <a:t>words</a:t>
            </a:r>
            <a:r>
              <a:rPr lang="tr-TR" altLang="ja-JP" dirty="0">
                <a:ea typeface="MS PGothic" charset="0"/>
                <a:cs typeface="MS PGothic" charset="0"/>
              </a:rPr>
              <a:t> </a:t>
            </a:r>
            <a:r>
              <a:rPr lang="tr-TR" altLang="ja-JP" dirty="0" err="1">
                <a:ea typeface="MS PGothic" charset="0"/>
                <a:cs typeface="MS PGothic" charset="0"/>
              </a:rPr>
              <a:t>been</a:t>
            </a:r>
            <a:r>
              <a:rPr lang="tr-TR" altLang="ja-JP" dirty="0">
                <a:ea typeface="MS PGothic" charset="0"/>
                <a:cs typeface="MS PGothic" charset="0"/>
              </a:rPr>
              <a:t> </a:t>
            </a:r>
            <a:r>
              <a:rPr lang="tr-TR" altLang="ja-JP" dirty="0" err="1">
                <a:ea typeface="MS PGothic" charset="0"/>
                <a:cs typeface="MS PGothic" charset="0"/>
              </a:rPr>
              <a:t>more</a:t>
            </a:r>
            <a:r>
              <a:rPr lang="tr-TR" altLang="ja-JP" dirty="0">
                <a:ea typeface="MS PGothic" charset="0"/>
                <a:cs typeface="MS PGothic" charset="0"/>
              </a:rPr>
              <a:t> </a:t>
            </a:r>
            <a:r>
              <a:rPr lang="tr-TR" altLang="ja-JP" dirty="0" err="1">
                <a:ea typeface="MS PGothic" charset="0"/>
                <a:cs typeface="MS PGothic" charset="0"/>
              </a:rPr>
              <a:t>profound</a:t>
            </a:r>
            <a:r>
              <a:rPr lang="tr-TR" altLang="ja-JP" dirty="0">
                <a:ea typeface="MS PGothic" charset="0"/>
                <a:cs typeface="MS PGothic" charset="0"/>
              </a:rPr>
              <a:t>. </a:t>
            </a:r>
            <a:r>
              <a:rPr lang="tr-TR" altLang="ja-JP" dirty="0" err="1">
                <a:ea typeface="MS PGothic" charset="0"/>
                <a:cs typeface="MS PGothic" charset="0"/>
              </a:rPr>
              <a:t>With</a:t>
            </a:r>
            <a:r>
              <a:rPr lang="tr-TR" altLang="ja-JP" dirty="0">
                <a:ea typeface="MS PGothic" charset="0"/>
                <a:cs typeface="MS PGothic" charset="0"/>
              </a:rPr>
              <a:t> </a:t>
            </a:r>
            <a:r>
              <a:rPr lang="tr-TR" altLang="ja-JP" dirty="0" err="1">
                <a:ea typeface="MS PGothic" charset="0"/>
                <a:cs typeface="MS PGothic" charset="0"/>
              </a:rPr>
              <a:t>this</a:t>
            </a:r>
            <a:r>
              <a:rPr lang="tr-TR" altLang="ja-JP" dirty="0">
                <a:ea typeface="MS PGothic" charset="0"/>
                <a:cs typeface="MS PGothic" charset="0"/>
              </a:rPr>
              <a:t> </a:t>
            </a:r>
            <a:r>
              <a:rPr lang="tr-TR" altLang="ja-JP" dirty="0" err="1">
                <a:ea typeface="MS PGothic" charset="0"/>
                <a:cs typeface="MS PGothic" charset="0"/>
              </a:rPr>
              <a:t>simple</a:t>
            </a:r>
            <a:r>
              <a:rPr lang="tr-TR" altLang="ja-JP" dirty="0">
                <a:ea typeface="MS PGothic" charset="0"/>
                <a:cs typeface="MS PGothic" charset="0"/>
              </a:rPr>
              <a:t> </a:t>
            </a:r>
            <a:r>
              <a:rPr lang="tr-TR" altLang="ja-JP" dirty="0" err="1">
                <a:ea typeface="MS PGothic" charset="0"/>
                <a:cs typeface="MS PGothic" charset="0"/>
              </a:rPr>
              <a:t>law</a:t>
            </a:r>
            <a:r>
              <a:rPr lang="tr-TR" altLang="ja-JP" dirty="0">
                <a:ea typeface="MS PGothic" charset="0"/>
                <a:cs typeface="MS PGothic" charset="0"/>
              </a:rPr>
              <a:t> in </a:t>
            </a:r>
            <a:r>
              <a:rPr lang="tr-TR" altLang="ja-JP" dirty="0" err="1">
                <a:ea typeface="MS PGothic" charset="0"/>
                <a:cs typeface="MS PGothic" charset="0"/>
              </a:rPr>
              <a:t>place</a:t>
            </a:r>
            <a:r>
              <a:rPr lang="tr-TR" altLang="ja-JP" dirty="0">
                <a:ea typeface="MS PGothic" charset="0"/>
                <a:cs typeface="MS PGothic" charset="0"/>
              </a:rPr>
              <a:t>, </a:t>
            </a:r>
            <a:r>
              <a:rPr lang="tr-TR" altLang="ja-JP" dirty="0" err="1">
                <a:ea typeface="MS PGothic" charset="0"/>
                <a:cs typeface="MS PGothic" charset="0"/>
              </a:rPr>
              <a:t>states</a:t>
            </a:r>
            <a:r>
              <a:rPr lang="tr-TR" altLang="ja-JP" dirty="0">
                <a:ea typeface="MS PGothic" charset="0"/>
                <a:cs typeface="MS PGothic" charset="0"/>
              </a:rPr>
              <a:t> </a:t>
            </a:r>
            <a:r>
              <a:rPr lang="tr-TR" altLang="ja-JP" dirty="0" err="1">
                <a:ea typeface="MS PGothic" charset="0"/>
                <a:cs typeface="MS PGothic" charset="0"/>
              </a:rPr>
              <a:t>must</a:t>
            </a:r>
            <a:r>
              <a:rPr lang="tr-TR" altLang="ja-JP" dirty="0">
                <a:ea typeface="MS PGothic" charset="0"/>
                <a:cs typeface="MS PGothic" charset="0"/>
              </a:rPr>
              <a:t> </a:t>
            </a:r>
            <a:r>
              <a:rPr lang="tr-TR" altLang="ja-JP" dirty="0" err="1">
                <a:ea typeface="MS PGothic" charset="0"/>
                <a:cs typeface="MS PGothic" charset="0"/>
              </a:rPr>
              <a:t>compete</a:t>
            </a:r>
            <a:r>
              <a:rPr lang="tr-TR" altLang="ja-JP" dirty="0">
                <a:ea typeface="MS PGothic" charset="0"/>
                <a:cs typeface="MS PGothic" charset="0"/>
              </a:rPr>
              <a:t> on </a:t>
            </a:r>
            <a:r>
              <a:rPr lang="tr-TR" altLang="ja-JP" dirty="0" err="1">
                <a:ea typeface="MS PGothic" charset="0"/>
                <a:cs typeface="MS PGothic" charset="0"/>
              </a:rPr>
              <a:t>equal</a:t>
            </a:r>
            <a:r>
              <a:rPr lang="tr-TR" altLang="ja-JP" dirty="0">
                <a:ea typeface="MS PGothic" charset="0"/>
                <a:cs typeface="MS PGothic" charset="0"/>
              </a:rPr>
              <a:t> </a:t>
            </a:r>
            <a:r>
              <a:rPr lang="tr-TR" altLang="ja-JP" dirty="0" err="1">
                <a:ea typeface="MS PGothic" charset="0"/>
                <a:cs typeface="MS PGothic" charset="0"/>
              </a:rPr>
              <a:t>terms</a:t>
            </a:r>
            <a:r>
              <a:rPr lang="tr-TR" altLang="ja-JP" dirty="0">
                <a:ea typeface="MS PGothic" charset="0"/>
                <a:cs typeface="MS PGothic" charset="0"/>
              </a:rPr>
              <a:t>.</a:t>
            </a:r>
          </a:p>
          <a:p>
            <a:pPr>
              <a:lnSpc>
                <a:spcPct val="90000"/>
              </a:lnSpc>
            </a:pPr>
            <a:endParaRPr lang="tr-TR" dirty="0">
              <a:ea typeface="MS PGothic" charset="0"/>
              <a:cs typeface="MS PGothic" charset="0"/>
            </a:endParaRPr>
          </a:p>
          <a:p>
            <a:pPr>
              <a:lnSpc>
                <a:spcPct val="90000"/>
              </a:lnSpc>
            </a:pPr>
            <a:r>
              <a:rPr lang="tr-TR" dirty="0" err="1">
                <a:ea typeface="MS PGothic" charset="0"/>
                <a:cs typeface="MS PGothic" charset="0"/>
              </a:rPr>
              <a:t>In</a:t>
            </a:r>
            <a:r>
              <a:rPr lang="tr-TR" dirty="0">
                <a:ea typeface="MS PGothic" charset="0"/>
                <a:cs typeface="MS PGothic" charset="0"/>
              </a:rPr>
              <a:t> </a:t>
            </a:r>
            <a:r>
              <a:rPr lang="tr-TR" dirty="0" err="1">
                <a:ea typeface="MS PGothic" charset="0"/>
                <a:cs typeface="MS PGothic" charset="0"/>
              </a:rPr>
              <a:t>addition</a:t>
            </a:r>
            <a:r>
              <a:rPr lang="tr-TR" dirty="0">
                <a:ea typeface="MS PGothic" charset="0"/>
                <a:cs typeface="MS PGothic" charset="0"/>
              </a:rPr>
              <a:t>, </a:t>
            </a:r>
            <a:r>
              <a:rPr lang="tr-TR" dirty="0" err="1">
                <a:ea typeface="MS PGothic" charset="0"/>
                <a:cs typeface="MS PGothic" charset="0"/>
              </a:rPr>
              <a:t>if</a:t>
            </a:r>
            <a:r>
              <a:rPr lang="tr-TR" dirty="0">
                <a:ea typeface="MS PGothic" charset="0"/>
                <a:cs typeface="MS PGothic" charset="0"/>
              </a:rPr>
              <a:t> </a:t>
            </a:r>
            <a:r>
              <a:rPr lang="tr-TR" dirty="0" err="1">
                <a:ea typeface="MS PGothic" charset="0"/>
                <a:cs typeface="MS PGothic" charset="0"/>
              </a:rPr>
              <a:t>we</a:t>
            </a:r>
            <a:r>
              <a:rPr lang="tr-TR" dirty="0">
                <a:ea typeface="MS PGothic" charset="0"/>
                <a:cs typeface="MS PGothic" charset="0"/>
              </a:rPr>
              <a:t> </a:t>
            </a:r>
            <a:r>
              <a:rPr lang="tr-TR" dirty="0" err="1">
                <a:ea typeface="MS PGothic" charset="0"/>
                <a:cs typeface="MS PGothic" charset="0"/>
              </a:rPr>
              <a:t>eliminate</a:t>
            </a:r>
            <a:r>
              <a:rPr lang="tr-TR" dirty="0">
                <a:ea typeface="MS PGothic" charset="0"/>
                <a:cs typeface="MS PGothic" charset="0"/>
              </a:rPr>
              <a:t> </a:t>
            </a:r>
            <a:r>
              <a:rPr lang="tr-TR" dirty="0" err="1">
                <a:ea typeface="MS PGothic" charset="0"/>
                <a:cs typeface="MS PGothic" charset="0"/>
              </a:rPr>
              <a:t>trade</a:t>
            </a:r>
            <a:r>
              <a:rPr lang="tr-TR" dirty="0">
                <a:ea typeface="MS PGothic" charset="0"/>
                <a:cs typeface="MS PGothic" charset="0"/>
              </a:rPr>
              <a:t> </a:t>
            </a:r>
            <a:r>
              <a:rPr lang="tr-TR" dirty="0" err="1">
                <a:ea typeface="MS PGothic" charset="0"/>
                <a:cs typeface="MS PGothic" charset="0"/>
              </a:rPr>
              <a:t>quotas</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tariffs</a:t>
            </a:r>
            <a:r>
              <a:rPr lang="tr-TR" dirty="0">
                <a:ea typeface="MS PGothic" charset="0"/>
                <a:cs typeface="MS PGothic" charset="0"/>
              </a:rPr>
              <a:t>, </a:t>
            </a:r>
            <a:r>
              <a:rPr lang="tr-TR" dirty="0" err="1">
                <a:ea typeface="MS PGothic" charset="0"/>
                <a:cs typeface="MS PGothic" charset="0"/>
              </a:rPr>
              <a:t>international</a:t>
            </a:r>
            <a:r>
              <a:rPr lang="tr-TR" dirty="0">
                <a:ea typeface="MS PGothic" charset="0"/>
                <a:cs typeface="MS PGothic" charset="0"/>
              </a:rPr>
              <a:t> </a:t>
            </a:r>
            <a:r>
              <a:rPr lang="tr-TR" dirty="0" err="1">
                <a:ea typeface="MS PGothic" charset="0"/>
                <a:cs typeface="MS PGothic" charset="0"/>
              </a:rPr>
              <a:t>firms</a:t>
            </a:r>
            <a:r>
              <a:rPr lang="tr-TR" dirty="0">
                <a:ea typeface="MS PGothic" charset="0"/>
                <a:cs typeface="MS PGothic" charset="0"/>
              </a:rPr>
              <a:t> </a:t>
            </a:r>
            <a:r>
              <a:rPr lang="tr-TR" dirty="0" err="1">
                <a:ea typeface="MS PGothic" charset="0"/>
                <a:cs typeface="MS PGothic" charset="0"/>
              </a:rPr>
              <a:t>may</a:t>
            </a:r>
            <a:r>
              <a:rPr lang="tr-TR" dirty="0">
                <a:ea typeface="MS PGothic" charset="0"/>
                <a:cs typeface="MS PGothic" charset="0"/>
              </a:rPr>
              <a:t> </a:t>
            </a:r>
            <a:r>
              <a:rPr lang="tr-TR" dirty="0" err="1">
                <a:ea typeface="MS PGothic" charset="0"/>
                <a:cs typeface="MS PGothic" charset="0"/>
              </a:rPr>
              <a:t>force</a:t>
            </a:r>
            <a:r>
              <a:rPr lang="tr-TR" dirty="0">
                <a:ea typeface="MS PGothic" charset="0"/>
                <a:cs typeface="MS PGothic" charset="0"/>
              </a:rPr>
              <a:t> </a:t>
            </a:r>
            <a:r>
              <a:rPr lang="tr-TR" dirty="0" err="1">
                <a:ea typeface="MS PGothic" charset="0"/>
                <a:cs typeface="MS PGothic" charset="0"/>
              </a:rPr>
              <a:t>domestic</a:t>
            </a:r>
            <a:r>
              <a:rPr lang="tr-TR" dirty="0">
                <a:ea typeface="MS PGothic" charset="0"/>
                <a:cs typeface="MS PGothic" charset="0"/>
              </a:rPr>
              <a:t> </a:t>
            </a:r>
            <a:r>
              <a:rPr lang="tr-TR" dirty="0" err="1">
                <a:ea typeface="MS PGothic" charset="0"/>
                <a:cs typeface="MS PGothic" charset="0"/>
              </a:rPr>
              <a:t>producers</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become</a:t>
            </a:r>
            <a:r>
              <a:rPr lang="tr-TR" dirty="0">
                <a:ea typeface="MS PGothic" charset="0"/>
                <a:cs typeface="MS PGothic" charset="0"/>
              </a:rPr>
              <a:t> </a:t>
            </a:r>
            <a:r>
              <a:rPr lang="tr-TR" dirty="0" err="1">
                <a:ea typeface="MS PGothic" charset="0"/>
                <a:cs typeface="MS PGothic" charset="0"/>
              </a:rPr>
              <a:t>more</a:t>
            </a:r>
            <a:r>
              <a:rPr lang="tr-TR" dirty="0">
                <a:ea typeface="MS PGothic" charset="0"/>
                <a:cs typeface="MS PGothic" charset="0"/>
              </a:rPr>
              <a:t> </a:t>
            </a:r>
            <a:r>
              <a:rPr lang="tr-TR" dirty="0" err="1">
                <a:ea typeface="MS PGothic" charset="0"/>
                <a:cs typeface="MS PGothic" charset="0"/>
              </a:rPr>
              <a:t>competitive</a:t>
            </a:r>
            <a:r>
              <a:rPr lang="tr-TR" dirty="0">
                <a:ea typeface="MS PGothic" charset="0"/>
                <a:cs typeface="MS PGothic" charset="0"/>
              </a:rPr>
              <a:t>, </a:t>
            </a:r>
            <a:r>
              <a:rPr lang="tr-TR" dirty="0" err="1">
                <a:ea typeface="MS PGothic" charset="0"/>
                <a:cs typeface="MS PGothic" charset="0"/>
              </a:rPr>
              <a:t>which</a:t>
            </a:r>
            <a:r>
              <a:rPr lang="tr-TR" dirty="0">
                <a:ea typeface="MS PGothic" charset="0"/>
                <a:cs typeface="MS PGothic" charset="0"/>
              </a:rPr>
              <a:t> </a:t>
            </a:r>
            <a:r>
              <a:rPr lang="tr-TR" dirty="0" err="1">
                <a:ea typeface="MS PGothic" charset="0"/>
                <a:cs typeface="MS PGothic" charset="0"/>
              </a:rPr>
              <a:t>will</a:t>
            </a:r>
            <a:r>
              <a:rPr lang="tr-TR" dirty="0">
                <a:ea typeface="MS PGothic" charset="0"/>
                <a:cs typeface="MS PGothic" charset="0"/>
              </a:rPr>
              <a:t> </a:t>
            </a:r>
            <a:r>
              <a:rPr lang="tr-TR" dirty="0" err="1">
                <a:ea typeface="MS PGothic" charset="0"/>
                <a:cs typeface="MS PGothic" charset="0"/>
              </a:rPr>
              <a:t>reduce</a:t>
            </a:r>
            <a:r>
              <a:rPr lang="tr-TR" dirty="0">
                <a:ea typeface="MS PGothic" charset="0"/>
                <a:cs typeface="MS PGothic" charset="0"/>
              </a:rPr>
              <a:t> </a:t>
            </a:r>
            <a:r>
              <a:rPr lang="tr-TR" dirty="0" err="1">
                <a:ea typeface="MS PGothic" charset="0"/>
                <a:cs typeface="MS PGothic" charset="0"/>
              </a:rPr>
              <a:t>monopoly</a:t>
            </a:r>
            <a:r>
              <a:rPr lang="tr-TR" dirty="0">
                <a:ea typeface="MS PGothic" charset="0"/>
                <a:cs typeface="MS PGothic" charset="0"/>
              </a:rPr>
              <a:t> </a:t>
            </a:r>
            <a:r>
              <a:rPr lang="tr-TR" dirty="0" err="1">
                <a:ea typeface="MS PGothic" charset="0"/>
                <a:cs typeface="MS PGothic" charset="0"/>
              </a:rPr>
              <a:t>power</a:t>
            </a:r>
            <a:r>
              <a:rPr lang="tr-TR" dirty="0">
                <a:ea typeface="MS PGothic" charset="0"/>
                <a:cs typeface="MS PGothic" charset="0"/>
              </a:rPr>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err="1">
                <a:ea typeface="MS PGothic" charset="0"/>
                <a:cs typeface="MS PGothic" charset="0"/>
              </a:rPr>
              <a:t>Breakup</a:t>
            </a:r>
            <a:r>
              <a:rPr lang="tr-TR" dirty="0">
                <a:ea typeface="MS PGothic" charset="0"/>
                <a:cs typeface="MS PGothic" charset="0"/>
              </a:rPr>
              <a:t> of a </a:t>
            </a:r>
            <a:r>
              <a:rPr lang="tr-TR" dirty="0" err="1">
                <a:ea typeface="MS PGothic" charset="0"/>
                <a:cs typeface="MS PGothic" charset="0"/>
              </a:rPr>
              <a:t>natural</a:t>
            </a:r>
            <a:r>
              <a:rPr lang="tr-TR" dirty="0">
                <a:ea typeface="MS PGothic" charset="0"/>
                <a:cs typeface="MS PGothic" charset="0"/>
              </a:rPr>
              <a:t> </a:t>
            </a:r>
            <a:r>
              <a:rPr lang="tr-TR" dirty="0" err="1">
                <a:ea typeface="MS PGothic" charset="0"/>
                <a:cs typeface="MS PGothic" charset="0"/>
              </a:rPr>
              <a:t>monopoly</a:t>
            </a:r>
            <a:r>
              <a:rPr lang="tr-TR" dirty="0">
                <a:ea typeface="MS PGothic" charset="0"/>
                <a:cs typeface="MS PGothic" charset="0"/>
              </a:rPr>
              <a:t> </a:t>
            </a:r>
            <a:r>
              <a:rPr lang="tr-TR" dirty="0" err="1">
                <a:ea typeface="MS PGothic" charset="0"/>
                <a:cs typeface="MS PGothic" charset="0"/>
              </a:rPr>
              <a:t>would</a:t>
            </a:r>
            <a:r>
              <a:rPr lang="tr-TR" dirty="0">
                <a:ea typeface="MS PGothic" charset="0"/>
                <a:cs typeface="MS PGothic" charset="0"/>
              </a:rPr>
              <a:t> </a:t>
            </a:r>
            <a:r>
              <a:rPr lang="tr-TR" dirty="0" err="1">
                <a:ea typeface="MS PGothic" charset="0"/>
                <a:cs typeface="MS PGothic" charset="0"/>
              </a:rPr>
              <a:t>actually</a:t>
            </a:r>
            <a:r>
              <a:rPr lang="tr-TR" dirty="0">
                <a:ea typeface="MS PGothic" charset="0"/>
                <a:cs typeface="MS PGothic" charset="0"/>
              </a:rPr>
              <a:t> be a </a:t>
            </a:r>
            <a:r>
              <a:rPr lang="tr-TR" dirty="0" err="1">
                <a:ea typeface="MS PGothic" charset="0"/>
                <a:cs typeface="MS PGothic" charset="0"/>
              </a:rPr>
              <a:t>bad</a:t>
            </a:r>
            <a:r>
              <a:rPr lang="tr-TR" dirty="0">
                <a:ea typeface="MS PGothic" charset="0"/>
                <a:cs typeface="MS PGothic" charset="0"/>
              </a:rPr>
              <a:t> idea.  </a:t>
            </a:r>
            <a:r>
              <a:rPr lang="tr-TR" dirty="0" err="1">
                <a:ea typeface="MS PGothic" charset="0"/>
                <a:cs typeface="MS PGothic" charset="0"/>
              </a:rPr>
              <a:t>Due</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economies</a:t>
            </a:r>
            <a:r>
              <a:rPr lang="tr-TR" dirty="0">
                <a:ea typeface="MS PGothic" charset="0"/>
                <a:cs typeface="MS PGothic" charset="0"/>
              </a:rPr>
              <a:t> of </a:t>
            </a:r>
            <a:r>
              <a:rPr lang="tr-TR" dirty="0" err="1">
                <a:ea typeface="MS PGothic" charset="0"/>
                <a:cs typeface="MS PGothic" charset="0"/>
              </a:rPr>
              <a:t>scale</a:t>
            </a:r>
            <a:r>
              <a:rPr lang="tr-TR" dirty="0">
                <a:ea typeface="MS PGothic" charset="0"/>
                <a:cs typeface="MS PGothic" charset="0"/>
              </a:rPr>
              <a:t>, </a:t>
            </a:r>
            <a:r>
              <a:rPr lang="tr-TR" dirty="0" err="1">
                <a:ea typeface="MS PGothic" charset="0"/>
                <a:cs typeface="MS PGothic" charset="0"/>
              </a:rPr>
              <a:t>there</a:t>
            </a:r>
            <a:r>
              <a:rPr lang="tr-TR" dirty="0">
                <a:ea typeface="MS PGothic" charset="0"/>
                <a:cs typeface="MS PGothic" charset="0"/>
              </a:rPr>
              <a:t> </a:t>
            </a:r>
            <a:r>
              <a:rPr lang="tr-TR" dirty="0" err="1">
                <a:ea typeface="MS PGothic" charset="0"/>
                <a:cs typeface="MS PGothic" charset="0"/>
              </a:rPr>
              <a:t>are</a:t>
            </a:r>
            <a:r>
              <a:rPr lang="tr-TR" dirty="0">
                <a:ea typeface="MS PGothic" charset="0"/>
                <a:cs typeface="MS PGothic" charset="0"/>
              </a:rPr>
              <a:t> </a:t>
            </a:r>
            <a:r>
              <a:rPr lang="tr-TR" dirty="0" err="1">
                <a:ea typeface="MS PGothic" charset="0"/>
                <a:cs typeface="MS PGothic" charset="0"/>
              </a:rPr>
              <a:t>some</a:t>
            </a:r>
            <a:r>
              <a:rPr lang="tr-TR" dirty="0">
                <a:ea typeface="MS PGothic" charset="0"/>
                <a:cs typeface="MS PGothic" charset="0"/>
              </a:rPr>
              <a:t> </a:t>
            </a:r>
            <a:r>
              <a:rPr lang="tr-TR" dirty="0" err="1">
                <a:ea typeface="MS PGothic" charset="0"/>
                <a:cs typeface="MS PGothic" charset="0"/>
              </a:rPr>
              <a:t>firms</a:t>
            </a:r>
            <a:r>
              <a:rPr lang="tr-TR" dirty="0">
                <a:ea typeface="MS PGothic" charset="0"/>
                <a:cs typeface="MS PGothic" charset="0"/>
              </a:rPr>
              <a:t> in </a:t>
            </a:r>
            <a:r>
              <a:rPr lang="tr-TR" dirty="0" err="1">
                <a:ea typeface="MS PGothic" charset="0"/>
                <a:cs typeface="MS PGothic" charset="0"/>
              </a:rPr>
              <a:t>which</a:t>
            </a:r>
            <a:r>
              <a:rPr lang="tr-TR" dirty="0">
                <a:ea typeface="MS PGothic" charset="0"/>
                <a:cs typeface="MS PGothic" charset="0"/>
              </a:rPr>
              <a:t> </a:t>
            </a:r>
            <a:r>
              <a:rPr lang="tr-TR" dirty="0" err="1">
                <a:ea typeface="MS PGothic" charset="0"/>
                <a:cs typeface="MS PGothic" charset="0"/>
              </a:rPr>
              <a:t>bigger</a:t>
            </a:r>
            <a:r>
              <a:rPr lang="tr-TR" dirty="0">
                <a:ea typeface="MS PGothic" charset="0"/>
                <a:cs typeface="MS PGothic" charset="0"/>
              </a:rPr>
              <a:t> </a:t>
            </a:r>
            <a:r>
              <a:rPr lang="tr-TR" dirty="0" err="1">
                <a:ea typeface="MS PGothic" charset="0"/>
                <a:cs typeface="MS PGothic" charset="0"/>
              </a:rPr>
              <a:t>really</a:t>
            </a:r>
            <a:r>
              <a:rPr lang="tr-TR" dirty="0">
                <a:ea typeface="MS PGothic" charset="0"/>
                <a:cs typeface="MS PGothic" charset="0"/>
              </a:rPr>
              <a:t> is </a:t>
            </a:r>
            <a:r>
              <a:rPr lang="tr-TR" dirty="0" err="1">
                <a:ea typeface="MS PGothic" charset="0"/>
                <a:cs typeface="MS PGothic" charset="0"/>
              </a:rPr>
              <a:t>better</a:t>
            </a:r>
            <a:r>
              <a:rPr lang="tr-TR" dirty="0">
                <a:ea typeface="MS PGothic" charset="0"/>
                <a:cs typeface="MS PGothic" charset="0"/>
              </a:rPr>
              <a:t>.  </a:t>
            </a:r>
            <a:r>
              <a:rPr lang="tr-TR" dirty="0" err="1">
                <a:ea typeface="MS PGothic" charset="0"/>
                <a:cs typeface="MS PGothic" charset="0"/>
              </a:rPr>
              <a:t>If</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ATC </a:t>
            </a:r>
            <a:r>
              <a:rPr lang="tr-TR" dirty="0" err="1">
                <a:ea typeface="MS PGothic" charset="0"/>
                <a:cs typeface="MS PGothic" charset="0"/>
              </a:rPr>
              <a:t>curve</a:t>
            </a:r>
            <a:r>
              <a:rPr lang="tr-TR" dirty="0">
                <a:ea typeface="MS PGothic" charset="0"/>
                <a:cs typeface="MS PGothic" charset="0"/>
              </a:rPr>
              <a:t> is </a:t>
            </a:r>
            <a:r>
              <a:rPr lang="tr-TR" dirty="0" err="1">
                <a:ea typeface="MS PGothic" charset="0"/>
                <a:cs typeface="MS PGothic" charset="0"/>
              </a:rPr>
              <a:t>downward-sloping</a:t>
            </a:r>
            <a:r>
              <a:rPr lang="tr-TR" dirty="0">
                <a:ea typeface="MS PGothic" charset="0"/>
                <a:cs typeface="MS PGothic" charset="0"/>
              </a:rPr>
              <a:t> </a:t>
            </a:r>
            <a:r>
              <a:rPr lang="tr-TR" dirty="0" err="1">
                <a:ea typeface="MS PGothic" charset="0"/>
                <a:cs typeface="MS PGothic" charset="0"/>
              </a:rPr>
              <a:t>over</a:t>
            </a:r>
            <a:r>
              <a:rPr lang="tr-TR" dirty="0">
                <a:ea typeface="MS PGothic" charset="0"/>
                <a:cs typeface="MS PGothic" charset="0"/>
              </a:rPr>
              <a:t> a </a:t>
            </a:r>
            <a:r>
              <a:rPr lang="tr-TR" dirty="0" err="1">
                <a:ea typeface="MS PGothic" charset="0"/>
                <a:cs typeface="MS PGothic" charset="0"/>
              </a:rPr>
              <a:t>large</a:t>
            </a:r>
            <a:r>
              <a:rPr lang="tr-TR" dirty="0">
                <a:ea typeface="MS PGothic" charset="0"/>
                <a:cs typeface="MS PGothic" charset="0"/>
              </a:rPr>
              <a:t> </a:t>
            </a:r>
            <a:r>
              <a:rPr lang="tr-TR" dirty="0" err="1">
                <a:ea typeface="MS PGothic" charset="0"/>
                <a:cs typeface="MS PGothic" charset="0"/>
              </a:rPr>
              <a:t>range</a:t>
            </a:r>
            <a:r>
              <a:rPr lang="tr-TR" dirty="0">
                <a:ea typeface="MS PGothic" charset="0"/>
                <a:cs typeface="MS PGothic" charset="0"/>
              </a:rPr>
              <a:t> of </a:t>
            </a:r>
            <a:r>
              <a:rPr lang="tr-TR" dirty="0" err="1">
                <a:ea typeface="MS PGothic" charset="0"/>
                <a:cs typeface="MS PGothic" charset="0"/>
              </a:rPr>
              <a:t>output</a:t>
            </a:r>
            <a:r>
              <a:rPr lang="tr-TR" dirty="0">
                <a:ea typeface="MS PGothic" charset="0"/>
                <a:cs typeface="MS PGothic" charset="0"/>
              </a:rPr>
              <a:t>, it </a:t>
            </a:r>
            <a:r>
              <a:rPr lang="tr-TR" dirty="0" err="1">
                <a:ea typeface="MS PGothic" charset="0"/>
                <a:cs typeface="MS PGothic" charset="0"/>
              </a:rPr>
              <a:t>means</a:t>
            </a:r>
            <a:r>
              <a:rPr lang="tr-TR" dirty="0">
                <a:ea typeface="MS PGothic" charset="0"/>
                <a:cs typeface="MS PGothic" charset="0"/>
              </a:rPr>
              <a:t> </a:t>
            </a:r>
            <a:r>
              <a:rPr lang="tr-TR" dirty="0" err="1">
                <a:ea typeface="MS PGothic" charset="0"/>
                <a:cs typeface="MS PGothic" charset="0"/>
              </a:rPr>
              <a:t>that</a:t>
            </a:r>
            <a:r>
              <a:rPr lang="tr-TR" dirty="0">
                <a:ea typeface="MS PGothic" charset="0"/>
                <a:cs typeface="MS PGothic" charset="0"/>
              </a:rPr>
              <a:t> a </a:t>
            </a:r>
            <a:r>
              <a:rPr lang="tr-TR" dirty="0" err="1">
                <a:ea typeface="MS PGothic" charset="0"/>
                <a:cs typeface="MS PGothic" charset="0"/>
              </a:rPr>
              <a:t>bigger</a:t>
            </a:r>
            <a:r>
              <a:rPr lang="tr-TR" dirty="0">
                <a:ea typeface="MS PGothic" charset="0"/>
                <a:cs typeface="MS PGothic" charset="0"/>
              </a:rPr>
              <a:t> </a:t>
            </a:r>
            <a:r>
              <a:rPr lang="tr-TR" dirty="0" err="1">
                <a:ea typeface="MS PGothic" charset="0"/>
                <a:cs typeface="MS PGothic" charset="0"/>
              </a:rPr>
              <a:t>firm</a:t>
            </a:r>
            <a:r>
              <a:rPr lang="tr-TR" dirty="0">
                <a:ea typeface="MS PGothic" charset="0"/>
                <a:cs typeface="MS PGothic" charset="0"/>
              </a:rPr>
              <a:t> can </a:t>
            </a:r>
            <a:r>
              <a:rPr lang="tr-TR" dirty="0" err="1">
                <a:ea typeface="MS PGothic" charset="0"/>
                <a:cs typeface="MS PGothic" charset="0"/>
              </a:rPr>
              <a:t>produce</a:t>
            </a:r>
            <a:r>
              <a:rPr lang="tr-TR" dirty="0">
                <a:ea typeface="MS PGothic" charset="0"/>
                <a:cs typeface="MS PGothic" charset="0"/>
              </a:rPr>
              <a:t> </a:t>
            </a:r>
            <a:r>
              <a:rPr lang="tr-TR" dirty="0" err="1">
                <a:ea typeface="MS PGothic" charset="0"/>
                <a:cs typeface="MS PGothic" charset="0"/>
              </a:rPr>
              <a:t>output</a:t>
            </a:r>
            <a:r>
              <a:rPr lang="tr-TR" dirty="0">
                <a:ea typeface="MS PGothic" charset="0"/>
                <a:cs typeface="MS PGothic" charset="0"/>
              </a:rPr>
              <a:t> at a </a:t>
            </a:r>
            <a:r>
              <a:rPr lang="tr-TR" dirty="0" err="1">
                <a:ea typeface="MS PGothic" charset="0"/>
                <a:cs typeface="MS PGothic" charset="0"/>
              </a:rPr>
              <a:t>lower</a:t>
            </a:r>
            <a:r>
              <a:rPr lang="tr-TR" dirty="0">
                <a:ea typeface="MS PGothic" charset="0"/>
                <a:cs typeface="MS PGothic" charset="0"/>
              </a:rPr>
              <a:t> </a:t>
            </a:r>
            <a:r>
              <a:rPr lang="tr-TR" dirty="0" err="1">
                <a:ea typeface="MS PGothic" charset="0"/>
                <a:cs typeface="MS PGothic" charset="0"/>
              </a:rPr>
              <a:t>cost</a:t>
            </a:r>
            <a:r>
              <a:rPr lang="tr-TR" dirty="0">
                <a:ea typeface="MS PGothic" charset="0"/>
                <a:cs typeface="MS PGothic" charset="0"/>
              </a:rPr>
              <a:t> </a:t>
            </a:r>
            <a:r>
              <a:rPr lang="tr-TR" dirty="0" err="1">
                <a:ea typeface="MS PGothic" charset="0"/>
                <a:cs typeface="MS PGothic" charset="0"/>
              </a:rPr>
              <a:t>than</a:t>
            </a:r>
            <a:r>
              <a:rPr lang="tr-TR" dirty="0">
                <a:ea typeface="MS PGothic" charset="0"/>
                <a:cs typeface="MS PGothic" charset="0"/>
              </a:rPr>
              <a:t> </a:t>
            </a:r>
            <a:r>
              <a:rPr lang="tr-TR" dirty="0" err="1">
                <a:ea typeface="MS PGothic" charset="0"/>
                <a:cs typeface="MS PGothic" charset="0"/>
              </a:rPr>
              <a:t>many</a:t>
            </a:r>
            <a:r>
              <a:rPr lang="tr-TR" dirty="0">
                <a:ea typeface="MS PGothic" charset="0"/>
                <a:cs typeface="MS PGothic" charset="0"/>
              </a:rPr>
              <a:t> </a:t>
            </a:r>
            <a:r>
              <a:rPr lang="tr-TR" dirty="0" err="1">
                <a:ea typeface="MS PGothic" charset="0"/>
                <a:cs typeface="MS PGothic" charset="0"/>
              </a:rPr>
              <a:t>smaller</a:t>
            </a:r>
            <a:r>
              <a:rPr lang="tr-TR" dirty="0">
                <a:ea typeface="MS PGothic" charset="0"/>
                <a:cs typeface="MS PGothic" charset="0"/>
              </a:rPr>
              <a:t> </a:t>
            </a:r>
            <a:r>
              <a:rPr lang="tr-TR" dirty="0" err="1">
                <a:ea typeface="MS PGothic" charset="0"/>
                <a:cs typeface="MS PGothic" charset="0"/>
              </a:rPr>
              <a:t>firms</a:t>
            </a:r>
            <a:r>
              <a:rPr lang="tr-TR" dirty="0">
                <a:ea typeface="MS PGothic" charset="0"/>
                <a:cs typeface="MS PGothic" charset="0"/>
              </a:rPr>
              <a:t>.</a:t>
            </a:r>
          </a:p>
          <a:p>
            <a:endParaRPr lang="tr-TR" dirty="0">
              <a:ea typeface="MS PGothic" charset="0"/>
              <a:cs typeface="MS PGothic" charset="0"/>
            </a:endParaRPr>
          </a:p>
          <a:p>
            <a:r>
              <a:rPr lang="tr-TR" dirty="0" err="1">
                <a:ea typeface="MS PGothic" charset="0"/>
                <a:cs typeface="MS PGothic" charset="0"/>
              </a:rPr>
              <a:t>While</a:t>
            </a:r>
            <a:r>
              <a:rPr lang="tr-TR" dirty="0">
                <a:ea typeface="MS PGothic" charset="0"/>
                <a:cs typeface="MS PGothic" charset="0"/>
              </a:rPr>
              <a:t> </a:t>
            </a:r>
            <a:r>
              <a:rPr lang="tr-TR" dirty="0" err="1">
                <a:ea typeface="MS PGothic" charset="0"/>
                <a:cs typeface="MS PGothic" charset="0"/>
              </a:rPr>
              <a:t>this</a:t>
            </a:r>
            <a:r>
              <a:rPr lang="tr-TR" dirty="0">
                <a:ea typeface="MS PGothic" charset="0"/>
                <a:cs typeface="MS PGothic" charset="0"/>
              </a:rPr>
              <a:t> </a:t>
            </a:r>
            <a:r>
              <a:rPr lang="tr-TR" dirty="0" err="1">
                <a:ea typeface="MS PGothic" charset="0"/>
                <a:cs typeface="MS PGothic" charset="0"/>
              </a:rPr>
              <a:t>monopoly</a:t>
            </a:r>
            <a:r>
              <a:rPr lang="tr-TR" dirty="0">
                <a:ea typeface="MS PGothic" charset="0"/>
                <a:cs typeface="MS PGothic" charset="0"/>
              </a:rPr>
              <a:t> </a:t>
            </a:r>
            <a:r>
              <a:rPr lang="tr-TR" dirty="0" err="1">
                <a:ea typeface="MS PGothic" charset="0"/>
                <a:cs typeface="MS PGothic" charset="0"/>
              </a:rPr>
              <a:t>may</a:t>
            </a:r>
            <a:r>
              <a:rPr lang="tr-TR" dirty="0">
                <a:ea typeface="MS PGothic" charset="0"/>
                <a:cs typeface="MS PGothic" charset="0"/>
              </a:rPr>
              <a:t> be </a:t>
            </a:r>
            <a:r>
              <a:rPr lang="tr-TR" dirty="0" err="1">
                <a:ea typeface="MS PGothic" charset="0"/>
                <a:cs typeface="MS PGothic" charset="0"/>
              </a:rPr>
              <a:t>desirable</a:t>
            </a:r>
            <a:r>
              <a:rPr lang="tr-TR" dirty="0">
                <a:ea typeface="MS PGothic" charset="0"/>
                <a:cs typeface="MS PGothic" charset="0"/>
              </a:rPr>
              <a:t> (</a:t>
            </a:r>
            <a:r>
              <a:rPr lang="tr-TR" dirty="0" err="1">
                <a:ea typeface="MS PGothic" charset="0"/>
                <a:cs typeface="MS PGothic" charset="0"/>
              </a:rPr>
              <a:t>compared</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competition</a:t>
            </a:r>
            <a:r>
              <a:rPr lang="tr-TR" dirty="0">
                <a:ea typeface="MS PGothic" charset="0"/>
                <a:cs typeface="MS PGothic" charset="0"/>
              </a:rPr>
              <a:t>), </a:t>
            </a:r>
            <a:r>
              <a:rPr lang="tr-TR" dirty="0" err="1">
                <a:ea typeface="MS PGothic" charset="0"/>
                <a:cs typeface="MS PGothic" charset="0"/>
              </a:rPr>
              <a:t>we</a:t>
            </a:r>
            <a:r>
              <a:rPr lang="tr-TR" dirty="0">
                <a:ea typeface="MS PGothic" charset="0"/>
                <a:cs typeface="MS PGothic" charset="0"/>
              </a:rPr>
              <a:t> </a:t>
            </a:r>
            <a:r>
              <a:rPr lang="tr-TR" dirty="0" err="1">
                <a:ea typeface="MS PGothic" charset="0"/>
                <a:cs typeface="MS PGothic" charset="0"/>
              </a:rPr>
              <a:t>still</a:t>
            </a:r>
            <a:r>
              <a:rPr lang="tr-TR" dirty="0">
                <a:ea typeface="MS PGothic" charset="0"/>
                <a:cs typeface="MS PGothic" charset="0"/>
              </a:rPr>
              <a:t> </a:t>
            </a:r>
            <a:r>
              <a:rPr lang="tr-TR" dirty="0" err="1">
                <a:ea typeface="MS PGothic" charset="0"/>
                <a:cs typeface="MS PGothic" charset="0"/>
              </a:rPr>
              <a:t>want</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make</a:t>
            </a:r>
            <a:r>
              <a:rPr lang="tr-TR" dirty="0">
                <a:ea typeface="MS PGothic" charset="0"/>
                <a:cs typeface="MS PGothic" charset="0"/>
              </a:rPr>
              <a:t> sure </a:t>
            </a:r>
            <a:r>
              <a:rPr lang="tr-TR" dirty="0" err="1">
                <a:ea typeface="MS PGothic" charset="0"/>
                <a:cs typeface="MS PGothic" charset="0"/>
              </a:rPr>
              <a:t>that</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firm</a:t>
            </a:r>
            <a:r>
              <a:rPr lang="tr-TR" dirty="0">
                <a:ea typeface="MS PGothic" charset="0"/>
                <a:cs typeface="MS PGothic" charset="0"/>
              </a:rPr>
              <a:t> </a:t>
            </a:r>
            <a:r>
              <a:rPr lang="tr-TR" dirty="0" err="1">
                <a:ea typeface="MS PGothic" charset="0"/>
                <a:cs typeface="MS PGothic" charset="0"/>
              </a:rPr>
              <a:t>doesn</a:t>
            </a:r>
            <a:r>
              <a:rPr lang="tr-TR" altLang="ja-JP" dirty="0" err="1">
                <a:ea typeface="MS PGothic" charset="0"/>
                <a:cs typeface="MS PGothic" charset="0"/>
              </a:rPr>
              <a:t>'t</a:t>
            </a:r>
            <a:r>
              <a:rPr lang="tr-TR" altLang="ja-JP" dirty="0">
                <a:ea typeface="MS PGothic" charset="0"/>
                <a:cs typeface="MS PGothic" charset="0"/>
              </a:rPr>
              <a:t> </a:t>
            </a:r>
            <a:r>
              <a:rPr lang="tr-TR" altLang="ja-JP" dirty="0" err="1">
                <a:ea typeface="MS PGothic" charset="0"/>
                <a:cs typeface="MS PGothic" charset="0"/>
              </a:rPr>
              <a:t>abuse</a:t>
            </a:r>
            <a:r>
              <a:rPr lang="tr-TR" altLang="ja-JP" dirty="0">
                <a:ea typeface="MS PGothic" charset="0"/>
                <a:cs typeface="MS PGothic" charset="0"/>
              </a:rPr>
              <a:t> </a:t>
            </a:r>
            <a:r>
              <a:rPr lang="tr-TR" altLang="ja-JP" dirty="0" err="1">
                <a:ea typeface="MS PGothic" charset="0"/>
                <a:cs typeface="MS PGothic" charset="0"/>
              </a:rPr>
              <a:t>its</a:t>
            </a:r>
            <a:r>
              <a:rPr lang="tr-TR" altLang="ja-JP" dirty="0">
                <a:ea typeface="MS PGothic" charset="0"/>
                <a:cs typeface="MS PGothic" charset="0"/>
              </a:rPr>
              <a:t> </a:t>
            </a:r>
            <a:r>
              <a:rPr lang="tr-TR" altLang="ja-JP" dirty="0" err="1">
                <a:ea typeface="MS PGothic" charset="0"/>
                <a:cs typeface="MS PGothic" charset="0"/>
              </a:rPr>
              <a:t>monopoly</a:t>
            </a:r>
            <a:r>
              <a:rPr lang="tr-TR" altLang="ja-JP" dirty="0">
                <a:ea typeface="MS PGothic" charset="0"/>
                <a:cs typeface="MS PGothic" charset="0"/>
              </a:rPr>
              <a:t> </a:t>
            </a:r>
            <a:r>
              <a:rPr lang="tr-TR" altLang="ja-JP" dirty="0" err="1">
                <a:ea typeface="MS PGothic" charset="0"/>
                <a:cs typeface="MS PGothic" charset="0"/>
              </a:rPr>
              <a:t>power</a:t>
            </a:r>
            <a:r>
              <a:rPr lang="tr-TR" altLang="ja-JP" dirty="0">
                <a:ea typeface="MS PGothic" charset="0"/>
                <a:cs typeface="MS PGothic" charset="0"/>
              </a:rPr>
              <a:t> </a:t>
            </a:r>
            <a:r>
              <a:rPr lang="tr-TR" altLang="ja-JP" dirty="0" err="1">
                <a:ea typeface="MS PGothic" charset="0"/>
                <a:cs typeface="MS PGothic" charset="0"/>
              </a:rPr>
              <a:t>by</a:t>
            </a:r>
            <a:r>
              <a:rPr lang="tr-TR" altLang="ja-JP" dirty="0">
                <a:ea typeface="MS PGothic" charset="0"/>
                <a:cs typeface="MS PGothic" charset="0"/>
              </a:rPr>
              <a:t> </a:t>
            </a:r>
            <a:r>
              <a:rPr lang="tr-TR" altLang="ja-JP" dirty="0" err="1">
                <a:ea typeface="MS PGothic" charset="0"/>
                <a:cs typeface="MS PGothic" charset="0"/>
              </a:rPr>
              <a:t>charging</a:t>
            </a:r>
            <a:r>
              <a:rPr lang="tr-TR" altLang="ja-JP" dirty="0">
                <a:ea typeface="MS PGothic" charset="0"/>
                <a:cs typeface="MS PGothic" charset="0"/>
              </a:rPr>
              <a:t> </a:t>
            </a:r>
            <a:r>
              <a:rPr lang="tr-TR" altLang="ja-JP" dirty="0" err="1">
                <a:ea typeface="MS PGothic" charset="0"/>
                <a:cs typeface="MS PGothic" charset="0"/>
              </a:rPr>
              <a:t>exorbitantly</a:t>
            </a:r>
            <a:r>
              <a:rPr lang="tr-TR" altLang="ja-JP" dirty="0">
                <a:ea typeface="MS PGothic" charset="0"/>
                <a:cs typeface="MS PGothic" charset="0"/>
              </a:rPr>
              <a:t> </a:t>
            </a:r>
            <a:r>
              <a:rPr lang="tr-TR" altLang="ja-JP" dirty="0" err="1">
                <a:ea typeface="MS PGothic" charset="0"/>
                <a:cs typeface="MS PGothic" charset="0"/>
              </a:rPr>
              <a:t>high</a:t>
            </a:r>
            <a:r>
              <a:rPr lang="tr-TR" altLang="ja-JP" dirty="0">
                <a:ea typeface="MS PGothic" charset="0"/>
                <a:cs typeface="MS PGothic" charset="0"/>
              </a:rPr>
              <a:t> </a:t>
            </a:r>
            <a:r>
              <a:rPr lang="tr-TR" altLang="ja-JP" dirty="0" err="1">
                <a:ea typeface="MS PGothic" charset="0"/>
                <a:cs typeface="MS PGothic" charset="0"/>
              </a:rPr>
              <a:t>prices</a:t>
            </a:r>
            <a:r>
              <a:rPr lang="tr-TR" altLang="ja-JP" dirty="0">
                <a:ea typeface="MS PGothic" charset="0"/>
                <a:cs typeface="MS PGothic" charset="0"/>
              </a:rPr>
              <a:t>.  </a:t>
            </a:r>
            <a:r>
              <a:rPr lang="tr-TR" altLang="ja-JP" dirty="0" err="1">
                <a:ea typeface="MS PGothic" charset="0"/>
                <a:cs typeface="MS PGothic" charset="0"/>
              </a:rPr>
              <a:t>This</a:t>
            </a:r>
            <a:r>
              <a:rPr lang="tr-TR" altLang="ja-JP" dirty="0">
                <a:ea typeface="MS PGothic" charset="0"/>
                <a:cs typeface="MS PGothic" charset="0"/>
              </a:rPr>
              <a:t> is </a:t>
            </a:r>
            <a:r>
              <a:rPr lang="tr-TR" altLang="ja-JP" dirty="0" err="1">
                <a:ea typeface="MS PGothic" charset="0"/>
                <a:cs typeface="MS PGothic" charset="0"/>
              </a:rPr>
              <a:t>where</a:t>
            </a:r>
            <a:r>
              <a:rPr lang="tr-TR" altLang="ja-JP" dirty="0">
                <a:ea typeface="MS PGothic" charset="0"/>
                <a:cs typeface="MS PGothic" charset="0"/>
              </a:rPr>
              <a:t> </a:t>
            </a:r>
            <a:r>
              <a:rPr lang="tr-TR" altLang="ja-JP" dirty="0" err="1">
                <a:ea typeface="MS PGothic" charset="0"/>
                <a:cs typeface="MS PGothic" charset="0"/>
              </a:rPr>
              <a:t>price</a:t>
            </a:r>
            <a:r>
              <a:rPr lang="tr-TR" altLang="ja-JP" dirty="0">
                <a:ea typeface="MS PGothic" charset="0"/>
                <a:cs typeface="MS PGothic" charset="0"/>
              </a:rPr>
              <a:t> </a:t>
            </a:r>
            <a:r>
              <a:rPr lang="tr-TR" altLang="ja-JP" dirty="0" err="1">
                <a:ea typeface="MS PGothic" charset="0"/>
                <a:cs typeface="MS PGothic" charset="0"/>
              </a:rPr>
              <a:t>regulation</a:t>
            </a:r>
            <a:r>
              <a:rPr lang="tr-TR" altLang="ja-JP" dirty="0">
                <a:ea typeface="MS PGothic" charset="0"/>
                <a:cs typeface="MS PGothic" charset="0"/>
              </a:rPr>
              <a:t> </a:t>
            </a:r>
            <a:r>
              <a:rPr lang="tr-TR" altLang="ja-JP" dirty="0" err="1">
                <a:ea typeface="MS PGothic" charset="0"/>
                <a:cs typeface="MS PGothic" charset="0"/>
              </a:rPr>
              <a:t>comes</a:t>
            </a:r>
            <a:r>
              <a:rPr lang="tr-TR" altLang="ja-JP" dirty="0">
                <a:ea typeface="MS PGothic" charset="0"/>
                <a:cs typeface="MS PGothic" charset="0"/>
              </a:rPr>
              <a:t> in.</a:t>
            </a:r>
            <a:endParaRPr lang="tr-TR" dirty="0">
              <a:ea typeface="MS PGothic" charset="0"/>
              <a:cs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a:ea typeface="MS PGothic" charset="0"/>
                <a:cs typeface="MS PGothic" charset="0"/>
              </a:rPr>
              <a:t>No </a:t>
            </a:r>
            <a:r>
              <a:rPr lang="tr-TR" dirty="0" err="1">
                <a:ea typeface="MS PGothic" charset="0"/>
                <a:cs typeface="MS PGothic" charset="0"/>
              </a:rPr>
              <a:t>regulation</a:t>
            </a:r>
            <a:r>
              <a:rPr lang="tr-TR" dirty="0">
                <a:ea typeface="MS PGothic" charset="0"/>
                <a:cs typeface="MS PGothic" charset="0"/>
              </a:rPr>
              <a:t>:</a:t>
            </a:r>
          </a:p>
          <a:p>
            <a:r>
              <a:rPr lang="tr-TR" dirty="0" err="1">
                <a:ea typeface="MS PGothic" charset="0"/>
                <a:cs typeface="MS PGothic" charset="0"/>
              </a:rPr>
              <a:t>Unregulated</a:t>
            </a:r>
            <a:r>
              <a:rPr lang="tr-TR" dirty="0">
                <a:ea typeface="MS PGothic" charset="0"/>
                <a:cs typeface="MS PGothic" charset="0"/>
              </a:rPr>
              <a:t> </a:t>
            </a:r>
            <a:r>
              <a:rPr lang="tr-TR" dirty="0" err="1">
                <a:ea typeface="MS PGothic" charset="0"/>
                <a:cs typeface="MS PGothic" charset="0"/>
              </a:rPr>
              <a:t>monopolist</a:t>
            </a:r>
            <a:r>
              <a:rPr lang="tr-TR" dirty="0">
                <a:ea typeface="MS PGothic" charset="0"/>
                <a:cs typeface="MS PGothic" charset="0"/>
              </a:rPr>
              <a:t> </a:t>
            </a:r>
            <a:r>
              <a:rPr lang="tr-TR" dirty="0" err="1">
                <a:ea typeface="MS PGothic" charset="0"/>
                <a:cs typeface="MS PGothic" charset="0"/>
              </a:rPr>
              <a:t>sets</a:t>
            </a:r>
            <a:r>
              <a:rPr lang="tr-TR" dirty="0">
                <a:ea typeface="MS PGothic" charset="0"/>
                <a:cs typeface="MS PGothic" charset="0"/>
              </a:rPr>
              <a:t> MR = MC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produces</a:t>
            </a:r>
            <a:r>
              <a:rPr lang="tr-TR" dirty="0">
                <a:ea typeface="MS PGothic" charset="0"/>
                <a:cs typeface="MS PGothic" charset="0"/>
              </a:rPr>
              <a:t> Q</a:t>
            </a:r>
            <a:r>
              <a:rPr lang="tr-TR" baseline="-25000" dirty="0">
                <a:ea typeface="MS PGothic" charset="0"/>
                <a:cs typeface="MS PGothic" charset="0"/>
              </a:rPr>
              <a:t>M</a:t>
            </a:r>
            <a:r>
              <a:rPr lang="tr-TR" dirty="0">
                <a:ea typeface="MS PGothic" charset="0"/>
                <a:cs typeface="MS PGothic" charset="0"/>
              </a:rPr>
              <a:t> at a </a:t>
            </a:r>
            <a:r>
              <a:rPr lang="tr-TR" dirty="0" err="1">
                <a:ea typeface="MS PGothic" charset="0"/>
                <a:cs typeface="MS PGothic" charset="0"/>
              </a:rPr>
              <a:t>price</a:t>
            </a:r>
            <a:r>
              <a:rPr lang="tr-TR" dirty="0">
                <a:ea typeface="MS PGothic" charset="0"/>
                <a:cs typeface="MS PGothic" charset="0"/>
              </a:rPr>
              <a:t> of P</a:t>
            </a:r>
            <a:r>
              <a:rPr lang="tr-TR" baseline="-25000" dirty="0">
                <a:ea typeface="MS PGothic" charset="0"/>
                <a:cs typeface="MS PGothic" charset="0"/>
              </a:rPr>
              <a:t>M</a:t>
            </a:r>
            <a:r>
              <a:rPr lang="tr-TR" dirty="0">
                <a:ea typeface="MS PGothic" charset="0"/>
                <a:cs typeface="MS PGothic" charset="0"/>
              </a:rPr>
              <a:t>. Since P</a:t>
            </a:r>
            <a:r>
              <a:rPr lang="tr-TR" baseline="-25000" dirty="0">
                <a:ea typeface="MS PGothic" charset="0"/>
                <a:cs typeface="MS PGothic" charset="0"/>
              </a:rPr>
              <a:t>M</a:t>
            </a:r>
            <a:r>
              <a:rPr lang="tr-TR" dirty="0">
                <a:ea typeface="MS PGothic" charset="0"/>
                <a:cs typeface="MS PGothic" charset="0"/>
              </a:rPr>
              <a:t> is </a:t>
            </a:r>
            <a:r>
              <a:rPr lang="tr-TR" dirty="0" err="1">
                <a:ea typeface="MS PGothic" charset="0"/>
                <a:cs typeface="MS PGothic" charset="0"/>
              </a:rPr>
              <a:t>greater</a:t>
            </a:r>
            <a:r>
              <a:rPr lang="tr-TR" dirty="0">
                <a:ea typeface="MS PGothic" charset="0"/>
                <a:cs typeface="MS PGothic" charset="0"/>
              </a:rPr>
              <a:t> </a:t>
            </a:r>
            <a:r>
              <a:rPr lang="tr-TR" dirty="0" err="1">
                <a:ea typeface="MS PGothic" charset="0"/>
                <a:cs typeface="MS PGothic" charset="0"/>
              </a:rPr>
              <a:t>than</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average</a:t>
            </a:r>
            <a:r>
              <a:rPr lang="tr-TR" dirty="0">
                <a:ea typeface="MS PGothic" charset="0"/>
                <a:cs typeface="MS PGothic" charset="0"/>
              </a:rPr>
              <a:t> </a:t>
            </a:r>
            <a:r>
              <a:rPr lang="tr-TR" dirty="0" err="1">
                <a:ea typeface="MS PGothic" charset="0"/>
                <a:cs typeface="MS PGothic" charset="0"/>
              </a:rPr>
              <a:t>cost</a:t>
            </a:r>
            <a:r>
              <a:rPr lang="tr-TR" dirty="0">
                <a:ea typeface="MS PGothic" charset="0"/>
                <a:cs typeface="MS PGothic" charset="0"/>
              </a:rPr>
              <a:t> of </a:t>
            </a:r>
            <a:r>
              <a:rPr lang="tr-TR" dirty="0" err="1">
                <a:ea typeface="MS PGothic" charset="0"/>
                <a:cs typeface="MS PGothic" charset="0"/>
              </a:rPr>
              <a:t>producing</a:t>
            </a:r>
            <a:r>
              <a:rPr lang="tr-TR" dirty="0">
                <a:ea typeface="MS PGothic" charset="0"/>
                <a:cs typeface="MS PGothic" charset="0"/>
              </a:rPr>
              <a:t> Q</a:t>
            </a:r>
            <a:r>
              <a:rPr lang="tr-TR" baseline="-25000" dirty="0">
                <a:ea typeface="MS PGothic" charset="0"/>
                <a:cs typeface="MS PGothic" charset="0"/>
              </a:rPr>
              <a:t>M</a:t>
            </a:r>
            <a:r>
              <a:rPr lang="tr-TR" dirty="0">
                <a:ea typeface="MS PGothic" charset="0"/>
                <a:cs typeface="MS PGothic" charset="0"/>
              </a:rPr>
              <a:t> </a:t>
            </a:r>
            <a:r>
              <a:rPr lang="tr-TR" dirty="0" err="1">
                <a:ea typeface="MS PGothic" charset="0"/>
                <a:cs typeface="MS PGothic" charset="0"/>
              </a:rPr>
              <a:t>units</a:t>
            </a:r>
            <a:r>
              <a:rPr lang="tr-TR" dirty="0">
                <a:ea typeface="MS PGothic" charset="0"/>
                <a:cs typeface="MS PGothic" charset="0"/>
              </a:rPr>
              <a:t>, </a:t>
            </a:r>
            <a:r>
              <a:rPr lang="tr-TR" dirty="0" err="1">
                <a:ea typeface="MS PGothic" charset="0"/>
                <a:cs typeface="MS PGothic" charset="0"/>
              </a:rPr>
              <a:t>or</a:t>
            </a:r>
            <a:r>
              <a:rPr lang="tr-TR" dirty="0">
                <a:ea typeface="MS PGothic" charset="0"/>
                <a:cs typeface="MS PGothic" charset="0"/>
              </a:rPr>
              <a:t> C</a:t>
            </a:r>
            <a:r>
              <a:rPr lang="tr-TR" baseline="-25000" dirty="0">
                <a:ea typeface="MS PGothic" charset="0"/>
                <a:cs typeface="MS PGothic" charset="0"/>
              </a:rPr>
              <a:t>M</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monopolist</a:t>
            </a:r>
            <a:r>
              <a:rPr lang="tr-TR" dirty="0">
                <a:ea typeface="MS PGothic" charset="0"/>
                <a:cs typeface="MS PGothic" charset="0"/>
              </a:rPr>
              <a:t> </a:t>
            </a:r>
            <a:r>
              <a:rPr lang="tr-TR" dirty="0" err="1">
                <a:ea typeface="MS PGothic" charset="0"/>
                <a:cs typeface="MS PGothic" charset="0"/>
              </a:rPr>
              <a:t>earns</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profit</a:t>
            </a:r>
            <a:r>
              <a:rPr lang="tr-TR" dirty="0">
                <a:ea typeface="MS PGothic" charset="0"/>
                <a:cs typeface="MS PGothic" charset="0"/>
              </a:rPr>
              <a:t> </a:t>
            </a:r>
            <a:r>
              <a:rPr lang="tr-TR" dirty="0" err="1">
                <a:ea typeface="MS PGothic" charset="0"/>
                <a:cs typeface="MS PGothic" charset="0"/>
              </a:rPr>
              <a:t>shown</a:t>
            </a:r>
            <a:r>
              <a:rPr lang="tr-TR" dirty="0">
                <a:ea typeface="MS PGothic" charset="0"/>
                <a:cs typeface="MS PGothic" charset="0"/>
              </a:rPr>
              <a:t> in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green</a:t>
            </a:r>
            <a:r>
              <a:rPr lang="tr-TR" dirty="0">
                <a:ea typeface="MS PGothic" charset="0"/>
                <a:cs typeface="MS PGothic" charset="0"/>
              </a:rPr>
              <a:t> </a:t>
            </a:r>
            <a:r>
              <a:rPr lang="tr-TR" dirty="0" err="1">
                <a:ea typeface="MS PGothic" charset="0"/>
                <a:cs typeface="MS PGothic" charset="0"/>
              </a:rPr>
              <a:t>rectangle</a:t>
            </a:r>
            <a:r>
              <a:rPr lang="tr-TR" dirty="0">
                <a:ea typeface="MS PGothic" charset="0"/>
                <a:cs typeface="MS PGothic" charset="0"/>
              </a:rPr>
              <a:t>.</a:t>
            </a:r>
          </a:p>
          <a:p>
            <a:endParaRPr lang="tr-TR" dirty="0">
              <a:ea typeface="MS PGothic" charset="0"/>
              <a:cs typeface="MS PGothic" charset="0"/>
            </a:endParaRPr>
          </a:p>
          <a:p>
            <a:r>
              <a:rPr lang="tr-TR" dirty="0" err="1">
                <a:ea typeface="MS PGothic" charset="0"/>
                <a:cs typeface="MS PGothic" charset="0"/>
              </a:rPr>
              <a:t>Regulation</a:t>
            </a:r>
            <a:r>
              <a:rPr lang="tr-TR" dirty="0">
                <a:ea typeface="MS PGothic" charset="0"/>
                <a:cs typeface="MS PGothic" charset="0"/>
              </a:rPr>
              <a:t>:</a:t>
            </a:r>
          </a:p>
          <a:p>
            <a:r>
              <a:rPr lang="tr-TR" dirty="0" err="1">
                <a:ea typeface="MS PGothic" charset="0"/>
                <a:cs typeface="MS PGothic" charset="0"/>
              </a:rPr>
              <a:t>If</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firm</a:t>
            </a:r>
            <a:r>
              <a:rPr lang="tr-TR" dirty="0">
                <a:ea typeface="MS PGothic" charset="0"/>
                <a:cs typeface="MS PGothic" charset="0"/>
              </a:rPr>
              <a:t> is </a:t>
            </a:r>
            <a:r>
              <a:rPr lang="tr-TR" dirty="0" err="1">
                <a:ea typeface="MS PGothic" charset="0"/>
                <a:cs typeface="MS PGothic" charset="0"/>
              </a:rPr>
              <a:t>regulated</a:t>
            </a:r>
            <a:r>
              <a:rPr lang="tr-TR" dirty="0">
                <a:ea typeface="MS PGothic" charset="0"/>
                <a:cs typeface="MS PGothic" charset="0"/>
              </a:rPr>
              <a:t>,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price</a:t>
            </a:r>
            <a:r>
              <a:rPr lang="tr-TR" dirty="0">
                <a:ea typeface="MS PGothic" charset="0"/>
                <a:cs typeface="MS PGothic" charset="0"/>
              </a:rPr>
              <a:t> is set at </a:t>
            </a:r>
            <a:r>
              <a:rPr lang="tr-TR" dirty="0" err="1">
                <a:ea typeface="MS PGothic" charset="0"/>
                <a:cs typeface="MS PGothic" charset="0"/>
              </a:rPr>
              <a:t>marginal</a:t>
            </a:r>
            <a:r>
              <a:rPr lang="tr-TR" dirty="0">
                <a:ea typeface="MS PGothic" charset="0"/>
                <a:cs typeface="MS PGothic" charset="0"/>
              </a:rPr>
              <a:t> </a:t>
            </a:r>
            <a:r>
              <a:rPr lang="tr-TR" dirty="0" err="1">
                <a:ea typeface="MS PGothic" charset="0"/>
                <a:cs typeface="MS PGothic" charset="0"/>
              </a:rPr>
              <a:t>cost</a:t>
            </a:r>
            <a:r>
              <a:rPr lang="tr-TR" dirty="0">
                <a:ea typeface="MS PGothic" charset="0"/>
                <a:cs typeface="MS PGothic" charset="0"/>
              </a:rPr>
              <a:t>, </a:t>
            </a:r>
            <a:r>
              <a:rPr lang="tr-TR" dirty="0" err="1">
                <a:ea typeface="MS PGothic" charset="0"/>
                <a:cs typeface="MS PGothic" charset="0"/>
              </a:rPr>
              <a:t>regulators</a:t>
            </a:r>
            <a:r>
              <a:rPr lang="tr-TR" dirty="0">
                <a:ea typeface="MS PGothic" charset="0"/>
                <a:cs typeface="MS PGothic" charset="0"/>
              </a:rPr>
              <a:t> can set P = MC </a:t>
            </a:r>
            <a:r>
              <a:rPr lang="tr-TR" dirty="0" err="1">
                <a:ea typeface="MS PGothic" charset="0"/>
                <a:cs typeface="MS PGothic" charset="0"/>
              </a:rPr>
              <a:t>and</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output</a:t>
            </a:r>
            <a:r>
              <a:rPr lang="tr-TR" dirty="0">
                <a:ea typeface="MS PGothic" charset="0"/>
                <a:cs typeface="MS PGothic" charset="0"/>
              </a:rPr>
              <a:t> </a:t>
            </a:r>
            <a:r>
              <a:rPr lang="tr-TR" dirty="0" err="1">
                <a:ea typeface="MS PGothic" charset="0"/>
                <a:cs typeface="MS PGothic" charset="0"/>
              </a:rPr>
              <a:t>expands</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Q</a:t>
            </a:r>
            <a:r>
              <a:rPr lang="tr-TR" baseline="-25000" dirty="0">
                <a:ea typeface="MS PGothic" charset="0"/>
                <a:cs typeface="MS PGothic" charset="0"/>
              </a:rPr>
              <a:t>R. </a:t>
            </a:r>
            <a:r>
              <a:rPr lang="tr-TR" dirty="0" err="1">
                <a:ea typeface="MS PGothic" charset="0"/>
                <a:cs typeface="MS PGothic" charset="0"/>
              </a:rPr>
              <a:t>In</a:t>
            </a:r>
            <a:r>
              <a:rPr lang="tr-TR" dirty="0">
                <a:ea typeface="MS PGothic" charset="0"/>
                <a:cs typeface="MS PGothic" charset="0"/>
              </a:rPr>
              <a:t> </a:t>
            </a:r>
            <a:r>
              <a:rPr lang="tr-TR" dirty="0" err="1">
                <a:ea typeface="MS PGothic" charset="0"/>
                <a:cs typeface="MS PGothic" charset="0"/>
              </a:rPr>
              <a:t>this</a:t>
            </a:r>
            <a:r>
              <a:rPr lang="tr-TR" dirty="0">
                <a:ea typeface="MS PGothic" charset="0"/>
                <a:cs typeface="MS PGothic" charset="0"/>
              </a:rPr>
              <a:t> </a:t>
            </a:r>
            <a:r>
              <a:rPr lang="tr-TR" dirty="0" err="1">
                <a:ea typeface="MS PGothic" charset="0"/>
                <a:cs typeface="MS PGothic" charset="0"/>
              </a:rPr>
              <a:t>example</a:t>
            </a:r>
            <a:r>
              <a:rPr lang="tr-TR" dirty="0">
                <a:ea typeface="MS PGothic" charset="0"/>
                <a:cs typeface="MS PGothic" charset="0"/>
              </a:rPr>
              <a:t>, since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cost</a:t>
            </a:r>
            <a:r>
              <a:rPr lang="tr-TR" dirty="0">
                <a:ea typeface="MS PGothic" charset="0"/>
                <a:cs typeface="MS PGothic" charset="0"/>
              </a:rPr>
              <a:t> of </a:t>
            </a:r>
            <a:r>
              <a:rPr lang="tr-TR" dirty="0" err="1">
                <a:ea typeface="MS PGothic" charset="0"/>
                <a:cs typeface="MS PGothic" charset="0"/>
              </a:rPr>
              <a:t>production</a:t>
            </a:r>
            <a:r>
              <a:rPr lang="tr-TR" dirty="0">
                <a:ea typeface="MS PGothic" charset="0"/>
                <a:cs typeface="MS PGothic" charset="0"/>
              </a:rPr>
              <a:t> is </a:t>
            </a:r>
            <a:r>
              <a:rPr lang="tr-TR" dirty="0" err="1">
                <a:ea typeface="MS PGothic" charset="0"/>
                <a:cs typeface="MS PGothic" charset="0"/>
              </a:rPr>
              <a:t>subject</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economies</a:t>
            </a:r>
            <a:r>
              <a:rPr lang="tr-TR" dirty="0">
                <a:ea typeface="MS PGothic" charset="0"/>
                <a:cs typeface="MS PGothic" charset="0"/>
              </a:rPr>
              <a:t> of </a:t>
            </a:r>
            <a:r>
              <a:rPr lang="tr-TR" dirty="0" err="1">
                <a:ea typeface="MS PGothic" charset="0"/>
                <a:cs typeface="MS PGothic" charset="0"/>
              </a:rPr>
              <a:t>scale</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cost</a:t>
            </a:r>
            <a:r>
              <a:rPr lang="tr-TR" dirty="0">
                <a:ea typeface="MS PGothic" charset="0"/>
                <a:cs typeface="MS PGothic" charset="0"/>
              </a:rPr>
              <a:t> </a:t>
            </a:r>
            <a:r>
              <a:rPr lang="tr-TR" dirty="0" err="1">
                <a:ea typeface="MS PGothic" charset="0"/>
                <a:cs typeface="MS PGothic" charset="0"/>
              </a:rPr>
              <a:t>falls</a:t>
            </a:r>
            <a:r>
              <a:rPr lang="tr-TR" dirty="0">
                <a:ea typeface="MS PGothic" charset="0"/>
                <a:cs typeface="MS PGothic" charset="0"/>
              </a:rPr>
              <a:t> </a:t>
            </a:r>
            <a:r>
              <a:rPr lang="tr-TR" dirty="0" err="1">
                <a:ea typeface="MS PGothic" charset="0"/>
                <a:cs typeface="MS PGothic" charset="0"/>
              </a:rPr>
              <a:t>from</a:t>
            </a:r>
            <a:r>
              <a:rPr lang="tr-TR" dirty="0">
                <a:ea typeface="MS PGothic" charset="0"/>
                <a:cs typeface="MS PGothic" charset="0"/>
              </a:rPr>
              <a:t> C</a:t>
            </a:r>
            <a:r>
              <a:rPr lang="tr-TR" baseline="-25000" dirty="0">
                <a:ea typeface="MS PGothic" charset="0"/>
                <a:cs typeface="MS PGothic" charset="0"/>
              </a:rPr>
              <a:t>M</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C</a:t>
            </a:r>
            <a:r>
              <a:rPr lang="tr-TR" baseline="-25000" dirty="0">
                <a:ea typeface="MS PGothic" charset="0"/>
                <a:cs typeface="MS PGothic" charset="0"/>
              </a:rPr>
              <a:t>R</a:t>
            </a:r>
            <a:r>
              <a:rPr lang="tr-TR" dirty="0">
                <a:ea typeface="MS PGothic" charset="0"/>
                <a:cs typeface="MS PGothic" charset="0"/>
              </a:rPr>
              <a:t>. </a:t>
            </a:r>
            <a:r>
              <a:rPr lang="tr-TR" dirty="0" err="1">
                <a:ea typeface="MS PGothic" charset="0"/>
                <a:cs typeface="MS PGothic" charset="0"/>
              </a:rPr>
              <a:t>This</a:t>
            </a:r>
            <a:r>
              <a:rPr lang="tr-TR" dirty="0">
                <a:ea typeface="MS PGothic" charset="0"/>
                <a:cs typeface="MS PGothic" charset="0"/>
              </a:rPr>
              <a:t> is a </a:t>
            </a:r>
            <a:r>
              <a:rPr lang="tr-TR" dirty="0" err="1">
                <a:ea typeface="MS PGothic" charset="0"/>
                <a:cs typeface="MS PGothic" charset="0"/>
              </a:rPr>
              <a:t>large</a:t>
            </a:r>
            <a:r>
              <a:rPr lang="tr-TR" dirty="0">
                <a:ea typeface="MS PGothic" charset="0"/>
                <a:cs typeface="MS PGothic" charset="0"/>
              </a:rPr>
              <a:t> </a:t>
            </a:r>
            <a:r>
              <a:rPr lang="tr-TR" dirty="0" err="1">
                <a:ea typeface="MS PGothic" charset="0"/>
                <a:cs typeface="MS PGothic" charset="0"/>
              </a:rPr>
              <a:t>improvement</a:t>
            </a:r>
            <a:r>
              <a:rPr lang="tr-TR" dirty="0">
                <a:ea typeface="MS PGothic" charset="0"/>
                <a:cs typeface="MS PGothic" charset="0"/>
              </a:rPr>
              <a:t> in </a:t>
            </a:r>
            <a:r>
              <a:rPr lang="tr-TR" dirty="0" err="1">
                <a:ea typeface="MS PGothic" charset="0"/>
                <a:cs typeface="MS PGothic" charset="0"/>
              </a:rPr>
              <a:t>efficiency</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regulated</a:t>
            </a:r>
            <a:r>
              <a:rPr lang="tr-TR" dirty="0">
                <a:ea typeface="MS PGothic" charset="0"/>
                <a:cs typeface="MS PGothic" charset="0"/>
              </a:rPr>
              <a:t> </a:t>
            </a:r>
            <a:r>
              <a:rPr lang="tr-TR" dirty="0" err="1">
                <a:ea typeface="MS PGothic" charset="0"/>
                <a:cs typeface="MS PGothic" charset="0"/>
              </a:rPr>
              <a:t>price</a:t>
            </a:r>
            <a:r>
              <a:rPr lang="tr-TR" dirty="0">
                <a:ea typeface="MS PGothic" charset="0"/>
                <a:cs typeface="MS PGothic" charset="0"/>
              </a:rPr>
              <a:t>, P</a:t>
            </a:r>
            <a:r>
              <a:rPr lang="tr-TR" baseline="-25000" dirty="0">
                <a:ea typeface="MS PGothic" charset="0"/>
                <a:cs typeface="MS PGothic" charset="0"/>
              </a:rPr>
              <a:t>R</a:t>
            </a:r>
            <a:r>
              <a:rPr lang="tr-TR" dirty="0">
                <a:ea typeface="MS PGothic" charset="0"/>
                <a:cs typeface="MS PGothic" charset="0"/>
              </a:rPr>
              <a:t>, is </a:t>
            </a:r>
            <a:r>
              <a:rPr lang="tr-TR" dirty="0" err="1">
                <a:ea typeface="MS PGothic" charset="0"/>
                <a:cs typeface="MS PGothic" charset="0"/>
              </a:rPr>
              <a:t>lower</a:t>
            </a:r>
            <a:r>
              <a:rPr lang="tr-TR" dirty="0">
                <a:ea typeface="MS PGothic" charset="0"/>
                <a:cs typeface="MS PGothic" charset="0"/>
              </a:rPr>
              <a:t> </a:t>
            </a:r>
            <a:r>
              <a:rPr lang="tr-TR" dirty="0" err="1">
                <a:ea typeface="MS PGothic" charset="0"/>
                <a:cs typeface="MS PGothic" charset="0"/>
              </a:rPr>
              <a:t>than</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monopolist</a:t>
            </a:r>
            <a:r>
              <a:rPr lang="tr-TR" altLang="ja-JP" dirty="0" err="1">
                <a:ea typeface="MS PGothic" charset="0"/>
                <a:cs typeface="MS PGothic" charset="0"/>
              </a:rPr>
              <a:t>'s</a:t>
            </a:r>
            <a:r>
              <a:rPr lang="tr-TR" altLang="ja-JP" dirty="0">
                <a:ea typeface="MS PGothic" charset="0"/>
                <a:cs typeface="MS PGothic" charset="0"/>
              </a:rPr>
              <a:t> </a:t>
            </a:r>
            <a:r>
              <a:rPr lang="tr-TR" altLang="ja-JP" dirty="0" err="1">
                <a:ea typeface="MS PGothic" charset="0"/>
                <a:cs typeface="MS PGothic" charset="0"/>
              </a:rPr>
              <a:t>price</a:t>
            </a:r>
            <a:r>
              <a:rPr lang="tr-TR" altLang="ja-JP" dirty="0">
                <a:ea typeface="MS PGothic" charset="0"/>
                <a:cs typeface="MS PGothic" charset="0"/>
              </a:rPr>
              <a:t>, P</a:t>
            </a:r>
            <a:r>
              <a:rPr lang="tr-TR" altLang="ja-JP" baseline="-25000" dirty="0">
                <a:ea typeface="MS PGothic" charset="0"/>
                <a:cs typeface="MS PGothic" charset="0"/>
              </a:rPr>
              <a:t>M</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a:t>
            </a:r>
            <a:r>
              <a:rPr lang="tr-TR" altLang="ja-JP" dirty="0" err="1">
                <a:ea typeface="MS PGothic" charset="0"/>
                <a:cs typeface="MS PGothic" charset="0"/>
              </a:rPr>
              <a:t>production</a:t>
            </a:r>
            <a:r>
              <a:rPr lang="tr-TR" altLang="ja-JP" dirty="0">
                <a:ea typeface="MS PGothic" charset="0"/>
                <a:cs typeface="MS PGothic" charset="0"/>
              </a:rPr>
              <a:t> </a:t>
            </a:r>
            <a:r>
              <a:rPr lang="tr-TR" altLang="ja-JP" dirty="0" err="1">
                <a:ea typeface="MS PGothic" charset="0"/>
                <a:cs typeface="MS PGothic" charset="0"/>
              </a:rPr>
              <a:t>increases</a:t>
            </a:r>
            <a:r>
              <a:rPr lang="tr-TR" altLang="ja-JP" dirty="0">
                <a:ea typeface="MS PGothic" charset="0"/>
                <a:cs typeface="MS PGothic" charset="0"/>
              </a:rPr>
              <a:t>. As a </a:t>
            </a:r>
            <a:r>
              <a:rPr lang="tr-TR" altLang="ja-JP" dirty="0" err="1">
                <a:ea typeface="MS PGothic" charset="0"/>
                <a:cs typeface="MS PGothic" charset="0"/>
              </a:rPr>
              <a:t>result</a:t>
            </a:r>
            <a:r>
              <a:rPr lang="tr-TR" altLang="ja-JP" dirty="0">
                <a:ea typeface="MS PGothic" charset="0"/>
                <a:cs typeface="MS PGothic" charset="0"/>
              </a:rPr>
              <a:t>, </a:t>
            </a:r>
            <a:r>
              <a:rPr lang="tr-TR" altLang="ja-JP" dirty="0" err="1">
                <a:ea typeface="MS PGothic" charset="0"/>
                <a:cs typeface="MS PGothic" charset="0"/>
              </a:rPr>
              <a:t>consumers</a:t>
            </a:r>
            <a:r>
              <a:rPr lang="tr-TR" altLang="ja-JP" dirty="0">
                <a:ea typeface="MS PGothic" charset="0"/>
                <a:cs typeface="MS PGothic" charset="0"/>
              </a:rPr>
              <a:t> </a:t>
            </a:r>
            <a:r>
              <a:rPr lang="tr-TR" altLang="ja-JP" dirty="0" err="1">
                <a:ea typeface="MS PGothic" charset="0"/>
                <a:cs typeface="MS PGothic" charset="0"/>
              </a:rPr>
              <a:t>are</a:t>
            </a:r>
            <a:r>
              <a:rPr lang="tr-TR" altLang="ja-JP" dirty="0">
                <a:ea typeface="MS PGothic" charset="0"/>
                <a:cs typeface="MS PGothic" charset="0"/>
              </a:rPr>
              <a:t> </a:t>
            </a:r>
            <a:r>
              <a:rPr lang="tr-TR" altLang="ja-JP" dirty="0" err="1">
                <a:ea typeface="MS PGothic" charset="0"/>
                <a:cs typeface="MS PGothic" charset="0"/>
              </a:rPr>
              <a:t>better</a:t>
            </a:r>
            <a:r>
              <a:rPr lang="tr-TR" altLang="ja-JP" dirty="0">
                <a:ea typeface="MS PGothic" charset="0"/>
                <a:cs typeface="MS PGothic" charset="0"/>
              </a:rPr>
              <a:t> </a:t>
            </a:r>
            <a:r>
              <a:rPr lang="tr-TR" altLang="ja-JP" dirty="0" err="1">
                <a:ea typeface="MS PGothic" charset="0"/>
                <a:cs typeface="MS PGothic" charset="0"/>
              </a:rPr>
              <a:t>off</a:t>
            </a:r>
            <a:r>
              <a:rPr lang="tr-TR" altLang="ja-JP" dirty="0">
                <a:ea typeface="MS PGothic" charset="0"/>
                <a:cs typeface="MS PGothic" charset="0"/>
              </a:rPr>
              <a:t>. But </a:t>
            </a:r>
            <a:r>
              <a:rPr lang="tr-TR" altLang="ja-JP" dirty="0" err="1">
                <a:ea typeface="MS PGothic" charset="0"/>
                <a:cs typeface="MS PGothic" charset="0"/>
              </a:rPr>
              <a:t>what</a:t>
            </a:r>
            <a:r>
              <a:rPr lang="tr-TR" altLang="ja-JP" dirty="0">
                <a:ea typeface="MS PGothic" charset="0"/>
                <a:cs typeface="MS PGothic" charset="0"/>
              </a:rPr>
              <a:t> </a:t>
            </a:r>
            <a:r>
              <a:rPr lang="tr-TR" altLang="ja-JP" dirty="0" err="1">
                <a:ea typeface="MS PGothic" charset="0"/>
                <a:cs typeface="MS PGothic" charset="0"/>
              </a:rPr>
              <a:t>happens</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monopoly</a:t>
            </a:r>
            <a:r>
              <a:rPr lang="tr-TR" altLang="ja-JP" dirty="0">
                <a:ea typeface="MS PGothic" charset="0"/>
                <a:cs typeface="MS PGothic" charset="0"/>
              </a:rPr>
              <a:t>? </a:t>
            </a:r>
            <a:r>
              <a:rPr lang="tr-TR" altLang="ja-JP" dirty="0" err="1">
                <a:ea typeface="MS PGothic" charset="0"/>
                <a:cs typeface="MS PGothic" charset="0"/>
              </a:rPr>
              <a:t>It</a:t>
            </a:r>
            <a:r>
              <a:rPr lang="tr-TR" altLang="ja-JP" dirty="0">
                <a:ea typeface="MS PGothic" charset="0"/>
                <a:cs typeface="MS PGothic" charset="0"/>
              </a:rPr>
              <a:t> </a:t>
            </a:r>
            <a:r>
              <a:rPr lang="tr-TR" altLang="ja-JP" dirty="0" err="1">
                <a:ea typeface="MS PGothic" charset="0"/>
                <a:cs typeface="MS PGothic" charset="0"/>
              </a:rPr>
              <a:t>loses</a:t>
            </a:r>
            <a:r>
              <a:rPr lang="tr-TR" altLang="ja-JP" dirty="0">
                <a:ea typeface="MS PGothic" charset="0"/>
                <a:cs typeface="MS PGothic" charset="0"/>
              </a:rPr>
              <a:t> </a:t>
            </a:r>
            <a:r>
              <a:rPr lang="tr-TR" altLang="ja-JP" dirty="0" err="1">
                <a:ea typeface="MS PGothic" charset="0"/>
                <a:cs typeface="MS PGothic" charset="0"/>
              </a:rPr>
              <a:t>profits</a:t>
            </a:r>
            <a:r>
              <a:rPr lang="tr-TR" altLang="ja-JP" dirty="0">
                <a:ea typeface="MS PGothic" charset="0"/>
                <a:cs typeface="MS PGothic" charset="0"/>
              </a:rPr>
              <a:t> in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amount</a:t>
            </a:r>
            <a:r>
              <a:rPr lang="tr-TR" altLang="ja-JP" dirty="0">
                <a:ea typeface="MS PGothic" charset="0"/>
                <a:cs typeface="MS PGothic" charset="0"/>
              </a:rPr>
              <a:t> of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red</a:t>
            </a:r>
            <a:r>
              <a:rPr lang="tr-TR" altLang="ja-JP" dirty="0">
                <a:ea typeface="MS PGothic" charset="0"/>
                <a:cs typeface="MS PGothic" charset="0"/>
              </a:rPr>
              <a:t> </a:t>
            </a:r>
            <a:r>
              <a:rPr lang="tr-TR" altLang="ja-JP" dirty="0" err="1">
                <a:ea typeface="MS PGothic" charset="0"/>
                <a:cs typeface="MS PGothic" charset="0"/>
              </a:rPr>
              <a:t>rectangle</a:t>
            </a:r>
            <a:r>
              <a:rPr lang="tr-TR" altLang="ja-JP" dirty="0">
                <a:ea typeface="MS PGothic" charset="0"/>
                <a:cs typeface="MS PGothic" charset="0"/>
              </a:rPr>
              <a:t>. </a:t>
            </a:r>
            <a:r>
              <a:rPr lang="tr-TR" altLang="ja-JP" dirty="0" err="1">
                <a:ea typeface="MS PGothic" charset="0"/>
                <a:cs typeface="MS PGothic" charset="0"/>
              </a:rPr>
              <a:t>This</a:t>
            </a:r>
            <a:r>
              <a:rPr lang="tr-TR" altLang="ja-JP" dirty="0">
                <a:ea typeface="MS PGothic" charset="0"/>
                <a:cs typeface="MS PGothic" charset="0"/>
              </a:rPr>
              <a:t> </a:t>
            </a:r>
            <a:r>
              <a:rPr lang="tr-TR" altLang="ja-JP" dirty="0" err="1">
                <a:ea typeface="MS PGothic" charset="0"/>
                <a:cs typeface="MS PGothic" charset="0"/>
              </a:rPr>
              <a:t>occurs</a:t>
            </a:r>
            <a:r>
              <a:rPr lang="tr-TR" altLang="ja-JP" dirty="0">
                <a:ea typeface="MS PGothic" charset="0"/>
                <a:cs typeface="MS PGothic" charset="0"/>
              </a:rPr>
              <a:t> since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average</a:t>
            </a:r>
            <a:r>
              <a:rPr lang="tr-TR" altLang="ja-JP" dirty="0">
                <a:ea typeface="MS PGothic" charset="0"/>
                <a:cs typeface="MS PGothic" charset="0"/>
              </a:rPr>
              <a:t> </a:t>
            </a:r>
            <a:r>
              <a:rPr lang="tr-TR" altLang="ja-JP" dirty="0" err="1">
                <a:ea typeface="MS PGothic" charset="0"/>
                <a:cs typeface="MS PGothic" charset="0"/>
              </a:rPr>
              <a:t>costs</a:t>
            </a:r>
            <a:r>
              <a:rPr lang="tr-TR" altLang="ja-JP" dirty="0">
                <a:ea typeface="MS PGothic" charset="0"/>
                <a:cs typeface="MS PGothic" charset="0"/>
              </a:rPr>
              <a:t> </a:t>
            </a:r>
            <a:r>
              <a:rPr lang="tr-TR" altLang="ja-JP" dirty="0" err="1">
                <a:ea typeface="MS PGothic" charset="0"/>
                <a:cs typeface="MS PGothic" charset="0"/>
              </a:rPr>
              <a:t>under</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marginal-cost</a:t>
            </a:r>
            <a:r>
              <a:rPr lang="tr-TR" altLang="ja-JP" dirty="0">
                <a:ea typeface="MS PGothic" charset="0"/>
                <a:cs typeface="MS PGothic" charset="0"/>
              </a:rPr>
              <a:t> </a:t>
            </a:r>
            <a:r>
              <a:rPr lang="tr-TR" altLang="ja-JP" dirty="0" err="1">
                <a:ea typeface="MS PGothic" charset="0"/>
                <a:cs typeface="MS PGothic" charset="0"/>
              </a:rPr>
              <a:t>pricing</a:t>
            </a:r>
            <a:r>
              <a:rPr lang="tr-TR" altLang="ja-JP" dirty="0">
                <a:ea typeface="MS PGothic" charset="0"/>
                <a:cs typeface="MS PGothic" charset="0"/>
              </a:rPr>
              <a:t> </a:t>
            </a:r>
            <a:r>
              <a:rPr lang="tr-TR" altLang="ja-JP" dirty="0" err="1">
                <a:ea typeface="MS PGothic" charset="0"/>
                <a:cs typeface="MS PGothic" charset="0"/>
              </a:rPr>
              <a:t>solution</a:t>
            </a:r>
            <a:r>
              <a:rPr lang="tr-TR" altLang="ja-JP" dirty="0">
                <a:ea typeface="MS PGothic" charset="0"/>
                <a:cs typeface="MS PGothic" charset="0"/>
              </a:rPr>
              <a:t>, C</a:t>
            </a:r>
            <a:r>
              <a:rPr lang="tr-TR" altLang="ja-JP" baseline="-25000" dirty="0">
                <a:ea typeface="MS PGothic" charset="0"/>
                <a:cs typeface="MS PGothic" charset="0"/>
              </a:rPr>
              <a:t>R</a:t>
            </a:r>
            <a:r>
              <a:rPr lang="tr-TR" altLang="ja-JP" dirty="0">
                <a:ea typeface="MS PGothic" charset="0"/>
                <a:cs typeface="MS PGothic" charset="0"/>
              </a:rPr>
              <a:t>, </a:t>
            </a:r>
            <a:r>
              <a:rPr lang="tr-TR" altLang="ja-JP" dirty="0" err="1">
                <a:ea typeface="MS PGothic" charset="0"/>
                <a:cs typeface="MS PGothic" charset="0"/>
              </a:rPr>
              <a:t>are</a:t>
            </a:r>
            <a:r>
              <a:rPr lang="tr-TR" altLang="ja-JP" dirty="0">
                <a:ea typeface="MS PGothic" charset="0"/>
                <a:cs typeface="MS PGothic" charset="0"/>
              </a:rPr>
              <a:t> </a:t>
            </a:r>
            <a:r>
              <a:rPr lang="tr-TR" altLang="ja-JP" dirty="0" err="1">
                <a:ea typeface="MS PGothic" charset="0"/>
                <a:cs typeface="MS PGothic" charset="0"/>
              </a:rPr>
              <a:t>higher</a:t>
            </a:r>
            <a:r>
              <a:rPr lang="tr-TR" altLang="ja-JP" dirty="0">
                <a:ea typeface="MS PGothic" charset="0"/>
                <a:cs typeface="MS PGothic" charset="0"/>
              </a:rPr>
              <a:t> </a:t>
            </a:r>
            <a:r>
              <a:rPr lang="tr-TR" altLang="ja-JP" dirty="0" err="1">
                <a:ea typeface="MS PGothic" charset="0"/>
                <a:cs typeface="MS PGothic" charset="0"/>
              </a:rPr>
              <a:t>than</a:t>
            </a:r>
            <a:r>
              <a:rPr lang="tr-TR" altLang="ja-JP" dirty="0">
                <a:ea typeface="MS PGothic" charset="0"/>
                <a:cs typeface="MS PGothic" charset="0"/>
              </a:rPr>
              <a:t>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price</a:t>
            </a:r>
            <a:r>
              <a:rPr lang="tr-TR" altLang="ja-JP" dirty="0">
                <a:ea typeface="MS PGothic" charset="0"/>
                <a:cs typeface="MS PGothic" charset="0"/>
              </a:rPr>
              <a:t> </a:t>
            </a:r>
            <a:r>
              <a:rPr lang="tr-TR" altLang="ja-JP" dirty="0" err="1">
                <a:ea typeface="MS PGothic" charset="0"/>
                <a:cs typeface="MS PGothic" charset="0"/>
              </a:rPr>
              <a:t>charged</a:t>
            </a:r>
            <a:r>
              <a:rPr lang="tr-TR" altLang="ja-JP" dirty="0">
                <a:ea typeface="MS PGothic" charset="0"/>
                <a:cs typeface="MS PGothic" charset="0"/>
              </a:rPr>
              <a:t> </a:t>
            </a:r>
            <a:r>
              <a:rPr lang="tr-TR" altLang="ja-JP" dirty="0" err="1">
                <a:ea typeface="MS PGothic" charset="0"/>
                <a:cs typeface="MS PGothic" charset="0"/>
              </a:rPr>
              <a:t>by</a:t>
            </a:r>
            <a:r>
              <a:rPr lang="tr-TR" altLang="ja-JP" dirty="0">
                <a:ea typeface="MS PGothic" charset="0"/>
                <a:cs typeface="MS PGothic" charset="0"/>
              </a:rPr>
              <a:t> </a:t>
            </a:r>
            <a:r>
              <a:rPr lang="tr-TR" altLang="ja-JP" dirty="0" err="1">
                <a:ea typeface="MS PGothic" charset="0"/>
                <a:cs typeface="MS PGothic" charset="0"/>
              </a:rPr>
              <a:t>regulators</a:t>
            </a:r>
            <a:r>
              <a:rPr lang="tr-TR" altLang="ja-JP" dirty="0">
                <a:ea typeface="MS PGothic" charset="0"/>
                <a:cs typeface="MS PGothic" charset="0"/>
              </a:rPr>
              <a:t>, P</a:t>
            </a:r>
            <a:r>
              <a:rPr lang="tr-TR" altLang="ja-JP" baseline="-25000" dirty="0">
                <a:ea typeface="MS PGothic" charset="0"/>
                <a:cs typeface="MS PGothic" charset="0"/>
              </a:rPr>
              <a:t>R</a:t>
            </a:r>
            <a:r>
              <a:rPr lang="tr-TR" altLang="ja-JP" dirty="0">
                <a:ea typeface="MS PGothic" charset="0"/>
                <a:cs typeface="MS PGothic" charset="0"/>
              </a:rPr>
              <a:t>.</a:t>
            </a:r>
          </a:p>
          <a:p>
            <a:endParaRPr lang="tr-TR" dirty="0">
              <a:ea typeface="MS PGothic" charset="0"/>
              <a:cs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err="1">
                <a:ea typeface="MS PGothic" charset="0"/>
                <a:cs typeface="MS PGothic" charset="0"/>
              </a:rPr>
              <a:t>Why</a:t>
            </a:r>
            <a:r>
              <a:rPr lang="tr-TR" dirty="0">
                <a:ea typeface="MS PGothic" charset="0"/>
                <a:cs typeface="MS PGothic" charset="0"/>
              </a:rPr>
              <a:t> is </a:t>
            </a:r>
            <a:r>
              <a:rPr lang="tr-TR" dirty="0" err="1">
                <a:ea typeface="MS PGothic" charset="0"/>
                <a:cs typeface="MS PGothic" charset="0"/>
              </a:rPr>
              <a:t>this</a:t>
            </a:r>
            <a:r>
              <a:rPr lang="tr-TR" dirty="0">
                <a:ea typeface="MS PGothic" charset="0"/>
                <a:cs typeface="MS PGothic" charset="0"/>
              </a:rPr>
              <a:t> </a:t>
            </a:r>
            <a:r>
              <a:rPr lang="tr-TR" dirty="0" err="1">
                <a:ea typeface="MS PGothic" charset="0"/>
                <a:cs typeface="MS PGothic" charset="0"/>
              </a:rPr>
              <a:t>bad</a:t>
            </a:r>
            <a:r>
              <a:rPr lang="tr-TR" dirty="0">
                <a:ea typeface="MS PGothic" charset="0"/>
                <a:cs typeface="MS PGothic" charset="0"/>
              </a:rPr>
              <a:t>?</a:t>
            </a:r>
          </a:p>
          <a:p>
            <a:r>
              <a:rPr lang="tr-TR" dirty="0" err="1">
                <a:ea typeface="MS PGothic" charset="0"/>
                <a:cs typeface="MS PGothic" charset="0"/>
              </a:rPr>
              <a:t>Subsidies</a:t>
            </a:r>
            <a:r>
              <a:rPr lang="tr-TR" dirty="0">
                <a:ea typeface="MS PGothic" charset="0"/>
                <a:cs typeface="MS PGothic" charset="0"/>
              </a:rPr>
              <a:t> </a:t>
            </a:r>
            <a:r>
              <a:rPr lang="tr-TR" dirty="0" err="1">
                <a:ea typeface="MS PGothic" charset="0"/>
                <a:cs typeface="MS PGothic" charset="0"/>
              </a:rPr>
              <a:t>come</a:t>
            </a:r>
            <a:r>
              <a:rPr lang="tr-TR" dirty="0">
                <a:ea typeface="MS PGothic" charset="0"/>
                <a:cs typeface="MS PGothic" charset="0"/>
              </a:rPr>
              <a:t> </a:t>
            </a:r>
            <a:r>
              <a:rPr lang="tr-TR" dirty="0" err="1">
                <a:ea typeface="MS PGothic" charset="0"/>
                <a:cs typeface="MS PGothic" charset="0"/>
              </a:rPr>
              <a:t>from</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government</a:t>
            </a:r>
            <a:r>
              <a:rPr lang="tr-TR" dirty="0">
                <a:ea typeface="MS PGothic" charset="0"/>
                <a:cs typeface="MS PGothic" charset="0"/>
              </a:rPr>
              <a:t>, </a:t>
            </a:r>
            <a:r>
              <a:rPr lang="tr-TR" dirty="0" err="1">
                <a:ea typeface="MS PGothic" charset="0"/>
                <a:cs typeface="MS PGothic" charset="0"/>
              </a:rPr>
              <a:t>which</a:t>
            </a:r>
            <a:r>
              <a:rPr lang="tr-TR" dirty="0">
                <a:ea typeface="MS PGothic" charset="0"/>
                <a:cs typeface="MS PGothic" charset="0"/>
              </a:rPr>
              <a:t> </a:t>
            </a:r>
            <a:r>
              <a:rPr lang="tr-TR" dirty="0" err="1">
                <a:ea typeface="MS PGothic" charset="0"/>
                <a:cs typeface="MS PGothic" charset="0"/>
              </a:rPr>
              <a:t>taxes</a:t>
            </a:r>
            <a:r>
              <a:rPr lang="tr-TR" dirty="0">
                <a:ea typeface="MS PGothic" charset="0"/>
                <a:cs typeface="MS PGothic" charset="0"/>
              </a:rPr>
              <a:t> YOU!  </a:t>
            </a:r>
            <a:r>
              <a:rPr lang="tr-TR" dirty="0" err="1">
                <a:ea typeface="MS PGothic" charset="0"/>
                <a:cs typeface="MS PGothic" charset="0"/>
              </a:rPr>
              <a:t>So</a:t>
            </a:r>
            <a:r>
              <a:rPr lang="tr-TR" dirty="0">
                <a:ea typeface="MS PGothic" charset="0"/>
                <a:cs typeface="MS PGothic" charset="0"/>
              </a:rPr>
              <a:t> </a:t>
            </a:r>
            <a:r>
              <a:rPr lang="tr-TR" dirty="0" err="1">
                <a:ea typeface="MS PGothic" charset="0"/>
                <a:cs typeface="MS PGothic" charset="0"/>
              </a:rPr>
              <a:t>you</a:t>
            </a:r>
            <a:r>
              <a:rPr lang="tr-TR" dirty="0">
                <a:ea typeface="MS PGothic" charset="0"/>
                <a:cs typeface="MS PGothic" charset="0"/>
              </a:rPr>
              <a:t> </a:t>
            </a:r>
            <a:r>
              <a:rPr lang="tr-TR" dirty="0" err="1">
                <a:ea typeface="MS PGothic" charset="0"/>
                <a:cs typeface="MS PGothic" charset="0"/>
              </a:rPr>
              <a:t>now</a:t>
            </a:r>
            <a:r>
              <a:rPr lang="tr-TR" dirty="0">
                <a:ea typeface="MS PGothic" charset="0"/>
                <a:cs typeface="MS PGothic" charset="0"/>
              </a:rPr>
              <a:t> </a:t>
            </a:r>
            <a:r>
              <a:rPr lang="tr-TR" dirty="0" err="1">
                <a:ea typeface="MS PGothic" charset="0"/>
                <a:cs typeface="MS PGothic" charset="0"/>
              </a:rPr>
              <a:t>have</a:t>
            </a:r>
            <a:r>
              <a:rPr lang="tr-TR" dirty="0">
                <a:ea typeface="MS PGothic" charset="0"/>
                <a:cs typeface="MS PGothic" charset="0"/>
              </a:rPr>
              <a:t> </a:t>
            </a:r>
            <a:r>
              <a:rPr lang="tr-TR" dirty="0" err="1">
                <a:ea typeface="MS PGothic" charset="0"/>
                <a:cs typeface="MS PGothic" charset="0"/>
              </a:rPr>
              <a:t>lower</a:t>
            </a:r>
            <a:r>
              <a:rPr lang="tr-TR" dirty="0">
                <a:ea typeface="MS PGothic" charset="0"/>
                <a:cs typeface="MS PGothic" charset="0"/>
              </a:rPr>
              <a:t> </a:t>
            </a:r>
            <a:r>
              <a:rPr lang="tr-TR" dirty="0" err="1">
                <a:ea typeface="MS PGothic" charset="0"/>
                <a:cs typeface="MS PGothic" charset="0"/>
              </a:rPr>
              <a:t>prices</a:t>
            </a:r>
            <a:r>
              <a:rPr lang="tr-TR" dirty="0">
                <a:ea typeface="MS PGothic" charset="0"/>
                <a:cs typeface="MS PGothic" charset="0"/>
              </a:rPr>
              <a:t>, but </a:t>
            </a:r>
            <a:r>
              <a:rPr lang="tr-TR" dirty="0" err="1">
                <a:ea typeface="MS PGothic" charset="0"/>
                <a:cs typeface="MS PGothic" charset="0"/>
              </a:rPr>
              <a:t>now</a:t>
            </a:r>
            <a:r>
              <a:rPr lang="tr-TR" dirty="0">
                <a:ea typeface="MS PGothic" charset="0"/>
                <a:cs typeface="MS PGothic" charset="0"/>
              </a:rPr>
              <a:t> </a:t>
            </a:r>
            <a:r>
              <a:rPr lang="tr-TR" dirty="0" err="1">
                <a:ea typeface="MS PGothic" charset="0"/>
                <a:cs typeface="MS PGothic" charset="0"/>
              </a:rPr>
              <a:t>have</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pay </a:t>
            </a:r>
            <a:r>
              <a:rPr lang="tr-TR" dirty="0" err="1">
                <a:ea typeface="MS PGothic" charset="0"/>
                <a:cs typeface="MS PGothic" charset="0"/>
              </a:rPr>
              <a:t>higher</a:t>
            </a:r>
            <a:r>
              <a:rPr lang="tr-TR" dirty="0">
                <a:ea typeface="MS PGothic" charset="0"/>
                <a:cs typeface="MS PGothic" charset="0"/>
              </a:rPr>
              <a:t> </a:t>
            </a:r>
            <a:r>
              <a:rPr lang="tr-TR" dirty="0" err="1">
                <a:ea typeface="MS PGothic" charset="0"/>
                <a:cs typeface="MS PGothic" charset="0"/>
              </a:rPr>
              <a:t>taxes</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subsidize</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firm</a:t>
            </a:r>
            <a:r>
              <a:rPr lang="tr-TR" dirty="0">
                <a:ea typeface="MS PGothic" charset="0"/>
                <a:cs typeface="MS PGothic" charset="0"/>
              </a:rPr>
              <a:t>!</a:t>
            </a:r>
          </a:p>
          <a:p>
            <a:endParaRPr lang="tr-TR" dirty="0">
              <a:ea typeface="MS PGothic" charset="0"/>
              <a:cs typeface="MS PGothic" charset="0"/>
            </a:endParaRPr>
          </a:p>
          <a:p>
            <a:r>
              <a:rPr lang="tr-TR" dirty="0" err="1">
                <a:ea typeface="MS PGothic" charset="0"/>
                <a:cs typeface="MS PGothic" charset="0"/>
              </a:rPr>
              <a:t>Government</a:t>
            </a:r>
            <a:r>
              <a:rPr lang="tr-TR" dirty="0">
                <a:ea typeface="MS PGothic" charset="0"/>
                <a:cs typeface="MS PGothic" charset="0"/>
              </a:rPr>
              <a:t> </a:t>
            </a:r>
            <a:r>
              <a:rPr lang="tr-TR" dirty="0" err="1">
                <a:ea typeface="MS PGothic" charset="0"/>
                <a:cs typeface="MS PGothic" charset="0"/>
              </a:rPr>
              <a:t>ownership</a:t>
            </a:r>
            <a:r>
              <a:rPr lang="tr-TR" dirty="0">
                <a:ea typeface="MS PGothic" charset="0"/>
                <a:cs typeface="MS PGothic" charset="0"/>
              </a:rPr>
              <a:t> </a:t>
            </a:r>
            <a:r>
              <a:rPr lang="tr-TR" dirty="0" err="1">
                <a:ea typeface="MS PGothic" charset="0"/>
                <a:cs typeface="MS PGothic" charset="0"/>
              </a:rPr>
              <a:t>creates</a:t>
            </a:r>
            <a:r>
              <a:rPr lang="tr-TR" dirty="0">
                <a:ea typeface="MS PGothic" charset="0"/>
                <a:cs typeface="MS PGothic" charset="0"/>
              </a:rPr>
              <a:t> </a:t>
            </a:r>
            <a:r>
              <a:rPr lang="tr-TR" dirty="0" err="1">
                <a:ea typeface="MS PGothic" charset="0"/>
                <a:cs typeface="MS PGothic" charset="0"/>
              </a:rPr>
              <a:t>many</a:t>
            </a:r>
            <a:r>
              <a:rPr lang="tr-TR" dirty="0">
                <a:ea typeface="MS PGothic" charset="0"/>
                <a:cs typeface="MS PGothic" charset="0"/>
              </a:rPr>
              <a:t> </a:t>
            </a:r>
            <a:r>
              <a:rPr lang="tr-TR" dirty="0" err="1">
                <a:ea typeface="MS PGothic" charset="0"/>
                <a:cs typeface="MS PGothic" charset="0"/>
              </a:rPr>
              <a:t>more</a:t>
            </a:r>
            <a:r>
              <a:rPr lang="tr-TR" dirty="0">
                <a:ea typeface="MS PGothic" charset="0"/>
                <a:cs typeface="MS PGothic" charset="0"/>
              </a:rPr>
              <a:t> </a:t>
            </a:r>
            <a:r>
              <a:rPr lang="tr-TR" dirty="0" err="1">
                <a:ea typeface="MS PGothic" charset="0"/>
                <a:cs typeface="MS PGothic" charset="0"/>
              </a:rPr>
              <a:t>problems</a:t>
            </a:r>
            <a:r>
              <a:rPr lang="tr-TR" dirty="0">
                <a:ea typeface="MS PGothic" charset="0"/>
                <a:cs typeface="MS PGothic" charset="0"/>
              </a:rPr>
              <a:t>, </a:t>
            </a:r>
            <a:r>
              <a:rPr lang="tr-TR" dirty="0" err="1">
                <a:ea typeface="MS PGothic" charset="0"/>
                <a:cs typeface="MS PGothic" charset="0"/>
              </a:rPr>
              <a:t>which</a:t>
            </a:r>
            <a:r>
              <a:rPr lang="tr-TR" dirty="0">
                <a:ea typeface="MS PGothic" charset="0"/>
                <a:cs typeface="MS PGothic" charset="0"/>
              </a:rPr>
              <a:t> </a:t>
            </a:r>
            <a:r>
              <a:rPr lang="tr-TR" dirty="0" err="1">
                <a:ea typeface="MS PGothic" charset="0"/>
                <a:cs typeface="MS PGothic" charset="0"/>
              </a:rPr>
              <a:t>we</a:t>
            </a:r>
            <a:r>
              <a:rPr lang="tr-TR" dirty="0">
                <a:ea typeface="MS PGothic" charset="0"/>
                <a:cs typeface="MS PGothic" charset="0"/>
              </a:rPr>
              <a:t> </a:t>
            </a:r>
            <a:r>
              <a:rPr lang="tr-TR" dirty="0" err="1">
                <a:ea typeface="MS PGothic" charset="0"/>
                <a:cs typeface="MS PGothic" charset="0"/>
              </a:rPr>
              <a:t>will</a:t>
            </a:r>
            <a:r>
              <a:rPr lang="tr-TR" dirty="0">
                <a:ea typeface="MS PGothic" charset="0"/>
                <a:cs typeface="MS PGothic" charset="0"/>
              </a:rPr>
              <a:t> </a:t>
            </a:r>
            <a:r>
              <a:rPr lang="tr-TR" dirty="0" err="1">
                <a:ea typeface="MS PGothic" charset="0"/>
                <a:cs typeface="MS PGothic" charset="0"/>
              </a:rPr>
              <a:t>see</a:t>
            </a:r>
            <a:r>
              <a:rPr lang="tr-TR" dirty="0">
                <a:ea typeface="MS PGothic" charset="0"/>
                <a:cs typeface="MS PGothic" charset="0"/>
              </a:rPr>
              <a:t> </a:t>
            </a:r>
            <a:r>
              <a:rPr lang="tr-TR" dirty="0" err="1">
                <a:ea typeface="MS PGothic" charset="0"/>
                <a:cs typeface="MS PGothic" charset="0"/>
              </a:rPr>
              <a:t>next</a:t>
            </a:r>
            <a:r>
              <a:rPr lang="tr-TR" dirty="0">
                <a:ea typeface="MS PGothic" charset="0"/>
                <a:cs typeface="MS PGothic" charset="0"/>
              </a:rPr>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err="1">
                <a:ea typeface="MS PGothic" charset="0"/>
                <a:cs typeface="MS PGothic" charset="0"/>
              </a:rPr>
              <a:t>Lecture</a:t>
            </a:r>
            <a:r>
              <a:rPr lang="tr-TR" dirty="0">
                <a:ea typeface="MS PGothic" charset="0"/>
                <a:cs typeface="MS PGothic" charset="0"/>
              </a:rPr>
              <a:t> </a:t>
            </a:r>
            <a:r>
              <a:rPr lang="tr-TR" dirty="0" err="1">
                <a:ea typeface="MS PGothic" charset="0"/>
                <a:cs typeface="MS PGothic" charset="0"/>
              </a:rPr>
              <a:t>notes</a:t>
            </a:r>
            <a:r>
              <a:rPr lang="tr-TR" dirty="0">
                <a:ea typeface="MS PGothic" charset="0"/>
                <a:cs typeface="MS PGothic" charset="0"/>
              </a:rPr>
              <a:t>:</a:t>
            </a:r>
          </a:p>
          <a:p>
            <a:r>
              <a:rPr lang="tr-TR" dirty="0" err="1">
                <a:ea typeface="MS PGothic" charset="0"/>
                <a:cs typeface="MS PGothic" charset="0"/>
              </a:rPr>
              <a:t>It</a:t>
            </a:r>
            <a:r>
              <a:rPr lang="tr-TR" dirty="0">
                <a:ea typeface="MS PGothic" charset="0"/>
                <a:cs typeface="MS PGothic" charset="0"/>
              </a:rPr>
              <a:t> </a:t>
            </a:r>
            <a:r>
              <a:rPr lang="tr-TR" dirty="0" err="1">
                <a:ea typeface="MS PGothic" charset="0"/>
                <a:cs typeface="MS PGothic" charset="0"/>
              </a:rPr>
              <a:t>all</a:t>
            </a:r>
            <a:r>
              <a:rPr lang="tr-TR" dirty="0">
                <a:ea typeface="MS PGothic" charset="0"/>
                <a:cs typeface="MS PGothic" charset="0"/>
              </a:rPr>
              <a:t> </a:t>
            </a:r>
            <a:r>
              <a:rPr lang="tr-TR" dirty="0" err="1">
                <a:ea typeface="MS PGothic" charset="0"/>
                <a:cs typeface="MS PGothic" charset="0"/>
              </a:rPr>
              <a:t>comes</a:t>
            </a:r>
            <a:r>
              <a:rPr lang="tr-TR" dirty="0">
                <a:ea typeface="MS PGothic" charset="0"/>
                <a:cs typeface="MS PGothic" charset="0"/>
              </a:rPr>
              <a:t> </a:t>
            </a:r>
            <a:r>
              <a:rPr lang="tr-TR" dirty="0" err="1">
                <a:ea typeface="MS PGothic" charset="0"/>
                <a:cs typeface="MS PGothic" charset="0"/>
              </a:rPr>
              <a:t>down</a:t>
            </a:r>
            <a:r>
              <a:rPr lang="tr-TR" dirty="0">
                <a:ea typeface="MS PGothic" charset="0"/>
                <a:cs typeface="MS PGothic" charset="0"/>
              </a:rPr>
              <a:t> </a:t>
            </a:r>
            <a:r>
              <a:rPr lang="tr-TR" dirty="0" err="1">
                <a:ea typeface="MS PGothic" charset="0"/>
                <a:cs typeface="MS PGothic" charset="0"/>
              </a:rPr>
              <a:t>to</a:t>
            </a:r>
            <a:r>
              <a:rPr lang="tr-TR" dirty="0">
                <a:ea typeface="MS PGothic" charset="0"/>
                <a:cs typeface="MS PGothic" charset="0"/>
              </a:rPr>
              <a:t> </a:t>
            </a:r>
            <a:r>
              <a:rPr lang="tr-TR" dirty="0" err="1">
                <a:ea typeface="MS PGothic" charset="0"/>
                <a:cs typeface="MS PGothic" charset="0"/>
              </a:rPr>
              <a:t>incentives</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government</a:t>
            </a:r>
            <a:r>
              <a:rPr lang="tr-TR" dirty="0">
                <a:ea typeface="MS PGothic" charset="0"/>
                <a:cs typeface="MS PGothic" charset="0"/>
              </a:rPr>
              <a:t> can </a:t>
            </a:r>
            <a:r>
              <a:rPr lang="tr-TR" dirty="0" err="1">
                <a:ea typeface="MS PGothic" charset="0"/>
                <a:cs typeface="MS PGothic" charset="0"/>
              </a:rPr>
              <a:t>always</a:t>
            </a:r>
            <a:r>
              <a:rPr lang="tr-TR" dirty="0">
                <a:ea typeface="MS PGothic" charset="0"/>
                <a:cs typeface="MS PGothic" charset="0"/>
              </a:rPr>
              <a:t> </a:t>
            </a:r>
            <a:r>
              <a:rPr lang="tr-TR" altLang="ja-JP" dirty="0">
                <a:ea typeface="MS PGothic" charset="0"/>
                <a:cs typeface="MS PGothic" charset="0"/>
              </a:rPr>
              <a:t>“</a:t>
            </a:r>
            <a:r>
              <a:rPr lang="tr-TR" altLang="ja-JP" dirty="0" err="1">
                <a:ea typeface="MS PGothic" charset="0"/>
                <a:cs typeface="MS PGothic" charset="0"/>
              </a:rPr>
              <a:t>bail</a:t>
            </a:r>
            <a:r>
              <a:rPr lang="tr-TR" altLang="ja-JP" dirty="0">
                <a:ea typeface="MS PGothic" charset="0"/>
                <a:cs typeface="MS PGothic" charset="0"/>
              </a:rPr>
              <a:t> </a:t>
            </a:r>
            <a:r>
              <a:rPr lang="tr-TR" altLang="ja-JP" dirty="0" err="1">
                <a:ea typeface="MS PGothic" charset="0"/>
                <a:cs typeface="MS PGothic" charset="0"/>
              </a:rPr>
              <a:t>itself</a:t>
            </a:r>
            <a:r>
              <a:rPr lang="tr-TR" altLang="ja-JP" dirty="0">
                <a:ea typeface="MS PGothic" charset="0"/>
                <a:cs typeface="MS PGothic" charset="0"/>
              </a:rPr>
              <a:t> </a:t>
            </a:r>
            <a:r>
              <a:rPr lang="tr-TR" altLang="ja-JP" dirty="0" err="1">
                <a:ea typeface="MS PGothic" charset="0"/>
                <a:cs typeface="MS PGothic" charset="0"/>
              </a:rPr>
              <a:t>out</a:t>
            </a:r>
            <a:r>
              <a:rPr lang="tr-TR" altLang="ja-JP" dirty="0">
                <a:ea typeface="MS PGothic" charset="0"/>
                <a:cs typeface="MS PGothic" charset="0"/>
              </a:rPr>
              <a:t>,” </a:t>
            </a:r>
            <a:r>
              <a:rPr lang="tr-TR" altLang="ja-JP" dirty="0" err="1">
                <a:ea typeface="MS PGothic" charset="0"/>
                <a:cs typeface="MS PGothic" charset="0"/>
              </a:rPr>
              <a:t>so</a:t>
            </a:r>
            <a:r>
              <a:rPr lang="tr-TR" altLang="ja-JP" dirty="0">
                <a:ea typeface="MS PGothic" charset="0"/>
                <a:cs typeface="MS PGothic" charset="0"/>
              </a:rPr>
              <a:t> it has </a:t>
            </a:r>
            <a:r>
              <a:rPr lang="tr-TR" altLang="ja-JP" dirty="0" err="1">
                <a:ea typeface="MS PGothic" charset="0"/>
                <a:cs typeface="MS PGothic" charset="0"/>
              </a:rPr>
              <a:t>no</a:t>
            </a:r>
            <a:r>
              <a:rPr lang="tr-TR" altLang="ja-JP" dirty="0">
                <a:ea typeface="MS PGothic" charset="0"/>
                <a:cs typeface="MS PGothic" charset="0"/>
              </a:rPr>
              <a:t> </a:t>
            </a:r>
            <a:r>
              <a:rPr lang="tr-TR" altLang="ja-JP" dirty="0" err="1">
                <a:ea typeface="MS PGothic" charset="0"/>
                <a:cs typeface="MS PGothic" charset="0"/>
              </a:rPr>
              <a:t>incentive</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 be </a:t>
            </a:r>
            <a:r>
              <a:rPr lang="tr-TR" altLang="ja-JP" dirty="0" err="1">
                <a:ea typeface="MS PGothic" charset="0"/>
                <a:cs typeface="MS PGothic" charset="0"/>
              </a:rPr>
              <a:t>efficient</a:t>
            </a:r>
            <a:r>
              <a:rPr lang="tr-TR" altLang="ja-JP" dirty="0">
                <a:ea typeface="MS PGothic" charset="0"/>
                <a:cs typeface="MS PGothic" charset="0"/>
              </a:rPr>
              <a:t>, </a:t>
            </a:r>
            <a:r>
              <a:rPr lang="tr-TR" altLang="ja-JP" dirty="0" err="1">
                <a:ea typeface="MS PGothic" charset="0"/>
                <a:cs typeface="MS PGothic" charset="0"/>
              </a:rPr>
              <a:t>keep</a:t>
            </a:r>
            <a:r>
              <a:rPr lang="tr-TR" altLang="ja-JP" dirty="0">
                <a:ea typeface="MS PGothic" charset="0"/>
                <a:cs typeface="MS PGothic" charset="0"/>
              </a:rPr>
              <a:t> </a:t>
            </a:r>
            <a:r>
              <a:rPr lang="tr-TR" altLang="ja-JP" dirty="0" err="1">
                <a:ea typeface="MS PGothic" charset="0"/>
                <a:cs typeface="MS PGothic" charset="0"/>
              </a:rPr>
              <a:t>costs</a:t>
            </a:r>
            <a:r>
              <a:rPr lang="tr-TR" altLang="ja-JP" dirty="0">
                <a:ea typeface="MS PGothic" charset="0"/>
                <a:cs typeface="MS PGothic" charset="0"/>
              </a:rPr>
              <a:t> </a:t>
            </a:r>
            <a:r>
              <a:rPr lang="tr-TR" altLang="ja-JP" dirty="0" err="1">
                <a:ea typeface="MS PGothic" charset="0"/>
                <a:cs typeface="MS PGothic" charset="0"/>
              </a:rPr>
              <a:t>down</a:t>
            </a:r>
            <a:r>
              <a:rPr lang="tr-TR" altLang="ja-JP" dirty="0">
                <a:ea typeface="MS PGothic" charset="0"/>
                <a:cs typeface="MS PGothic" charset="0"/>
              </a:rPr>
              <a:t>, </a:t>
            </a:r>
            <a:r>
              <a:rPr lang="tr-TR" altLang="ja-JP" dirty="0" err="1">
                <a:ea typeface="MS PGothic" charset="0"/>
                <a:cs typeface="MS PGothic" charset="0"/>
              </a:rPr>
              <a:t>or</a:t>
            </a:r>
            <a:r>
              <a:rPr lang="tr-TR" altLang="ja-JP" dirty="0">
                <a:ea typeface="MS PGothic" charset="0"/>
                <a:cs typeface="MS PGothic" charset="0"/>
              </a:rPr>
              <a:t> fire </a:t>
            </a:r>
            <a:r>
              <a:rPr lang="tr-TR" altLang="ja-JP" dirty="0" err="1">
                <a:ea typeface="MS PGothic" charset="0"/>
                <a:cs typeface="MS PGothic" charset="0"/>
              </a:rPr>
              <a:t>bad</a:t>
            </a:r>
            <a:r>
              <a:rPr lang="tr-TR" altLang="ja-JP" dirty="0">
                <a:ea typeface="MS PGothic" charset="0"/>
                <a:cs typeface="MS PGothic" charset="0"/>
              </a:rPr>
              <a:t> </a:t>
            </a:r>
            <a:r>
              <a:rPr lang="tr-TR" altLang="ja-JP" dirty="0" err="1">
                <a:ea typeface="MS PGothic" charset="0"/>
                <a:cs typeface="MS PGothic" charset="0"/>
              </a:rPr>
              <a:t>employees</a:t>
            </a:r>
            <a:r>
              <a:rPr lang="tr-TR" altLang="ja-JP" dirty="0">
                <a:ea typeface="MS PGothic" charset="0"/>
                <a:cs typeface="MS PGothic" charset="0"/>
              </a:rPr>
              <a:t>.  A </a:t>
            </a:r>
            <a:r>
              <a:rPr lang="tr-TR" altLang="ja-JP" dirty="0" err="1">
                <a:ea typeface="MS PGothic" charset="0"/>
                <a:cs typeface="MS PGothic" charset="0"/>
              </a:rPr>
              <a:t>private</a:t>
            </a:r>
            <a:r>
              <a:rPr lang="tr-TR" altLang="ja-JP" dirty="0">
                <a:ea typeface="MS PGothic" charset="0"/>
                <a:cs typeface="MS PGothic" charset="0"/>
              </a:rPr>
              <a:t> </a:t>
            </a:r>
            <a:r>
              <a:rPr lang="tr-TR" altLang="ja-JP" dirty="0" err="1">
                <a:ea typeface="MS PGothic" charset="0"/>
                <a:cs typeface="MS PGothic" charset="0"/>
              </a:rPr>
              <a:t>firm</a:t>
            </a:r>
            <a:r>
              <a:rPr lang="tr-TR" altLang="ja-JP" dirty="0">
                <a:ea typeface="MS PGothic" charset="0"/>
                <a:cs typeface="MS PGothic" charset="0"/>
              </a:rPr>
              <a:t> has </a:t>
            </a:r>
            <a:r>
              <a:rPr lang="tr-TR" altLang="ja-JP" dirty="0" err="1">
                <a:ea typeface="MS PGothic" charset="0"/>
                <a:cs typeface="MS PGothic" charset="0"/>
              </a:rPr>
              <a:t>to</a:t>
            </a:r>
            <a:r>
              <a:rPr lang="tr-TR" altLang="ja-JP" dirty="0">
                <a:ea typeface="MS PGothic" charset="0"/>
                <a:cs typeface="MS PGothic" charset="0"/>
              </a:rPr>
              <a:t> </a:t>
            </a:r>
            <a:r>
              <a:rPr lang="tr-TR" altLang="ja-JP" dirty="0" err="1">
                <a:ea typeface="MS PGothic" charset="0"/>
                <a:cs typeface="MS PGothic" charset="0"/>
              </a:rPr>
              <a:t>take</a:t>
            </a:r>
            <a:r>
              <a:rPr lang="tr-TR" altLang="ja-JP" dirty="0">
                <a:ea typeface="MS PGothic" charset="0"/>
                <a:cs typeface="MS PGothic" charset="0"/>
              </a:rPr>
              <a:t> </a:t>
            </a:r>
            <a:r>
              <a:rPr lang="tr-TR" altLang="ja-JP" dirty="0" err="1">
                <a:ea typeface="MS PGothic" charset="0"/>
                <a:cs typeface="MS PGothic" charset="0"/>
              </a:rPr>
              <a:t>care</a:t>
            </a:r>
            <a:r>
              <a:rPr lang="tr-TR" altLang="ja-JP" dirty="0">
                <a:ea typeface="MS PGothic" charset="0"/>
                <a:cs typeface="MS PGothic" charset="0"/>
              </a:rPr>
              <a:t> of </a:t>
            </a:r>
            <a:r>
              <a:rPr lang="tr-TR" altLang="ja-JP" dirty="0" err="1">
                <a:ea typeface="MS PGothic" charset="0"/>
                <a:cs typeface="MS PGothic" charset="0"/>
              </a:rPr>
              <a:t>its</a:t>
            </a:r>
            <a:r>
              <a:rPr lang="tr-TR" altLang="ja-JP" dirty="0">
                <a:ea typeface="MS PGothic" charset="0"/>
                <a:cs typeface="MS PGothic" charset="0"/>
              </a:rPr>
              <a:t> </a:t>
            </a:r>
            <a:r>
              <a:rPr lang="tr-TR" altLang="ja-JP" dirty="0" err="1">
                <a:ea typeface="MS PGothic" charset="0"/>
                <a:cs typeface="MS PGothic" charset="0"/>
              </a:rPr>
              <a:t>own</a:t>
            </a:r>
            <a:r>
              <a:rPr lang="tr-TR" altLang="ja-JP" dirty="0">
                <a:ea typeface="MS PGothic" charset="0"/>
                <a:cs typeface="MS PGothic" charset="0"/>
              </a:rPr>
              <a:t> </a:t>
            </a:r>
            <a:r>
              <a:rPr lang="tr-TR" altLang="ja-JP" dirty="0" err="1">
                <a:ea typeface="MS PGothic" charset="0"/>
                <a:cs typeface="MS PGothic" charset="0"/>
              </a:rPr>
              <a:t>expenses</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has </a:t>
            </a:r>
            <a:r>
              <a:rPr lang="tr-TR" altLang="ja-JP" dirty="0" err="1">
                <a:ea typeface="MS PGothic" charset="0"/>
                <a:cs typeface="MS PGothic" charset="0"/>
              </a:rPr>
              <a:t>the</a:t>
            </a:r>
            <a:r>
              <a:rPr lang="tr-TR" altLang="ja-JP" dirty="0">
                <a:ea typeface="MS PGothic" charset="0"/>
                <a:cs typeface="MS PGothic" charset="0"/>
              </a:rPr>
              <a:t> </a:t>
            </a:r>
            <a:r>
              <a:rPr lang="tr-TR" altLang="ja-JP" dirty="0" err="1">
                <a:ea typeface="MS PGothic" charset="0"/>
                <a:cs typeface="MS PGothic" charset="0"/>
              </a:rPr>
              <a:t>incentive</a:t>
            </a:r>
            <a:r>
              <a:rPr lang="tr-TR" altLang="ja-JP" dirty="0">
                <a:ea typeface="MS PGothic" charset="0"/>
                <a:cs typeface="MS PGothic" charset="0"/>
              </a:rPr>
              <a:t> </a:t>
            </a:r>
            <a:r>
              <a:rPr lang="tr-TR" altLang="ja-JP" dirty="0" err="1">
                <a:ea typeface="MS PGothic" charset="0"/>
                <a:cs typeface="MS PGothic" charset="0"/>
              </a:rPr>
              <a:t>to</a:t>
            </a:r>
            <a:r>
              <a:rPr lang="tr-TR" altLang="ja-JP" dirty="0">
                <a:ea typeface="MS PGothic" charset="0"/>
                <a:cs typeface="MS PGothic" charset="0"/>
              </a:rPr>
              <a:t> </a:t>
            </a:r>
            <a:r>
              <a:rPr lang="tr-TR" altLang="ja-JP" dirty="0" err="1">
                <a:ea typeface="MS PGothic" charset="0"/>
                <a:cs typeface="MS PGothic" charset="0"/>
              </a:rPr>
              <a:t>find</a:t>
            </a:r>
            <a:r>
              <a:rPr lang="tr-TR" altLang="ja-JP" dirty="0">
                <a:ea typeface="MS PGothic" charset="0"/>
                <a:cs typeface="MS PGothic" charset="0"/>
              </a:rPr>
              <a:t> </a:t>
            </a:r>
            <a:r>
              <a:rPr lang="tr-TR" altLang="ja-JP" dirty="0" err="1">
                <a:ea typeface="MS PGothic" charset="0"/>
                <a:cs typeface="MS PGothic" charset="0"/>
              </a:rPr>
              <a:t>and</a:t>
            </a:r>
            <a:r>
              <a:rPr lang="tr-TR" altLang="ja-JP" dirty="0">
                <a:ea typeface="MS PGothic" charset="0"/>
                <a:cs typeface="MS PGothic" charset="0"/>
              </a:rPr>
              <a:t> </a:t>
            </a:r>
            <a:r>
              <a:rPr lang="tr-TR" altLang="ja-JP" dirty="0" err="1">
                <a:ea typeface="MS PGothic" charset="0"/>
                <a:cs typeface="MS PGothic" charset="0"/>
              </a:rPr>
              <a:t>eliminate</a:t>
            </a:r>
            <a:r>
              <a:rPr lang="tr-TR" altLang="ja-JP" dirty="0">
                <a:ea typeface="MS PGothic" charset="0"/>
                <a:cs typeface="MS PGothic" charset="0"/>
              </a:rPr>
              <a:t> </a:t>
            </a:r>
            <a:r>
              <a:rPr lang="tr-TR" altLang="ja-JP" dirty="0" err="1">
                <a:ea typeface="MS PGothic" charset="0"/>
                <a:cs typeface="MS PGothic" charset="0"/>
              </a:rPr>
              <a:t>inefficiencies</a:t>
            </a:r>
            <a:r>
              <a:rPr lang="tr-TR" altLang="ja-JP" dirty="0">
                <a:ea typeface="MS PGothic" charset="0"/>
                <a:cs typeface="MS PGothic" charset="0"/>
              </a:rPr>
              <a:t>.</a:t>
            </a:r>
            <a:endParaRPr lang="tr-TR" dirty="0">
              <a:ea typeface="MS PGothic" charset="0"/>
              <a:cs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dirty="0" err="1">
                <a:ea typeface="MS PGothic" charset="0"/>
                <a:cs typeface="MS PGothic" charset="0"/>
              </a:rPr>
              <a:t>Economics</a:t>
            </a:r>
            <a:r>
              <a:rPr lang="tr-TR" dirty="0">
                <a:ea typeface="MS PGothic" charset="0"/>
                <a:cs typeface="MS PGothic" charset="0"/>
              </a:rPr>
              <a:t> in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media</a:t>
            </a:r>
            <a:endParaRPr lang="tr-TR" dirty="0">
              <a:ea typeface="MS PGothic" charset="0"/>
              <a:cs typeface="MS PGothic" charset="0"/>
            </a:endParaRPr>
          </a:p>
          <a:p>
            <a:endParaRPr lang="tr-TR" dirty="0">
              <a:ea typeface="MS PGothic" charset="0"/>
              <a:cs typeface="MS PGothic" charset="0"/>
            </a:endParaRPr>
          </a:p>
          <a:p>
            <a:r>
              <a:rPr lang="tr-TR" dirty="0" err="1">
                <a:ea typeface="MS PGothic" charset="0"/>
                <a:cs typeface="MS PGothic" charset="0"/>
              </a:rPr>
              <a:t>Lecture</a:t>
            </a:r>
            <a:r>
              <a:rPr lang="tr-TR" dirty="0">
                <a:ea typeface="MS PGothic" charset="0"/>
                <a:cs typeface="MS PGothic" charset="0"/>
              </a:rPr>
              <a:t> tip:</a:t>
            </a:r>
          </a:p>
          <a:p>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clip</a:t>
            </a:r>
            <a:r>
              <a:rPr lang="tr-TR" dirty="0">
                <a:ea typeface="MS PGothic" charset="0"/>
                <a:cs typeface="MS PGothic" charset="0"/>
              </a:rPr>
              <a:t> </a:t>
            </a:r>
            <a:r>
              <a:rPr lang="tr-TR" dirty="0" err="1">
                <a:ea typeface="MS PGothic" charset="0"/>
                <a:cs typeface="MS PGothic" charset="0"/>
              </a:rPr>
              <a:t>mentioned</a:t>
            </a:r>
            <a:r>
              <a:rPr lang="tr-TR" dirty="0">
                <a:ea typeface="MS PGothic" charset="0"/>
                <a:cs typeface="MS PGothic" charset="0"/>
              </a:rPr>
              <a:t> on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slide</a:t>
            </a:r>
            <a:r>
              <a:rPr lang="tr-TR" dirty="0">
                <a:ea typeface="MS PGothic" charset="0"/>
                <a:cs typeface="MS PGothic" charset="0"/>
              </a:rPr>
              <a:t> can be </a:t>
            </a:r>
            <a:r>
              <a:rPr lang="tr-TR" dirty="0" err="1">
                <a:ea typeface="MS PGothic" charset="0"/>
                <a:cs typeface="MS PGothic" charset="0"/>
              </a:rPr>
              <a:t>found</a:t>
            </a:r>
            <a:r>
              <a:rPr lang="tr-TR" dirty="0">
                <a:ea typeface="MS PGothic" charset="0"/>
                <a:cs typeface="MS PGothic" charset="0"/>
              </a:rPr>
              <a:t> in </a:t>
            </a:r>
            <a:r>
              <a:rPr lang="tr-TR" dirty="0" err="1">
                <a:ea typeface="MS PGothic" charset="0"/>
                <a:cs typeface="MS PGothic" charset="0"/>
              </a:rPr>
              <a:t>the</a:t>
            </a:r>
            <a:r>
              <a:rPr lang="tr-TR" dirty="0">
                <a:ea typeface="MS PGothic" charset="0"/>
                <a:cs typeface="MS PGothic" charset="0"/>
              </a:rPr>
              <a:t> Interactive </a:t>
            </a:r>
            <a:r>
              <a:rPr lang="tr-TR" dirty="0" err="1">
                <a:ea typeface="MS PGothic" charset="0"/>
                <a:cs typeface="MS PGothic" charset="0"/>
              </a:rPr>
              <a:t>Instructor's</a:t>
            </a:r>
            <a:r>
              <a:rPr lang="tr-TR" dirty="0">
                <a:ea typeface="MS PGothic" charset="0"/>
                <a:cs typeface="MS PGothic" charset="0"/>
              </a:rPr>
              <a:t> Guide. Access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direct</a:t>
            </a:r>
            <a:r>
              <a:rPr lang="tr-TR" dirty="0">
                <a:ea typeface="MS PGothic" charset="0"/>
                <a:cs typeface="MS PGothic" charset="0"/>
              </a:rPr>
              <a:t> link </a:t>
            </a:r>
            <a:r>
              <a:rPr lang="tr-TR" dirty="0" err="1">
                <a:ea typeface="MS PGothic" charset="0"/>
                <a:cs typeface="MS PGothic" charset="0"/>
              </a:rPr>
              <a:t>by</a:t>
            </a:r>
            <a:r>
              <a:rPr lang="tr-TR" dirty="0">
                <a:ea typeface="MS PGothic" charset="0"/>
                <a:cs typeface="MS PGothic" charset="0"/>
              </a:rPr>
              <a:t> </a:t>
            </a:r>
            <a:r>
              <a:rPr lang="tr-TR" dirty="0" err="1">
                <a:ea typeface="MS PGothic" charset="0"/>
                <a:cs typeface="MS PGothic" charset="0"/>
              </a:rPr>
              <a:t>clicking</a:t>
            </a:r>
            <a:r>
              <a:rPr lang="tr-TR" dirty="0">
                <a:ea typeface="MS PGothic" charset="0"/>
                <a:cs typeface="MS PGothic" charset="0"/>
              </a:rPr>
              <a:t> </a:t>
            </a:r>
            <a:r>
              <a:rPr lang="tr-TR" dirty="0" err="1">
                <a:ea typeface="MS PGothic" charset="0"/>
                <a:cs typeface="MS PGothic" charset="0"/>
              </a:rPr>
              <a:t>the</a:t>
            </a:r>
            <a:r>
              <a:rPr lang="tr-TR" dirty="0">
                <a:ea typeface="MS PGothic" charset="0"/>
                <a:cs typeface="MS PGothic" charset="0"/>
              </a:rPr>
              <a:t> </a:t>
            </a:r>
            <a:r>
              <a:rPr lang="tr-TR" dirty="0" err="1">
                <a:ea typeface="MS PGothic" charset="0"/>
                <a:cs typeface="MS PGothic" charset="0"/>
              </a:rPr>
              <a:t>icon</a:t>
            </a:r>
            <a:r>
              <a:rPr lang="tr-TR" dirty="0">
                <a:ea typeface="MS PGothic" charset="0"/>
                <a:cs typeface="MS PGothic" charset="0"/>
              </a:rPr>
              <a:t> in </a:t>
            </a:r>
            <a:r>
              <a:rPr lang="tr-TR" dirty="0" err="1">
                <a:ea typeface="MS PGothic" charset="0"/>
                <a:cs typeface="MS PGothic" charset="0"/>
              </a:rPr>
              <a:t>the</a:t>
            </a:r>
            <a:r>
              <a:rPr lang="tr-TR" dirty="0">
                <a:ea typeface="MS PGothic" charset="0"/>
                <a:cs typeface="MS PGothic" charset="0"/>
              </a:rPr>
              <a:t> PowerPoint </a:t>
            </a:r>
            <a:r>
              <a:rPr lang="tr-TR" dirty="0" err="1">
                <a:ea typeface="MS PGothic" charset="0"/>
                <a:cs typeface="MS PGothic" charset="0"/>
              </a:rPr>
              <a:t>above</a:t>
            </a:r>
            <a:r>
              <a:rPr lang="tr-TR" dirty="0">
                <a:ea typeface="MS PGothic" charset="0"/>
                <a:cs typeface="MS PGothic" charset="0"/>
              </a:rPr>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You</a:t>
            </a:r>
            <a:r>
              <a:rPr lang="tr-TR" altLang="en-US" dirty="0"/>
              <a:t> can </a:t>
            </a:r>
            <a:r>
              <a:rPr lang="tr-TR" altLang="en-US" dirty="0" err="1"/>
              <a:t>think</a:t>
            </a:r>
            <a:r>
              <a:rPr lang="tr-TR" altLang="en-US" dirty="0"/>
              <a:t> </a:t>
            </a:r>
            <a:r>
              <a:rPr lang="tr-TR" altLang="en-US" dirty="0" err="1"/>
              <a:t>that</a:t>
            </a:r>
            <a:r>
              <a:rPr lang="tr-TR" altLang="en-US" dirty="0"/>
              <a:t> </a:t>
            </a:r>
            <a:r>
              <a:rPr lang="tr-TR" altLang="en-US" dirty="0" err="1"/>
              <a:t>we</a:t>
            </a:r>
            <a:r>
              <a:rPr lang="tr-TR" altLang="en-US" dirty="0"/>
              <a:t> </a:t>
            </a:r>
            <a:r>
              <a:rPr lang="tr-TR" altLang="en-US" dirty="0" err="1"/>
              <a:t>often</a:t>
            </a:r>
            <a:r>
              <a:rPr lang="tr-TR" altLang="en-US" dirty="0"/>
              <a:t> talk </a:t>
            </a:r>
            <a:r>
              <a:rPr lang="tr-TR" altLang="en-US" dirty="0" err="1"/>
              <a:t>about</a:t>
            </a:r>
            <a:r>
              <a:rPr lang="tr-TR" altLang="en-US" dirty="0"/>
              <a:t> </a:t>
            </a:r>
            <a:r>
              <a:rPr lang="tr-TR" altLang="en-US" dirty="0" err="1"/>
              <a:t>perfect</a:t>
            </a:r>
            <a:r>
              <a:rPr lang="tr-TR" altLang="en-US" dirty="0"/>
              <a:t> </a:t>
            </a:r>
            <a:r>
              <a:rPr lang="tr-TR" altLang="en-US" dirty="0" err="1"/>
              <a:t>competition</a:t>
            </a:r>
            <a:r>
              <a:rPr lang="tr-TR" altLang="en-US" dirty="0"/>
              <a:t> (PC) </a:t>
            </a:r>
            <a:r>
              <a:rPr lang="tr-TR" altLang="en-US" dirty="0" err="1"/>
              <a:t>and</a:t>
            </a:r>
            <a:r>
              <a:rPr lang="tr-TR" altLang="en-US" dirty="0"/>
              <a:t> </a:t>
            </a:r>
            <a:r>
              <a:rPr lang="tr-TR" altLang="en-US" dirty="0" err="1"/>
              <a:t>pure</a:t>
            </a:r>
            <a:r>
              <a:rPr lang="tr-TR" altLang="en-US" dirty="0"/>
              <a:t> </a:t>
            </a:r>
            <a:r>
              <a:rPr lang="tr-TR" altLang="en-US" dirty="0" err="1"/>
              <a:t>monopoly</a:t>
            </a:r>
            <a:r>
              <a:rPr lang="tr-TR" altLang="en-US" dirty="0"/>
              <a:t> in </a:t>
            </a:r>
            <a:r>
              <a:rPr lang="tr-TR" altLang="en-US" dirty="0" err="1"/>
              <a:t>the</a:t>
            </a:r>
            <a:r>
              <a:rPr lang="tr-TR" altLang="en-US" dirty="0"/>
              <a:t> </a:t>
            </a:r>
            <a:r>
              <a:rPr lang="tr-TR" altLang="en-US" dirty="0" err="1"/>
              <a:t>theoretical</a:t>
            </a:r>
            <a:r>
              <a:rPr lang="tr-TR" altLang="en-US" dirty="0"/>
              <a:t> sense </a:t>
            </a:r>
            <a:r>
              <a:rPr lang="tr-TR" altLang="en-US" dirty="0" err="1"/>
              <a:t>because</a:t>
            </a:r>
            <a:r>
              <a:rPr lang="tr-TR" altLang="en-US" dirty="0"/>
              <a:t> </a:t>
            </a:r>
            <a:r>
              <a:rPr lang="tr-TR" altLang="en-US" dirty="0" err="1"/>
              <a:t>they</a:t>
            </a:r>
            <a:r>
              <a:rPr lang="tr-TR" altLang="en-US" dirty="0"/>
              <a:t> </a:t>
            </a:r>
            <a:r>
              <a:rPr lang="tr-TR" altLang="en-US" dirty="0" err="1"/>
              <a:t>are</a:t>
            </a:r>
            <a:r>
              <a:rPr lang="tr-TR" altLang="en-US" dirty="0"/>
              <a:t> </a:t>
            </a:r>
            <a:r>
              <a:rPr lang="tr-TR" altLang="en-US" dirty="0" err="1"/>
              <a:t>very</a:t>
            </a:r>
            <a:r>
              <a:rPr lang="tr-TR" altLang="en-US" dirty="0"/>
              <a:t> </a:t>
            </a:r>
            <a:r>
              <a:rPr lang="tr-TR" altLang="en-US" dirty="0" err="1"/>
              <a:t>rare</a:t>
            </a:r>
            <a:r>
              <a:rPr lang="tr-TR" altLang="en-US" dirty="0"/>
              <a:t> (</a:t>
            </a:r>
            <a:r>
              <a:rPr lang="tr-TR" altLang="en-US" dirty="0" err="1"/>
              <a:t>by</a:t>
            </a:r>
            <a:r>
              <a:rPr lang="tr-TR" altLang="en-US" dirty="0"/>
              <a:t> </a:t>
            </a:r>
            <a:r>
              <a:rPr lang="tr-TR" altLang="en-US" dirty="0" err="1"/>
              <a:t>strict</a:t>
            </a:r>
            <a:r>
              <a:rPr lang="tr-TR" altLang="en-US" dirty="0"/>
              <a:t> </a:t>
            </a:r>
            <a:r>
              <a:rPr lang="tr-TR" altLang="en-US" dirty="0" err="1"/>
              <a:t>definition</a:t>
            </a:r>
            <a:r>
              <a:rPr lang="tr-TR" altLang="en-US" dirty="0"/>
              <a:t> </a:t>
            </a:r>
            <a:r>
              <a:rPr lang="tr-TR" altLang="en-US" dirty="0" err="1"/>
              <a:t>and</a:t>
            </a:r>
            <a:r>
              <a:rPr lang="tr-TR" altLang="en-US" dirty="0"/>
              <a:t> </a:t>
            </a:r>
            <a:r>
              <a:rPr lang="tr-TR" altLang="en-US" dirty="0" err="1"/>
              <a:t>assumptions</a:t>
            </a:r>
            <a:r>
              <a:rPr lang="tr-TR" altLang="en-US" dirty="0"/>
              <a:t>) in </a:t>
            </a:r>
            <a:r>
              <a:rPr lang="tr-TR" altLang="en-US" dirty="0" err="1"/>
              <a:t>real</a:t>
            </a:r>
            <a:r>
              <a:rPr lang="tr-TR" altLang="en-US" dirty="0"/>
              <a:t> life.  </a:t>
            </a:r>
            <a:r>
              <a:rPr lang="tr-TR" altLang="en-US" dirty="0" err="1"/>
              <a:t>Many</a:t>
            </a:r>
            <a:r>
              <a:rPr lang="tr-TR" altLang="en-US" dirty="0"/>
              <a:t> </a:t>
            </a:r>
            <a:r>
              <a:rPr lang="tr-TR" altLang="en-US" dirty="0" err="1"/>
              <a:t>firms</a:t>
            </a:r>
            <a:r>
              <a:rPr lang="tr-TR" altLang="en-US" dirty="0"/>
              <a:t> </a:t>
            </a:r>
            <a:r>
              <a:rPr lang="tr-TR" altLang="en-US" dirty="0" err="1"/>
              <a:t>have</a:t>
            </a:r>
            <a:r>
              <a:rPr lang="tr-TR" altLang="en-US" dirty="0"/>
              <a:t> </a:t>
            </a:r>
            <a:r>
              <a:rPr lang="tr-TR" altLang="en-US" dirty="0" err="1"/>
              <a:t>some</a:t>
            </a:r>
            <a:r>
              <a:rPr lang="tr-TR" altLang="en-US" dirty="0"/>
              <a:t> </a:t>
            </a:r>
            <a:r>
              <a:rPr lang="tr-TR" altLang="en-US" dirty="0" err="1"/>
              <a:t>competitive</a:t>
            </a:r>
            <a:r>
              <a:rPr lang="tr-TR" altLang="en-US" dirty="0"/>
              <a:t> </a:t>
            </a:r>
            <a:r>
              <a:rPr lang="tr-TR" altLang="en-US" dirty="0" err="1"/>
              <a:t>characteristics</a:t>
            </a:r>
            <a:r>
              <a:rPr lang="tr-TR" altLang="en-US" dirty="0"/>
              <a:t> </a:t>
            </a:r>
            <a:r>
              <a:rPr lang="tr-TR" altLang="en-US" dirty="0" err="1"/>
              <a:t>and</a:t>
            </a:r>
            <a:r>
              <a:rPr lang="tr-TR" altLang="en-US" dirty="0"/>
              <a:t> </a:t>
            </a:r>
            <a:r>
              <a:rPr lang="tr-TR" altLang="en-US" dirty="0" err="1"/>
              <a:t>some</a:t>
            </a:r>
            <a:r>
              <a:rPr lang="tr-TR" altLang="en-US" dirty="0"/>
              <a:t> </a:t>
            </a:r>
            <a:r>
              <a:rPr lang="tr-TR" altLang="en-US" dirty="0" err="1"/>
              <a:t>monopolistic</a:t>
            </a:r>
            <a:r>
              <a:rPr lang="tr-TR" altLang="en-US" dirty="0"/>
              <a:t> </a:t>
            </a:r>
            <a:r>
              <a:rPr lang="tr-TR" altLang="en-US" dirty="0" err="1"/>
              <a:t>characteristics</a:t>
            </a:r>
            <a:r>
              <a:rPr lang="tr-TR" altLang="en-US" dirty="0"/>
              <a:t>.  </a:t>
            </a:r>
            <a:r>
              <a:rPr lang="tr-TR" altLang="en-US" dirty="0" err="1"/>
              <a:t>This</a:t>
            </a:r>
            <a:r>
              <a:rPr lang="tr-TR" altLang="en-US" dirty="0"/>
              <a:t> </a:t>
            </a:r>
            <a:r>
              <a:rPr lang="tr-TR" altLang="en-US" dirty="0" err="1"/>
              <a:t>will</a:t>
            </a:r>
            <a:r>
              <a:rPr lang="tr-TR" altLang="en-US" dirty="0"/>
              <a:t> be </a:t>
            </a:r>
            <a:r>
              <a:rPr lang="tr-TR" altLang="en-US" dirty="0" err="1"/>
              <a:t>studied</a:t>
            </a:r>
            <a:r>
              <a:rPr lang="tr-TR" altLang="en-US" dirty="0"/>
              <a:t> in </a:t>
            </a:r>
            <a:r>
              <a:rPr lang="tr-TR" altLang="en-US" dirty="0" err="1"/>
              <a:t>the</a:t>
            </a:r>
            <a:r>
              <a:rPr lang="tr-TR" altLang="en-US" dirty="0"/>
              <a:t> </a:t>
            </a:r>
            <a:r>
              <a:rPr lang="tr-TR" altLang="en-US" dirty="0" err="1"/>
              <a:t>upcoming</a:t>
            </a:r>
            <a:r>
              <a:rPr lang="tr-TR" altLang="en-US" dirty="0"/>
              <a:t> </a:t>
            </a:r>
            <a:r>
              <a:rPr lang="tr-TR" altLang="en-US" dirty="0" err="1"/>
              <a:t>chapters</a:t>
            </a:r>
            <a:r>
              <a:rPr lang="tr-TR" altLang="en-US" dirty="0"/>
              <a:t>.</a:t>
            </a:r>
          </a:p>
        </p:txBody>
      </p:sp>
    </p:spTree>
    <p:extLst>
      <p:ext uri="{BB962C8B-B14F-4D97-AF65-F5344CB8AC3E}">
        <p14:creationId xmlns:p14="http://schemas.microsoft.com/office/powerpoint/2010/main" val="363383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sz="1000" dirty="0" err="1">
                <a:ea typeface="MS PGothic" charset="0"/>
                <a:cs typeface="MS PGothic" charset="0"/>
              </a:rPr>
              <a:t>In</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long</a:t>
            </a:r>
            <a:r>
              <a:rPr lang="tr-TR" sz="1000" dirty="0">
                <a:ea typeface="MS PGothic" charset="0"/>
                <a:cs typeface="MS PGothic" charset="0"/>
              </a:rPr>
              <a:t> </a:t>
            </a:r>
            <a:r>
              <a:rPr lang="tr-TR" sz="1000" dirty="0" err="1">
                <a:ea typeface="MS PGothic" charset="0"/>
                <a:cs typeface="MS PGothic" charset="0"/>
              </a:rPr>
              <a:t>run</a:t>
            </a:r>
            <a:r>
              <a:rPr lang="tr-TR" sz="1000" dirty="0">
                <a:ea typeface="MS PGothic" charset="0"/>
                <a:cs typeface="MS PGothic" charset="0"/>
              </a:rPr>
              <a:t> </a:t>
            </a:r>
            <a:r>
              <a:rPr lang="tr-TR" sz="1000" dirty="0" err="1">
                <a:ea typeface="MS PGothic" charset="0"/>
                <a:cs typeface="MS PGothic" charset="0"/>
              </a:rPr>
              <a:t>there</a:t>
            </a:r>
            <a:r>
              <a:rPr lang="tr-TR" sz="1000" dirty="0">
                <a:ea typeface="MS PGothic" charset="0"/>
                <a:cs typeface="MS PGothic" charset="0"/>
              </a:rPr>
              <a:t> </a:t>
            </a:r>
            <a:r>
              <a:rPr lang="tr-TR" sz="1000" dirty="0" err="1">
                <a:ea typeface="MS PGothic" charset="0"/>
                <a:cs typeface="MS PGothic" charset="0"/>
              </a:rPr>
              <a:t>are</a:t>
            </a:r>
            <a:r>
              <a:rPr lang="tr-TR" sz="1000" dirty="0">
                <a:ea typeface="MS PGothic" charset="0"/>
                <a:cs typeface="MS PGothic" charset="0"/>
              </a:rPr>
              <a:t> </a:t>
            </a:r>
            <a:r>
              <a:rPr lang="tr-TR" sz="1000" dirty="0" err="1">
                <a:ea typeface="MS PGothic" charset="0"/>
                <a:cs typeface="MS PGothic" charset="0"/>
              </a:rPr>
              <a:t>three</a:t>
            </a:r>
            <a:r>
              <a:rPr lang="tr-TR" sz="1000" dirty="0">
                <a:ea typeface="MS PGothic" charset="0"/>
                <a:cs typeface="MS PGothic" charset="0"/>
              </a:rPr>
              <a:t> </a:t>
            </a:r>
            <a:r>
              <a:rPr lang="tr-TR" sz="1000" dirty="0" err="1">
                <a:ea typeface="MS PGothic" charset="0"/>
                <a:cs typeface="MS PGothic" charset="0"/>
              </a:rPr>
              <a:t>distinct</a:t>
            </a:r>
            <a:r>
              <a:rPr lang="tr-TR" sz="1000" dirty="0">
                <a:ea typeface="MS PGothic" charset="0"/>
                <a:cs typeface="MS PGothic" charset="0"/>
              </a:rPr>
              <a:t> </a:t>
            </a:r>
            <a:r>
              <a:rPr lang="tr-TR" sz="1000" dirty="0" err="1">
                <a:ea typeface="MS PGothic" charset="0"/>
                <a:cs typeface="MS PGothic" charset="0"/>
              </a:rPr>
              <a:t>possibilities</a:t>
            </a:r>
            <a:r>
              <a:rPr lang="tr-TR" sz="1000" dirty="0">
                <a:ea typeface="MS PGothic" charset="0"/>
                <a:cs typeface="MS PGothic" charset="0"/>
              </a:rPr>
              <a:t>: </a:t>
            </a:r>
            <a:r>
              <a:rPr lang="tr-TR" sz="1000" dirty="0" err="1">
                <a:ea typeface="MS PGothic" charset="0"/>
                <a:cs typeface="MS PGothic" charset="0"/>
              </a:rPr>
              <a:t>economies</a:t>
            </a:r>
            <a:r>
              <a:rPr lang="tr-TR" sz="1000" dirty="0">
                <a:ea typeface="MS PGothic" charset="0"/>
                <a:cs typeface="MS PGothic" charset="0"/>
              </a:rPr>
              <a:t> of </a:t>
            </a:r>
            <a:r>
              <a:rPr lang="tr-TR" sz="1000" dirty="0" err="1">
                <a:ea typeface="MS PGothic" charset="0"/>
                <a:cs typeface="MS PGothic" charset="0"/>
              </a:rPr>
              <a:t>scale</a:t>
            </a:r>
            <a:r>
              <a:rPr lang="tr-TR" sz="1000" dirty="0">
                <a:ea typeface="MS PGothic" charset="0"/>
                <a:cs typeface="MS PGothic" charset="0"/>
              </a:rPr>
              <a:t>, </a:t>
            </a:r>
            <a:r>
              <a:rPr lang="tr-TR" sz="1000" dirty="0" err="1">
                <a:ea typeface="MS PGothic" charset="0"/>
                <a:cs typeface="MS PGothic" charset="0"/>
              </a:rPr>
              <a:t>constant</a:t>
            </a:r>
            <a:r>
              <a:rPr lang="tr-TR" sz="1000" dirty="0">
                <a:ea typeface="MS PGothic" charset="0"/>
                <a:cs typeface="MS PGothic" charset="0"/>
              </a:rPr>
              <a:t> </a:t>
            </a:r>
            <a:r>
              <a:rPr lang="tr-TR" sz="1000" dirty="0" err="1">
                <a:ea typeface="MS PGothic" charset="0"/>
                <a:cs typeface="MS PGothic" charset="0"/>
              </a:rPr>
              <a:t>returns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scale</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diseconomies</a:t>
            </a:r>
            <a:r>
              <a:rPr lang="tr-TR" sz="1000" dirty="0">
                <a:ea typeface="MS PGothic" charset="0"/>
                <a:cs typeface="MS PGothic" charset="0"/>
              </a:rPr>
              <a:t> of </a:t>
            </a:r>
            <a:r>
              <a:rPr lang="tr-TR" sz="1000" dirty="0" err="1">
                <a:ea typeface="MS PGothic" charset="0"/>
                <a:cs typeface="MS PGothic" charset="0"/>
              </a:rPr>
              <a:t>scale</a:t>
            </a:r>
            <a:r>
              <a:rPr lang="tr-TR" sz="1000" dirty="0">
                <a:ea typeface="MS PGothic" charset="0"/>
                <a:cs typeface="MS PGothic" charset="0"/>
              </a:rPr>
              <a:t>.</a:t>
            </a:r>
          </a:p>
          <a:p>
            <a:endParaRPr lang="tr-TR" sz="1000" dirty="0">
              <a:ea typeface="MS PGothic" charset="0"/>
              <a:cs typeface="MS PGothic" charset="0"/>
            </a:endParaRPr>
          </a:p>
          <a:p>
            <a:r>
              <a:rPr lang="tr-TR" sz="1000" dirty="0">
                <a:ea typeface="MS PGothic" charset="0"/>
                <a:cs typeface="MS PGothic" charset="0"/>
              </a:rPr>
              <a:t>At </a:t>
            </a:r>
            <a:r>
              <a:rPr lang="tr-TR" sz="1000" dirty="0" err="1">
                <a:ea typeface="MS PGothic" charset="0"/>
                <a:cs typeface="MS PGothic" charset="0"/>
              </a:rPr>
              <a:t>first</a:t>
            </a:r>
            <a:r>
              <a:rPr lang="tr-TR" sz="1000" dirty="0">
                <a:ea typeface="MS PGothic" charset="0"/>
                <a:cs typeface="MS PGothic" charset="0"/>
              </a:rPr>
              <a:t>, </a:t>
            </a:r>
            <a:r>
              <a:rPr lang="tr-TR" sz="1000" dirty="0" err="1">
                <a:ea typeface="MS PGothic" charset="0"/>
                <a:cs typeface="MS PGothic" charset="0"/>
              </a:rPr>
              <a:t>each</a:t>
            </a:r>
            <a:r>
              <a:rPr lang="tr-TR" sz="1000" dirty="0">
                <a:ea typeface="MS PGothic" charset="0"/>
                <a:cs typeface="MS PGothic" charset="0"/>
              </a:rPr>
              <a:t> </a:t>
            </a:r>
            <a:r>
              <a:rPr lang="tr-TR" sz="1000" dirty="0" err="1">
                <a:ea typeface="MS PGothic" charset="0"/>
                <a:cs typeface="MS PGothic" charset="0"/>
              </a:rPr>
              <a:t>long</a:t>
            </a:r>
            <a:r>
              <a:rPr lang="tr-TR" sz="1000" dirty="0">
                <a:ea typeface="MS PGothic" charset="0"/>
                <a:cs typeface="MS PGothic" charset="0"/>
              </a:rPr>
              <a:t> </a:t>
            </a:r>
            <a:r>
              <a:rPr lang="tr-TR" sz="1000" dirty="0" err="1">
                <a:ea typeface="MS PGothic" charset="0"/>
                <a:cs typeface="MS PGothic" charset="0"/>
              </a:rPr>
              <a:t>run</a:t>
            </a:r>
            <a:r>
              <a:rPr lang="tr-TR" sz="1000" dirty="0">
                <a:ea typeface="MS PGothic" charset="0"/>
                <a:cs typeface="MS PGothic" charset="0"/>
              </a:rPr>
              <a:t> </a:t>
            </a:r>
            <a:r>
              <a:rPr lang="tr-TR" sz="1000" dirty="0" err="1">
                <a:ea typeface="MS PGothic" charset="0"/>
                <a:cs typeface="MS PGothic" charset="0"/>
              </a:rPr>
              <a:t>average</a:t>
            </a:r>
            <a:r>
              <a:rPr lang="tr-TR" sz="1000" dirty="0">
                <a:ea typeface="MS PGothic" charset="0"/>
                <a:cs typeface="MS PGothic" charset="0"/>
              </a:rPr>
              <a:t> total </a:t>
            </a:r>
            <a:r>
              <a:rPr lang="tr-TR" sz="1000" dirty="0" err="1">
                <a:ea typeface="MS PGothic" charset="0"/>
                <a:cs typeface="MS PGothic" charset="0"/>
              </a:rPr>
              <a:t>cost</a:t>
            </a:r>
            <a:r>
              <a:rPr lang="tr-TR" sz="1000" dirty="0">
                <a:ea typeface="MS PGothic" charset="0"/>
                <a:cs typeface="MS PGothic" charset="0"/>
              </a:rPr>
              <a:t> </a:t>
            </a:r>
            <a:r>
              <a:rPr lang="tr-TR" sz="1000" dirty="0" err="1">
                <a:ea typeface="MS PGothic" charset="0"/>
                <a:cs typeface="MS PGothic" charset="0"/>
              </a:rPr>
              <a:t>curve</a:t>
            </a:r>
            <a:r>
              <a:rPr lang="tr-TR" sz="1000" dirty="0">
                <a:ea typeface="MS PGothic" charset="0"/>
                <a:cs typeface="MS PGothic" charset="0"/>
              </a:rPr>
              <a:t> (LRATC) </a:t>
            </a:r>
            <a:r>
              <a:rPr lang="tr-TR" sz="1000" dirty="0" err="1">
                <a:ea typeface="MS PGothic" charset="0"/>
                <a:cs typeface="MS PGothic" charset="0"/>
              </a:rPr>
              <a:t>exhibits</a:t>
            </a:r>
            <a:r>
              <a:rPr lang="tr-TR" sz="1000" dirty="0">
                <a:ea typeface="MS PGothic" charset="0"/>
                <a:cs typeface="MS PGothic" charset="0"/>
              </a:rPr>
              <a:t> </a:t>
            </a:r>
            <a:r>
              <a:rPr lang="tr-TR" sz="1000" dirty="0" err="1">
                <a:ea typeface="MS PGothic" charset="0"/>
                <a:cs typeface="MS PGothic" charset="0"/>
              </a:rPr>
              <a:t>economies</a:t>
            </a:r>
            <a:r>
              <a:rPr lang="tr-TR" sz="1000" dirty="0">
                <a:ea typeface="MS PGothic" charset="0"/>
                <a:cs typeface="MS PGothic" charset="0"/>
              </a:rPr>
              <a:t> of </a:t>
            </a:r>
            <a:r>
              <a:rPr lang="tr-TR" sz="1000" dirty="0" err="1">
                <a:ea typeface="MS PGothic" charset="0"/>
                <a:cs typeface="MS PGothic" charset="0"/>
              </a:rPr>
              <a:t>scale</a:t>
            </a:r>
            <a:r>
              <a:rPr lang="tr-TR" sz="1000" dirty="0">
                <a:ea typeface="MS PGothic" charset="0"/>
                <a:cs typeface="MS PGothic" charset="0"/>
              </a:rPr>
              <a:t> as a </a:t>
            </a:r>
            <a:r>
              <a:rPr lang="tr-TR" sz="1000" dirty="0" err="1">
                <a:ea typeface="MS PGothic" charset="0"/>
                <a:cs typeface="MS PGothic" charset="0"/>
              </a:rPr>
              <a:t>result</a:t>
            </a:r>
            <a:r>
              <a:rPr lang="tr-TR" sz="1000" dirty="0">
                <a:ea typeface="MS PGothic" charset="0"/>
                <a:cs typeface="MS PGothic" charset="0"/>
              </a:rPr>
              <a:t> of </a:t>
            </a:r>
            <a:r>
              <a:rPr lang="tr-TR" sz="1000" dirty="0" err="1">
                <a:ea typeface="MS PGothic" charset="0"/>
                <a:cs typeface="MS PGothic" charset="0"/>
              </a:rPr>
              <a:t>increased</a:t>
            </a:r>
            <a:r>
              <a:rPr lang="tr-TR" sz="1000" dirty="0">
                <a:ea typeface="MS PGothic" charset="0"/>
                <a:cs typeface="MS PGothic" charset="0"/>
              </a:rPr>
              <a:t> </a:t>
            </a:r>
            <a:r>
              <a:rPr lang="tr-TR" sz="1000" dirty="0" err="1">
                <a:ea typeface="MS PGothic" charset="0"/>
                <a:cs typeface="MS PGothic" charset="0"/>
              </a:rPr>
              <a:t>specialization</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utilization</a:t>
            </a:r>
            <a:r>
              <a:rPr lang="tr-TR" sz="1000" dirty="0">
                <a:ea typeface="MS PGothic" charset="0"/>
                <a:cs typeface="MS PGothic" charset="0"/>
              </a:rPr>
              <a:t> of </a:t>
            </a:r>
            <a:r>
              <a:rPr lang="tr-TR" sz="1000" dirty="0" err="1">
                <a:ea typeface="MS PGothic" charset="0"/>
                <a:cs typeface="MS PGothic" charset="0"/>
              </a:rPr>
              <a:t>mass</a:t>
            </a:r>
            <a:r>
              <a:rPr lang="tr-TR" sz="1000" dirty="0">
                <a:ea typeface="MS PGothic" charset="0"/>
                <a:cs typeface="MS PGothic" charset="0"/>
              </a:rPr>
              <a:t> </a:t>
            </a:r>
            <a:r>
              <a:rPr lang="tr-TR" sz="1000" dirty="0" err="1">
                <a:ea typeface="MS PGothic" charset="0"/>
                <a:cs typeface="MS PGothic" charset="0"/>
              </a:rPr>
              <a:t>production</a:t>
            </a:r>
            <a:r>
              <a:rPr lang="tr-TR" sz="1000" dirty="0">
                <a:ea typeface="MS PGothic" charset="0"/>
                <a:cs typeface="MS PGothic" charset="0"/>
              </a:rPr>
              <a:t> </a:t>
            </a:r>
            <a:r>
              <a:rPr lang="tr-TR" sz="1000" dirty="0" err="1">
                <a:ea typeface="MS PGothic" charset="0"/>
                <a:cs typeface="MS PGothic" charset="0"/>
              </a:rPr>
              <a:t>techniques</a:t>
            </a:r>
            <a:r>
              <a:rPr lang="tr-TR" sz="1000" dirty="0">
                <a:ea typeface="MS PGothic" charset="0"/>
                <a:cs typeface="MS PGothic" charset="0"/>
              </a:rPr>
              <a:t>, </a:t>
            </a:r>
            <a:r>
              <a:rPr lang="tr-TR" sz="1000" dirty="0" err="1">
                <a:ea typeface="MS PGothic" charset="0"/>
                <a:cs typeface="MS PGothic" charset="0"/>
              </a:rPr>
              <a:t>bulk</a:t>
            </a:r>
            <a:r>
              <a:rPr lang="tr-TR" sz="1000" dirty="0">
                <a:ea typeface="MS PGothic" charset="0"/>
                <a:cs typeface="MS PGothic" charset="0"/>
              </a:rPr>
              <a:t> </a:t>
            </a:r>
            <a:r>
              <a:rPr lang="tr-TR" sz="1000" dirty="0" err="1">
                <a:ea typeface="MS PGothic" charset="0"/>
                <a:cs typeface="MS PGothic" charset="0"/>
              </a:rPr>
              <a:t>purchasing</a:t>
            </a:r>
            <a:r>
              <a:rPr lang="tr-TR" sz="1000" dirty="0">
                <a:ea typeface="MS PGothic" charset="0"/>
                <a:cs typeface="MS PGothic" charset="0"/>
              </a:rPr>
              <a:t> </a:t>
            </a:r>
            <a:r>
              <a:rPr lang="tr-TR" sz="1000" dirty="0" err="1">
                <a:ea typeface="MS PGothic" charset="0"/>
                <a:cs typeface="MS PGothic" charset="0"/>
              </a:rPr>
              <a:t>power</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increased</a:t>
            </a:r>
            <a:r>
              <a:rPr lang="tr-TR" sz="1000" dirty="0">
                <a:ea typeface="MS PGothic" charset="0"/>
                <a:cs typeface="MS PGothic" charset="0"/>
              </a:rPr>
              <a:t> </a:t>
            </a:r>
            <a:r>
              <a:rPr lang="tr-TR" sz="1000" dirty="0" err="1">
                <a:ea typeface="MS PGothic" charset="0"/>
                <a:cs typeface="MS PGothic" charset="0"/>
              </a:rPr>
              <a:t>automation</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real</a:t>
            </a:r>
            <a:r>
              <a:rPr lang="tr-TR" sz="1000" dirty="0">
                <a:ea typeface="MS PGothic" charset="0"/>
                <a:cs typeface="MS PGothic" charset="0"/>
              </a:rPr>
              <a:t> </a:t>
            </a:r>
            <a:r>
              <a:rPr lang="tr-TR" sz="1000" dirty="0" err="1">
                <a:ea typeface="MS PGothic" charset="0"/>
                <a:cs typeface="MS PGothic" charset="0"/>
              </a:rPr>
              <a:t>question</a:t>
            </a:r>
            <a:r>
              <a:rPr lang="tr-TR" sz="1000" dirty="0">
                <a:ea typeface="MS PGothic" charset="0"/>
                <a:cs typeface="MS PGothic" charset="0"/>
              </a:rPr>
              <a:t> in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long</a:t>
            </a:r>
            <a:r>
              <a:rPr lang="tr-TR" sz="1000" dirty="0">
                <a:ea typeface="MS PGothic" charset="0"/>
                <a:cs typeface="MS PGothic" charset="0"/>
              </a:rPr>
              <a:t> </a:t>
            </a:r>
            <a:r>
              <a:rPr lang="tr-TR" sz="1000" dirty="0" err="1">
                <a:ea typeface="MS PGothic" charset="0"/>
                <a:cs typeface="MS PGothic" charset="0"/>
              </a:rPr>
              <a:t>run</a:t>
            </a:r>
            <a:r>
              <a:rPr lang="tr-TR" sz="1000" dirty="0">
                <a:ea typeface="MS PGothic" charset="0"/>
                <a:cs typeface="MS PGothic" charset="0"/>
              </a:rPr>
              <a:t> is </a:t>
            </a:r>
            <a:r>
              <a:rPr lang="tr-TR" sz="1000" dirty="0" err="1">
                <a:ea typeface="MS PGothic" charset="0"/>
                <a:cs typeface="MS PGothic" charset="0"/>
              </a:rPr>
              <a:t>whether</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cost</a:t>
            </a:r>
            <a:r>
              <a:rPr lang="tr-TR" sz="1000" dirty="0">
                <a:ea typeface="MS PGothic" charset="0"/>
                <a:cs typeface="MS PGothic" charset="0"/>
              </a:rPr>
              <a:t> </a:t>
            </a:r>
            <a:r>
              <a:rPr lang="tr-TR" sz="1000" dirty="0" err="1">
                <a:ea typeface="MS PGothic" charset="0"/>
                <a:cs typeface="MS PGothic" charset="0"/>
              </a:rPr>
              <a:t>curve</a:t>
            </a:r>
            <a:r>
              <a:rPr lang="tr-TR" sz="1000" dirty="0">
                <a:ea typeface="MS PGothic" charset="0"/>
                <a:cs typeface="MS PGothic" charset="0"/>
              </a:rPr>
              <a:t> </a:t>
            </a:r>
            <a:r>
              <a:rPr lang="tr-TR" sz="1000" dirty="0" err="1">
                <a:ea typeface="MS PGothic" charset="0"/>
                <a:cs typeface="MS PGothic" charset="0"/>
              </a:rPr>
              <a:t>will</a:t>
            </a:r>
            <a:r>
              <a:rPr lang="tr-TR" sz="1000" dirty="0">
                <a:ea typeface="MS PGothic" charset="0"/>
                <a:cs typeface="MS PGothic" charset="0"/>
              </a:rPr>
              <a:t> </a:t>
            </a:r>
            <a:r>
              <a:rPr lang="tr-TR" sz="1000" dirty="0" err="1">
                <a:ea typeface="MS PGothic" charset="0"/>
                <a:cs typeface="MS PGothic" charset="0"/>
              </a:rPr>
              <a:t>continue</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decline</a:t>
            </a:r>
            <a:r>
              <a:rPr lang="tr-TR" sz="1000" dirty="0">
                <a:ea typeface="MS PGothic" charset="0"/>
                <a:cs typeface="MS PGothic" charset="0"/>
              </a:rPr>
              <a:t>, </a:t>
            </a:r>
            <a:r>
              <a:rPr lang="tr-TR" sz="1000" dirty="0" err="1">
                <a:ea typeface="MS PGothic" charset="0"/>
                <a:cs typeface="MS PGothic" charset="0"/>
              </a:rPr>
              <a:t>level</a:t>
            </a:r>
            <a:r>
              <a:rPr lang="tr-TR" sz="1000" dirty="0">
                <a:ea typeface="MS PGothic" charset="0"/>
                <a:cs typeface="MS PGothic" charset="0"/>
              </a:rPr>
              <a:t> </a:t>
            </a:r>
            <a:r>
              <a:rPr lang="tr-TR" sz="1000" dirty="0" err="1">
                <a:ea typeface="MS PGothic" charset="0"/>
                <a:cs typeface="MS PGothic" charset="0"/>
              </a:rPr>
              <a:t>off</a:t>
            </a:r>
            <a:r>
              <a:rPr lang="tr-TR" sz="1000" dirty="0">
                <a:ea typeface="MS PGothic" charset="0"/>
                <a:cs typeface="MS PGothic" charset="0"/>
              </a:rPr>
              <a:t>, </a:t>
            </a:r>
            <a:r>
              <a:rPr lang="tr-TR" sz="1000" dirty="0" err="1">
                <a:ea typeface="MS PGothic" charset="0"/>
                <a:cs typeface="MS PGothic" charset="0"/>
              </a:rPr>
              <a:t>or</a:t>
            </a:r>
            <a:r>
              <a:rPr lang="tr-TR" sz="1000" dirty="0">
                <a:ea typeface="MS PGothic" charset="0"/>
                <a:cs typeface="MS PGothic" charset="0"/>
              </a:rPr>
              <a:t> </a:t>
            </a:r>
            <a:r>
              <a:rPr lang="tr-TR" sz="1000" dirty="0" err="1">
                <a:ea typeface="MS PGothic" charset="0"/>
                <a:cs typeface="MS PGothic" charset="0"/>
              </a:rPr>
              <a:t>rise</a:t>
            </a:r>
            <a:r>
              <a:rPr lang="tr-TR" sz="1000" dirty="0">
                <a:ea typeface="MS PGothic" charset="0"/>
                <a:cs typeface="MS PGothic" charset="0"/>
              </a:rPr>
              <a:t>.</a:t>
            </a:r>
          </a:p>
          <a:p>
            <a:endParaRPr lang="tr-TR" sz="1000" dirty="0">
              <a:ea typeface="MS PGothic" charset="0"/>
              <a:cs typeface="MS PGothic" charset="0"/>
            </a:endParaRPr>
          </a:p>
          <a:p>
            <a:r>
              <a:rPr lang="tr-TR" sz="1000" dirty="0" err="1">
                <a:ea typeface="MS PGothic" charset="0"/>
                <a:cs typeface="MS PGothic" charset="0"/>
              </a:rPr>
              <a:t>In</a:t>
            </a:r>
            <a:r>
              <a:rPr lang="tr-TR" sz="1000" dirty="0">
                <a:ea typeface="MS PGothic" charset="0"/>
                <a:cs typeface="MS PGothic" charset="0"/>
              </a:rPr>
              <a:t> an </a:t>
            </a:r>
            <a:r>
              <a:rPr lang="tr-TR" sz="1000" dirty="0" err="1">
                <a:ea typeface="MS PGothic" charset="0"/>
                <a:cs typeface="MS PGothic" charset="0"/>
              </a:rPr>
              <a:t>industry</a:t>
            </a:r>
            <a:r>
              <a:rPr lang="tr-TR" sz="1000" dirty="0">
                <a:ea typeface="MS PGothic" charset="0"/>
                <a:cs typeface="MS PGothic" charset="0"/>
              </a:rPr>
              <a:t> </a:t>
            </a:r>
            <a:r>
              <a:rPr lang="tr-TR" sz="1000" dirty="0" err="1">
                <a:ea typeface="MS PGothic" charset="0"/>
                <a:cs typeface="MS PGothic" charset="0"/>
              </a:rPr>
              <a:t>with</a:t>
            </a:r>
            <a:r>
              <a:rPr lang="tr-TR" sz="1000" dirty="0">
                <a:ea typeface="MS PGothic" charset="0"/>
                <a:cs typeface="MS PGothic" charset="0"/>
              </a:rPr>
              <a:t> </a:t>
            </a:r>
            <a:r>
              <a:rPr lang="tr-TR" sz="1000" dirty="0" err="1">
                <a:ea typeface="MS PGothic" charset="0"/>
                <a:cs typeface="MS PGothic" charset="0"/>
              </a:rPr>
              <a:t>economies</a:t>
            </a:r>
            <a:r>
              <a:rPr lang="tr-TR" sz="1000" dirty="0">
                <a:ea typeface="MS PGothic" charset="0"/>
                <a:cs typeface="MS PGothic" charset="0"/>
              </a:rPr>
              <a:t> of </a:t>
            </a:r>
            <a:r>
              <a:rPr lang="tr-TR" sz="1000" dirty="0" err="1">
                <a:ea typeface="MS PGothic" charset="0"/>
                <a:cs typeface="MS PGothic" charset="0"/>
              </a:rPr>
              <a:t>scale</a:t>
            </a:r>
            <a:r>
              <a:rPr lang="tr-TR" sz="1000" dirty="0">
                <a:ea typeface="MS PGothic" charset="0"/>
                <a:cs typeface="MS PGothic" charset="0"/>
              </a:rPr>
              <a:t> at </a:t>
            </a:r>
            <a:r>
              <a:rPr lang="tr-TR" sz="1000" dirty="0" err="1">
                <a:ea typeface="MS PGothic" charset="0"/>
                <a:cs typeface="MS PGothic" charset="0"/>
              </a:rPr>
              <a:t>high</a:t>
            </a:r>
            <a:r>
              <a:rPr lang="tr-TR" sz="1000" dirty="0">
                <a:ea typeface="MS PGothic" charset="0"/>
                <a:cs typeface="MS PGothic" charset="0"/>
              </a:rPr>
              <a:t> </a:t>
            </a:r>
            <a:r>
              <a:rPr lang="tr-TR" sz="1000" dirty="0" err="1">
                <a:ea typeface="MS PGothic" charset="0"/>
                <a:cs typeface="MS PGothic" charset="0"/>
              </a:rPr>
              <a:t>output</a:t>
            </a:r>
            <a:r>
              <a:rPr lang="tr-TR" sz="1000" dirty="0">
                <a:ea typeface="MS PGothic" charset="0"/>
                <a:cs typeface="MS PGothic" charset="0"/>
              </a:rPr>
              <a:t> </a:t>
            </a:r>
            <a:r>
              <a:rPr lang="tr-TR" sz="1000" dirty="0" err="1">
                <a:ea typeface="MS PGothic" charset="0"/>
                <a:cs typeface="MS PGothic" charset="0"/>
              </a:rPr>
              <a:t>levels</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example</a:t>
            </a:r>
            <a:r>
              <a:rPr lang="tr-TR" sz="1000" dirty="0">
                <a:ea typeface="MS PGothic" charset="0"/>
                <a:cs typeface="MS PGothic" charset="0"/>
              </a:rPr>
              <a:t> a </a:t>
            </a:r>
            <a:r>
              <a:rPr lang="tr-TR" sz="1000" dirty="0" err="1">
                <a:ea typeface="MS PGothic" charset="0"/>
                <a:cs typeface="MS PGothic" charset="0"/>
              </a:rPr>
              <a:t>water</a:t>
            </a:r>
            <a:r>
              <a:rPr lang="tr-TR" sz="1000" dirty="0">
                <a:ea typeface="MS PGothic" charset="0"/>
                <a:cs typeface="MS PGothic" charset="0"/>
              </a:rPr>
              <a:t> </a:t>
            </a:r>
            <a:r>
              <a:rPr lang="tr-TR" sz="1000" dirty="0" err="1">
                <a:ea typeface="MS PGothic" charset="0"/>
                <a:cs typeface="MS PGothic" charset="0"/>
              </a:rPr>
              <a:t>company</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cost</a:t>
            </a:r>
            <a:r>
              <a:rPr lang="tr-TR" sz="1000" dirty="0">
                <a:ea typeface="MS PGothic" charset="0"/>
                <a:cs typeface="MS PGothic" charset="0"/>
              </a:rPr>
              <a:t> </a:t>
            </a:r>
            <a:r>
              <a:rPr lang="tr-TR" sz="1000" dirty="0" err="1">
                <a:ea typeface="MS PGothic" charset="0"/>
                <a:cs typeface="MS PGothic" charset="0"/>
              </a:rPr>
              <a:t>curve</a:t>
            </a:r>
            <a:r>
              <a:rPr lang="tr-TR" sz="1000" dirty="0">
                <a:ea typeface="MS PGothic" charset="0"/>
                <a:cs typeface="MS PGothic" charset="0"/>
              </a:rPr>
              <a:t> </a:t>
            </a:r>
            <a:r>
              <a:rPr lang="tr-TR" sz="1000" dirty="0" err="1">
                <a:ea typeface="MS PGothic" charset="0"/>
                <a:cs typeface="MS PGothic" charset="0"/>
              </a:rPr>
              <a:t>continues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decline</a:t>
            </a:r>
            <a:r>
              <a:rPr lang="tr-TR" sz="1000" dirty="0">
                <a:ea typeface="MS PGothic" charset="0"/>
                <a:cs typeface="MS PGothic" charset="0"/>
              </a:rPr>
              <a:t> </a:t>
            </a:r>
            <a:r>
              <a:rPr lang="tr-TR" sz="1000" dirty="0" err="1">
                <a:ea typeface="MS PGothic" charset="0"/>
                <a:cs typeface="MS PGothic" charset="0"/>
              </a:rPr>
              <a:t>and</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most</a:t>
            </a:r>
            <a:r>
              <a:rPr lang="tr-TR" sz="1000" dirty="0">
                <a:ea typeface="MS PGothic" charset="0"/>
                <a:cs typeface="MS PGothic" charset="0"/>
              </a:rPr>
              <a:t> </a:t>
            </a:r>
            <a:r>
              <a:rPr lang="tr-TR" sz="1000" dirty="0" err="1">
                <a:ea typeface="MS PGothic" charset="0"/>
                <a:cs typeface="MS PGothic" charset="0"/>
              </a:rPr>
              <a:t>efficient</a:t>
            </a:r>
            <a:r>
              <a:rPr lang="tr-TR" sz="1000" dirty="0">
                <a:ea typeface="MS PGothic" charset="0"/>
                <a:cs typeface="MS PGothic" charset="0"/>
              </a:rPr>
              <a:t> </a:t>
            </a:r>
            <a:r>
              <a:rPr lang="tr-TR" sz="1000" dirty="0" err="1">
                <a:ea typeface="MS PGothic" charset="0"/>
                <a:cs typeface="MS PGothic" charset="0"/>
              </a:rPr>
              <a:t>output</a:t>
            </a:r>
            <a:r>
              <a:rPr lang="tr-TR" sz="1000" dirty="0">
                <a:ea typeface="MS PGothic" charset="0"/>
                <a:cs typeface="MS PGothic" charset="0"/>
              </a:rPr>
              <a:t> </a:t>
            </a:r>
            <a:r>
              <a:rPr lang="tr-TR" sz="1000" dirty="0" err="1">
                <a:ea typeface="MS PGothic" charset="0"/>
                <a:cs typeface="MS PGothic" charset="0"/>
              </a:rPr>
              <a:t>level</a:t>
            </a:r>
            <a:r>
              <a:rPr lang="tr-TR" sz="1000" dirty="0">
                <a:ea typeface="MS PGothic" charset="0"/>
                <a:cs typeface="MS PGothic" charset="0"/>
              </a:rPr>
              <a:t> is </a:t>
            </a:r>
            <a:r>
              <a:rPr lang="tr-TR" sz="1000" dirty="0" err="1">
                <a:ea typeface="MS PGothic" charset="0"/>
                <a:cs typeface="MS PGothic" charset="0"/>
              </a:rPr>
              <a:t>always</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largest</a:t>
            </a:r>
            <a:r>
              <a:rPr lang="tr-TR" sz="1000" dirty="0">
                <a:ea typeface="MS PGothic" charset="0"/>
                <a:cs typeface="MS PGothic" charset="0"/>
              </a:rPr>
              <a:t> </a:t>
            </a:r>
            <a:r>
              <a:rPr lang="tr-TR" sz="1000" dirty="0" err="1">
                <a:ea typeface="MS PGothic" charset="0"/>
                <a:cs typeface="MS PGothic" charset="0"/>
              </a:rPr>
              <a:t>output</a:t>
            </a:r>
            <a:r>
              <a:rPr lang="tr-TR" sz="1000" dirty="0">
                <a:ea typeface="MS PGothic" charset="0"/>
                <a:cs typeface="MS PGothic" charset="0"/>
              </a:rPr>
              <a:t>—</a:t>
            </a:r>
            <a:r>
              <a:rPr lang="tr-TR" sz="1000" dirty="0" err="1">
                <a:ea typeface="MS PGothic" charset="0"/>
                <a:cs typeface="MS PGothic" charset="0"/>
              </a:rPr>
              <a:t>you</a:t>
            </a:r>
            <a:r>
              <a:rPr lang="tr-TR" sz="1000" dirty="0">
                <a:ea typeface="MS PGothic" charset="0"/>
                <a:cs typeface="MS PGothic" charset="0"/>
              </a:rPr>
              <a:t> can </a:t>
            </a:r>
            <a:r>
              <a:rPr lang="tr-TR" sz="1000" dirty="0" err="1">
                <a:ea typeface="MS PGothic" charset="0"/>
                <a:cs typeface="MS PGothic" charset="0"/>
              </a:rPr>
              <a:t>see</a:t>
            </a:r>
            <a:r>
              <a:rPr lang="tr-TR" sz="1000" dirty="0">
                <a:ea typeface="MS PGothic" charset="0"/>
                <a:cs typeface="MS PGothic" charset="0"/>
              </a:rPr>
              <a:t> </a:t>
            </a:r>
            <a:r>
              <a:rPr lang="tr-TR" sz="1000" dirty="0" err="1">
                <a:ea typeface="MS PGothic" charset="0"/>
                <a:cs typeface="MS PGothic" charset="0"/>
              </a:rPr>
              <a:t>this</a:t>
            </a:r>
            <a:r>
              <a:rPr lang="tr-TR" sz="1000" dirty="0">
                <a:ea typeface="MS PGothic" charset="0"/>
                <a:cs typeface="MS PGothic" charset="0"/>
              </a:rPr>
              <a:t> </a:t>
            </a:r>
            <a:r>
              <a:rPr lang="tr-TR" sz="1000" dirty="0" err="1">
                <a:ea typeface="MS PGothic" charset="0"/>
                <a:cs typeface="MS PGothic" charset="0"/>
              </a:rPr>
              <a:t>by</a:t>
            </a:r>
            <a:r>
              <a:rPr lang="tr-TR" sz="1000" dirty="0">
                <a:ea typeface="MS PGothic" charset="0"/>
                <a:cs typeface="MS PGothic" charset="0"/>
              </a:rPr>
              <a:t> </a:t>
            </a:r>
            <a:r>
              <a:rPr lang="tr-TR" sz="1000" dirty="0" err="1">
                <a:ea typeface="MS PGothic" charset="0"/>
                <a:cs typeface="MS PGothic" charset="0"/>
              </a:rPr>
              <a:t>looking</a:t>
            </a:r>
            <a:r>
              <a:rPr lang="tr-TR" sz="1000" dirty="0">
                <a:ea typeface="MS PGothic" charset="0"/>
                <a:cs typeface="MS PGothic" charset="0"/>
              </a:rPr>
              <a:t>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dashed</a:t>
            </a:r>
            <a:r>
              <a:rPr lang="tr-TR" sz="1000" dirty="0">
                <a:ea typeface="MS PGothic" charset="0"/>
                <a:cs typeface="MS PGothic" charset="0"/>
              </a:rPr>
              <a:t> </a:t>
            </a:r>
            <a:r>
              <a:rPr lang="tr-TR" sz="1000" dirty="0" err="1">
                <a:ea typeface="MS PGothic" charset="0"/>
                <a:cs typeface="MS PGothic" charset="0"/>
              </a:rPr>
              <a:t>red</a:t>
            </a:r>
            <a:r>
              <a:rPr lang="tr-TR" sz="1000" dirty="0">
                <a:ea typeface="MS PGothic" charset="0"/>
                <a:cs typeface="MS PGothic" charset="0"/>
              </a:rPr>
              <a:t> </a:t>
            </a:r>
            <a:r>
              <a:rPr lang="tr-TR" sz="1000" dirty="0" err="1">
                <a:ea typeface="MS PGothic" charset="0"/>
                <a:cs typeface="MS PGothic" charset="0"/>
              </a:rPr>
              <a:t>line</a:t>
            </a:r>
            <a:r>
              <a:rPr lang="tr-TR" sz="1000" dirty="0">
                <a:ea typeface="MS PGothic" charset="0"/>
                <a:cs typeface="MS PGothic" charset="0"/>
              </a:rPr>
              <a:t> in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figure</a:t>
            </a:r>
            <a:r>
              <a:rPr lang="tr-TR" sz="1000" dirty="0">
                <a:ea typeface="MS PGothic" charset="0"/>
                <a:cs typeface="MS PGothic" charset="0"/>
              </a:rPr>
              <a:t>. </a:t>
            </a:r>
            <a:r>
              <a:rPr lang="tr-TR" sz="1000" dirty="0" err="1">
                <a:ea typeface="MS PGothic" charset="0"/>
                <a:cs typeface="MS PGothic" charset="0"/>
              </a:rPr>
              <a:t>In</a:t>
            </a:r>
            <a:r>
              <a:rPr lang="tr-TR" sz="1000" dirty="0">
                <a:ea typeface="MS PGothic" charset="0"/>
                <a:cs typeface="MS PGothic" charset="0"/>
              </a:rPr>
              <a:t> </a:t>
            </a:r>
            <a:r>
              <a:rPr lang="tr-TR" sz="1000" dirty="0" err="1">
                <a:ea typeface="MS PGothic" charset="0"/>
                <a:cs typeface="MS PGothic" charset="0"/>
              </a:rPr>
              <a:t>this</a:t>
            </a:r>
            <a:r>
              <a:rPr lang="tr-TR" sz="1000" dirty="0">
                <a:ea typeface="MS PGothic" charset="0"/>
                <a:cs typeface="MS PGothic" charset="0"/>
              </a:rPr>
              <a:t> </a:t>
            </a:r>
            <a:r>
              <a:rPr lang="tr-TR" sz="1000" dirty="0" err="1">
                <a:ea typeface="MS PGothic" charset="0"/>
                <a:cs typeface="MS PGothic" charset="0"/>
              </a:rPr>
              <a:t>situation</a:t>
            </a:r>
            <a:r>
              <a:rPr lang="tr-TR" sz="1000" dirty="0">
                <a:ea typeface="MS PGothic" charset="0"/>
                <a:cs typeface="MS PGothic" charset="0"/>
              </a:rPr>
              <a:t> </a:t>
            </a:r>
            <a:r>
              <a:rPr lang="tr-TR" sz="1000" dirty="0" err="1">
                <a:ea typeface="MS PGothic" charset="0"/>
                <a:cs typeface="MS PGothic" charset="0"/>
              </a:rPr>
              <a:t>we</a:t>
            </a:r>
            <a:r>
              <a:rPr lang="tr-TR" sz="1000" dirty="0">
                <a:ea typeface="MS PGothic" charset="0"/>
                <a:cs typeface="MS PGothic" charset="0"/>
              </a:rPr>
              <a:t> </a:t>
            </a:r>
            <a:r>
              <a:rPr lang="tr-TR" sz="1000" dirty="0" err="1">
                <a:ea typeface="MS PGothic" charset="0"/>
                <a:cs typeface="MS PGothic" charset="0"/>
              </a:rPr>
              <a:t>would</a:t>
            </a:r>
            <a:r>
              <a:rPr lang="tr-TR" sz="1000" dirty="0">
                <a:ea typeface="MS PGothic" charset="0"/>
                <a:cs typeface="MS PGothic" charset="0"/>
              </a:rPr>
              <a:t> </a:t>
            </a:r>
            <a:r>
              <a:rPr lang="tr-TR" sz="1000" dirty="0" err="1">
                <a:ea typeface="MS PGothic" charset="0"/>
                <a:cs typeface="MS PGothic" charset="0"/>
              </a:rPr>
              <a:t>expect</a:t>
            </a:r>
            <a:r>
              <a:rPr lang="tr-TR" sz="1000" dirty="0">
                <a:ea typeface="MS PGothic" charset="0"/>
                <a:cs typeface="MS PGothic" charset="0"/>
              </a:rPr>
              <a:t> </a:t>
            </a:r>
            <a:r>
              <a:rPr lang="tr-TR" sz="1000" dirty="0" err="1">
                <a:ea typeface="MS PGothic" charset="0"/>
                <a:cs typeface="MS PGothic" charset="0"/>
              </a:rPr>
              <a:t>that</a:t>
            </a:r>
            <a:r>
              <a:rPr lang="tr-TR" sz="1000" dirty="0">
                <a:ea typeface="MS PGothic" charset="0"/>
                <a:cs typeface="MS PGothic" charset="0"/>
              </a:rPr>
              <a:t> </a:t>
            </a:r>
            <a:r>
              <a:rPr lang="tr-TR" sz="1000" dirty="0" err="1">
                <a:ea typeface="MS PGothic" charset="0"/>
                <a:cs typeface="MS PGothic" charset="0"/>
              </a:rPr>
              <a:t>only</a:t>
            </a:r>
            <a:r>
              <a:rPr lang="tr-TR" sz="1000" dirty="0">
                <a:ea typeface="MS PGothic" charset="0"/>
                <a:cs typeface="MS PGothic" charset="0"/>
              </a:rPr>
              <a:t> </a:t>
            </a:r>
            <a:r>
              <a:rPr lang="tr-TR" sz="1000" dirty="0" err="1">
                <a:ea typeface="MS PGothic" charset="0"/>
                <a:cs typeface="MS PGothic" charset="0"/>
              </a:rPr>
              <a:t>one</a:t>
            </a:r>
            <a:r>
              <a:rPr lang="tr-TR" sz="1000" dirty="0">
                <a:ea typeface="MS PGothic" charset="0"/>
                <a:cs typeface="MS PGothic" charset="0"/>
              </a:rPr>
              <a:t> </a:t>
            </a:r>
            <a:r>
              <a:rPr lang="tr-TR" sz="1000" dirty="0" err="1">
                <a:ea typeface="MS PGothic" charset="0"/>
                <a:cs typeface="MS PGothic" charset="0"/>
              </a:rPr>
              <a:t>large</a:t>
            </a:r>
            <a:r>
              <a:rPr lang="tr-TR" sz="1000" dirty="0">
                <a:ea typeface="MS PGothic" charset="0"/>
                <a:cs typeface="MS PGothic" charset="0"/>
              </a:rPr>
              <a:t> </a:t>
            </a:r>
            <a:r>
              <a:rPr lang="tr-TR" sz="1000" dirty="0" err="1">
                <a:ea typeface="MS PGothic" charset="0"/>
                <a:cs typeface="MS PGothic" charset="0"/>
              </a:rPr>
              <a:t>firm</a:t>
            </a:r>
            <a:r>
              <a:rPr lang="tr-TR" sz="1000" dirty="0">
                <a:ea typeface="MS PGothic" charset="0"/>
                <a:cs typeface="MS PGothic" charset="0"/>
              </a:rPr>
              <a:t> </a:t>
            </a:r>
            <a:r>
              <a:rPr lang="tr-TR" sz="1000" dirty="0" err="1">
                <a:ea typeface="MS PGothic" charset="0"/>
                <a:cs typeface="MS PGothic" charset="0"/>
              </a:rPr>
              <a:t>will</a:t>
            </a:r>
            <a:r>
              <a:rPr lang="tr-TR" sz="1000" dirty="0">
                <a:ea typeface="MS PGothic" charset="0"/>
                <a:cs typeface="MS PGothic" charset="0"/>
              </a:rPr>
              <a:t> </a:t>
            </a:r>
            <a:r>
              <a:rPr lang="tr-TR" sz="1000" dirty="0" err="1">
                <a:ea typeface="MS PGothic" charset="0"/>
                <a:cs typeface="MS PGothic" charset="0"/>
              </a:rPr>
              <a:t>come</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dominate</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industry</a:t>
            </a:r>
            <a:r>
              <a:rPr lang="tr-TR" sz="1000" dirty="0">
                <a:ea typeface="MS PGothic" charset="0"/>
                <a:cs typeface="MS PGothic" charset="0"/>
              </a:rPr>
              <a:t> </a:t>
            </a:r>
            <a:r>
              <a:rPr lang="tr-TR" sz="1000" dirty="0" err="1">
                <a:ea typeface="MS PGothic" charset="0"/>
                <a:cs typeface="MS PGothic" charset="0"/>
              </a:rPr>
              <a:t>because</a:t>
            </a:r>
            <a:r>
              <a:rPr lang="tr-TR" sz="1000" dirty="0">
                <a:ea typeface="MS PGothic" charset="0"/>
                <a:cs typeface="MS PGothic" charset="0"/>
              </a:rPr>
              <a:t> </a:t>
            </a:r>
            <a:r>
              <a:rPr lang="tr-TR" sz="1000" dirty="0" err="1">
                <a:ea typeface="MS PGothic" charset="0"/>
                <a:cs typeface="MS PGothic" charset="0"/>
              </a:rPr>
              <a:t>larger</a:t>
            </a:r>
            <a:r>
              <a:rPr lang="tr-TR" sz="1000" dirty="0">
                <a:ea typeface="MS PGothic" charset="0"/>
                <a:cs typeface="MS PGothic" charset="0"/>
              </a:rPr>
              <a:t> </a:t>
            </a:r>
            <a:r>
              <a:rPr lang="tr-TR" sz="1000" dirty="0" err="1">
                <a:ea typeface="MS PGothic" charset="0"/>
                <a:cs typeface="MS PGothic" charset="0"/>
              </a:rPr>
              <a:t>firms</a:t>
            </a:r>
            <a:r>
              <a:rPr lang="tr-TR" sz="1000" dirty="0">
                <a:ea typeface="MS PGothic" charset="0"/>
                <a:cs typeface="MS PGothic" charset="0"/>
              </a:rPr>
              <a:t> </a:t>
            </a:r>
            <a:r>
              <a:rPr lang="tr-TR" sz="1000" dirty="0" err="1">
                <a:ea typeface="MS PGothic" charset="0"/>
                <a:cs typeface="MS PGothic" charset="0"/>
              </a:rPr>
              <a:t>have</a:t>
            </a:r>
            <a:r>
              <a:rPr lang="tr-TR" sz="1000" dirty="0">
                <a:ea typeface="MS PGothic" charset="0"/>
                <a:cs typeface="MS PGothic" charset="0"/>
              </a:rPr>
              <a:t> </a:t>
            </a:r>
            <a:r>
              <a:rPr lang="tr-TR" sz="1000" dirty="0" err="1">
                <a:ea typeface="MS PGothic" charset="0"/>
                <a:cs typeface="MS PGothic" charset="0"/>
              </a:rPr>
              <a:t>significant</a:t>
            </a:r>
            <a:r>
              <a:rPr lang="tr-TR" sz="1000" dirty="0">
                <a:ea typeface="MS PGothic" charset="0"/>
                <a:cs typeface="MS PGothic" charset="0"/>
              </a:rPr>
              <a:t> </a:t>
            </a:r>
            <a:r>
              <a:rPr lang="tr-TR" sz="1000" dirty="0" err="1">
                <a:ea typeface="MS PGothic" charset="0"/>
                <a:cs typeface="MS PGothic" charset="0"/>
              </a:rPr>
              <a:t>cost</a:t>
            </a:r>
            <a:r>
              <a:rPr lang="tr-TR" sz="1000" dirty="0">
                <a:ea typeface="MS PGothic" charset="0"/>
                <a:cs typeface="MS PGothic" charset="0"/>
              </a:rPr>
              <a:t> </a:t>
            </a:r>
            <a:r>
              <a:rPr lang="tr-TR" sz="1000" dirty="0" err="1">
                <a:ea typeface="MS PGothic" charset="0"/>
                <a:cs typeface="MS PGothic" charset="0"/>
              </a:rPr>
              <a:t>advantages</a:t>
            </a:r>
            <a:r>
              <a:rPr lang="tr-TR" sz="1000" dirty="0">
                <a:ea typeface="MS PGothic" charset="0"/>
                <a:cs typeface="MS PGothic" charset="0"/>
              </a:rPr>
              <a:t>.</a:t>
            </a:r>
          </a:p>
          <a:p>
            <a:endParaRPr lang="tr-TR" sz="1000" dirty="0">
              <a:ea typeface="MS PGothic" charset="0"/>
              <a:cs typeface="MS PGothic" charset="0"/>
            </a:endParaRPr>
          </a:p>
          <a:p>
            <a:r>
              <a:rPr lang="tr-TR" sz="1000" dirty="0" err="1">
                <a:ea typeface="MS PGothic" charset="0"/>
                <a:cs typeface="MS PGothic" charset="0"/>
              </a:rPr>
              <a:t>However</a:t>
            </a:r>
            <a:r>
              <a:rPr lang="tr-TR" sz="1000" dirty="0">
                <a:ea typeface="MS PGothic" charset="0"/>
                <a:cs typeface="MS PGothic" charset="0"/>
              </a:rPr>
              <a:t>, in an </a:t>
            </a:r>
            <a:r>
              <a:rPr lang="tr-TR" sz="1000" dirty="0" err="1">
                <a:ea typeface="MS PGothic" charset="0"/>
                <a:cs typeface="MS PGothic" charset="0"/>
              </a:rPr>
              <a:t>industry</a:t>
            </a:r>
            <a:r>
              <a:rPr lang="tr-TR" sz="1000" dirty="0">
                <a:ea typeface="MS PGothic" charset="0"/>
                <a:cs typeface="MS PGothic" charset="0"/>
              </a:rPr>
              <a:t> </a:t>
            </a:r>
            <a:r>
              <a:rPr lang="tr-TR" sz="1000" dirty="0" err="1">
                <a:ea typeface="MS PGothic" charset="0"/>
                <a:cs typeface="MS PGothic" charset="0"/>
              </a:rPr>
              <a:t>with</a:t>
            </a:r>
            <a:r>
              <a:rPr lang="tr-TR" sz="1000" dirty="0">
                <a:ea typeface="MS PGothic" charset="0"/>
                <a:cs typeface="MS PGothic" charset="0"/>
              </a:rPr>
              <a:t> </a:t>
            </a:r>
            <a:r>
              <a:rPr lang="tr-TR" sz="1000" dirty="0" err="1">
                <a:ea typeface="MS PGothic" charset="0"/>
                <a:cs typeface="MS PGothic" charset="0"/>
              </a:rPr>
              <a:t>constant</a:t>
            </a:r>
            <a:r>
              <a:rPr lang="tr-TR" sz="1000" dirty="0">
                <a:ea typeface="MS PGothic" charset="0"/>
                <a:cs typeface="MS PGothic" charset="0"/>
              </a:rPr>
              <a:t> </a:t>
            </a:r>
            <a:r>
              <a:rPr lang="tr-TR" sz="1000" dirty="0" err="1">
                <a:ea typeface="MS PGothic" charset="0"/>
                <a:cs typeface="MS PGothic" charset="0"/>
              </a:rPr>
              <a:t>returns</a:t>
            </a:r>
            <a:r>
              <a:rPr lang="tr-TR" sz="1000" dirty="0">
                <a:ea typeface="MS PGothic" charset="0"/>
                <a:cs typeface="MS PGothic" charset="0"/>
              </a:rPr>
              <a:t> </a:t>
            </a:r>
            <a:r>
              <a:rPr lang="tr-TR" sz="1000" dirty="0" err="1">
                <a:ea typeface="MS PGothic" charset="0"/>
                <a:cs typeface="MS PGothic" charset="0"/>
              </a:rPr>
              <a:t>to</a:t>
            </a:r>
            <a:r>
              <a:rPr lang="tr-TR" sz="1000" dirty="0">
                <a:ea typeface="MS PGothic" charset="0"/>
                <a:cs typeface="MS PGothic" charset="0"/>
              </a:rPr>
              <a:t> </a:t>
            </a:r>
            <a:r>
              <a:rPr lang="tr-TR" sz="1000" dirty="0" err="1">
                <a:ea typeface="MS PGothic" charset="0"/>
                <a:cs typeface="MS PGothic" charset="0"/>
              </a:rPr>
              <a:t>scale</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example</a:t>
            </a:r>
            <a:r>
              <a:rPr lang="tr-TR" sz="1000" dirty="0">
                <a:ea typeface="MS PGothic" charset="0"/>
                <a:cs typeface="MS PGothic" charset="0"/>
              </a:rPr>
              <a:t> </a:t>
            </a:r>
            <a:r>
              <a:rPr lang="tr-TR" sz="1000" dirty="0" err="1">
                <a:ea typeface="MS PGothic" charset="0"/>
                <a:cs typeface="MS PGothic" charset="0"/>
              </a:rPr>
              <a:t>restaurants</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cost</a:t>
            </a:r>
            <a:r>
              <a:rPr lang="tr-TR" sz="1000" dirty="0">
                <a:ea typeface="MS PGothic" charset="0"/>
                <a:cs typeface="MS PGothic" charset="0"/>
              </a:rPr>
              <a:t> </a:t>
            </a:r>
            <a:r>
              <a:rPr lang="tr-TR" sz="1000" dirty="0" err="1">
                <a:ea typeface="MS PGothic" charset="0"/>
                <a:cs typeface="MS PGothic" charset="0"/>
              </a:rPr>
              <a:t>curve</a:t>
            </a:r>
            <a:r>
              <a:rPr lang="tr-TR" sz="1000" dirty="0">
                <a:ea typeface="MS PGothic" charset="0"/>
                <a:cs typeface="MS PGothic" charset="0"/>
              </a:rPr>
              <a:t> </a:t>
            </a:r>
            <a:r>
              <a:rPr lang="tr-TR" sz="1000" dirty="0" err="1">
                <a:ea typeface="MS PGothic" charset="0"/>
                <a:cs typeface="MS PGothic" charset="0"/>
              </a:rPr>
              <a:t>flattens</a:t>
            </a:r>
            <a:r>
              <a:rPr lang="tr-TR" sz="1000" dirty="0">
                <a:ea typeface="MS PGothic" charset="0"/>
                <a:cs typeface="MS PGothic" charset="0"/>
              </a:rPr>
              <a:t> </a:t>
            </a:r>
            <a:r>
              <a:rPr lang="tr-TR" sz="1000" dirty="0" err="1">
                <a:ea typeface="MS PGothic" charset="0"/>
                <a:cs typeface="MS PGothic" charset="0"/>
              </a:rPr>
              <a:t>out</a:t>
            </a:r>
            <a:r>
              <a:rPr lang="tr-TR" sz="1000" dirty="0">
                <a:ea typeface="MS PGothic" charset="0"/>
                <a:cs typeface="MS PGothic" charset="0"/>
              </a:rPr>
              <a:t>—</a:t>
            </a:r>
            <a:r>
              <a:rPr lang="tr-TR" sz="1000" dirty="0" err="1">
                <a:ea typeface="MS PGothic" charset="0"/>
                <a:cs typeface="MS PGothic" charset="0"/>
              </a:rPr>
              <a:t>you</a:t>
            </a:r>
            <a:r>
              <a:rPr lang="tr-TR" sz="1000" dirty="0">
                <a:ea typeface="MS PGothic" charset="0"/>
                <a:cs typeface="MS PGothic" charset="0"/>
              </a:rPr>
              <a:t> can </a:t>
            </a:r>
            <a:r>
              <a:rPr lang="tr-TR" sz="1000" dirty="0" err="1">
                <a:ea typeface="MS PGothic" charset="0"/>
                <a:cs typeface="MS PGothic" charset="0"/>
              </a:rPr>
              <a:t>see</a:t>
            </a:r>
            <a:r>
              <a:rPr lang="tr-TR" sz="1000" dirty="0">
                <a:ea typeface="MS PGothic" charset="0"/>
                <a:cs typeface="MS PGothic" charset="0"/>
              </a:rPr>
              <a:t> </a:t>
            </a:r>
            <a:r>
              <a:rPr lang="tr-TR" sz="1000" dirty="0" err="1">
                <a:ea typeface="MS PGothic" charset="0"/>
                <a:cs typeface="MS PGothic" charset="0"/>
              </a:rPr>
              <a:t>this</a:t>
            </a:r>
            <a:r>
              <a:rPr lang="tr-TR" sz="1000" dirty="0">
                <a:ea typeface="MS PGothic" charset="0"/>
                <a:cs typeface="MS PGothic" charset="0"/>
              </a:rPr>
              <a:t> </a:t>
            </a:r>
            <a:r>
              <a:rPr lang="tr-TR" sz="1000" dirty="0" err="1">
                <a:ea typeface="MS PGothic" charset="0"/>
                <a:cs typeface="MS PGothic" charset="0"/>
              </a:rPr>
              <a:t>by</a:t>
            </a:r>
            <a:r>
              <a:rPr lang="tr-TR" sz="1000" dirty="0">
                <a:ea typeface="MS PGothic" charset="0"/>
                <a:cs typeface="MS PGothic" charset="0"/>
              </a:rPr>
              <a:t> </a:t>
            </a:r>
            <a:r>
              <a:rPr lang="tr-TR" sz="1000" dirty="0" err="1">
                <a:ea typeface="MS PGothic" charset="0"/>
                <a:cs typeface="MS PGothic" charset="0"/>
              </a:rPr>
              <a:t>looking</a:t>
            </a:r>
            <a:r>
              <a:rPr lang="tr-TR" sz="1000" dirty="0">
                <a:ea typeface="MS PGothic" charset="0"/>
                <a:cs typeface="MS PGothic" charset="0"/>
              </a:rPr>
              <a:t>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black</a:t>
            </a:r>
            <a:r>
              <a:rPr lang="tr-TR" sz="1000" dirty="0">
                <a:ea typeface="MS PGothic" charset="0"/>
                <a:cs typeface="MS PGothic" charset="0"/>
              </a:rPr>
              <a:t> </a:t>
            </a:r>
            <a:r>
              <a:rPr lang="tr-TR" sz="1000" dirty="0" err="1">
                <a:ea typeface="MS PGothic" charset="0"/>
                <a:cs typeface="MS PGothic" charset="0"/>
              </a:rPr>
              <a:t>dashed</a:t>
            </a:r>
            <a:r>
              <a:rPr lang="tr-TR" sz="1000" dirty="0">
                <a:ea typeface="MS PGothic" charset="0"/>
                <a:cs typeface="MS PGothic" charset="0"/>
              </a:rPr>
              <a:t> </a:t>
            </a:r>
            <a:r>
              <a:rPr lang="tr-TR" sz="1000" dirty="0" err="1">
                <a:ea typeface="MS PGothic" charset="0"/>
                <a:cs typeface="MS PGothic" charset="0"/>
              </a:rPr>
              <a:t>line</a:t>
            </a:r>
            <a:r>
              <a:rPr lang="tr-TR" sz="1000" dirty="0">
                <a:ea typeface="MS PGothic" charset="0"/>
                <a:cs typeface="MS PGothic" charset="0"/>
              </a:rPr>
              <a:t>. </a:t>
            </a:r>
            <a:r>
              <a:rPr lang="tr-TR" sz="1000" dirty="0" err="1">
                <a:ea typeface="MS PGothic" charset="0"/>
                <a:cs typeface="MS PGothic" charset="0"/>
              </a:rPr>
              <a:t>Once</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curve</a:t>
            </a:r>
            <a:r>
              <a:rPr lang="tr-TR" sz="1000" dirty="0">
                <a:ea typeface="MS PGothic" charset="0"/>
                <a:cs typeface="MS PGothic" charset="0"/>
              </a:rPr>
              <a:t> </a:t>
            </a:r>
            <a:r>
              <a:rPr lang="tr-TR" sz="1000" dirty="0" err="1">
                <a:ea typeface="MS PGothic" charset="0"/>
                <a:cs typeface="MS PGothic" charset="0"/>
              </a:rPr>
              <a:t>becomes</a:t>
            </a:r>
            <a:r>
              <a:rPr lang="tr-TR" sz="1000" dirty="0">
                <a:ea typeface="MS PGothic" charset="0"/>
                <a:cs typeface="MS PGothic" charset="0"/>
              </a:rPr>
              <a:t> </a:t>
            </a:r>
            <a:r>
              <a:rPr lang="tr-TR" sz="1000" dirty="0" err="1">
                <a:ea typeface="MS PGothic" charset="0"/>
                <a:cs typeface="MS PGothic" charset="0"/>
              </a:rPr>
              <a:t>constant</a:t>
            </a:r>
            <a:r>
              <a:rPr lang="tr-TR" sz="1000" dirty="0">
                <a:ea typeface="MS PGothic" charset="0"/>
                <a:cs typeface="MS PGothic" charset="0"/>
              </a:rPr>
              <a:t>, </a:t>
            </a:r>
            <a:r>
              <a:rPr lang="tr-TR" sz="1000" dirty="0" err="1">
                <a:ea typeface="MS PGothic" charset="0"/>
                <a:cs typeface="MS PGothic" charset="0"/>
              </a:rPr>
              <a:t>firms</a:t>
            </a:r>
            <a:r>
              <a:rPr lang="tr-TR" sz="1000" dirty="0">
                <a:ea typeface="MS PGothic" charset="0"/>
                <a:cs typeface="MS PGothic" charset="0"/>
              </a:rPr>
              <a:t> of </a:t>
            </a:r>
            <a:r>
              <a:rPr lang="tr-TR" sz="1000" dirty="0" err="1">
                <a:ea typeface="MS PGothic" charset="0"/>
                <a:cs typeface="MS PGothic" charset="0"/>
              </a:rPr>
              <a:t>varying</a:t>
            </a:r>
            <a:r>
              <a:rPr lang="tr-TR" sz="1000" dirty="0">
                <a:ea typeface="MS PGothic" charset="0"/>
                <a:cs typeface="MS PGothic" charset="0"/>
              </a:rPr>
              <a:t> </a:t>
            </a:r>
            <a:r>
              <a:rPr lang="tr-TR" sz="1000" dirty="0" err="1">
                <a:ea typeface="MS PGothic" charset="0"/>
                <a:cs typeface="MS PGothic" charset="0"/>
              </a:rPr>
              <a:t>sizes</a:t>
            </a:r>
            <a:r>
              <a:rPr lang="tr-TR" sz="1000" dirty="0">
                <a:ea typeface="MS PGothic" charset="0"/>
                <a:cs typeface="MS PGothic" charset="0"/>
              </a:rPr>
              <a:t> can </a:t>
            </a:r>
            <a:r>
              <a:rPr lang="tr-TR" sz="1000" dirty="0" err="1">
                <a:ea typeface="MS PGothic" charset="0"/>
                <a:cs typeface="MS PGothic" charset="0"/>
              </a:rPr>
              <a:t>compete</a:t>
            </a:r>
            <a:r>
              <a:rPr lang="tr-TR" sz="1000" dirty="0">
                <a:ea typeface="MS PGothic" charset="0"/>
                <a:cs typeface="MS PGothic" charset="0"/>
              </a:rPr>
              <a:t> </a:t>
            </a:r>
            <a:r>
              <a:rPr lang="tr-TR" sz="1000" dirty="0" err="1">
                <a:ea typeface="MS PGothic" charset="0"/>
                <a:cs typeface="MS PGothic" charset="0"/>
              </a:rPr>
              <a:t>equally</a:t>
            </a:r>
            <a:r>
              <a:rPr lang="tr-TR" sz="1000" dirty="0">
                <a:ea typeface="MS PGothic" charset="0"/>
                <a:cs typeface="MS PGothic" charset="0"/>
              </a:rPr>
              <a:t> </a:t>
            </a:r>
            <a:r>
              <a:rPr lang="tr-TR" sz="1000" dirty="0" err="1">
                <a:ea typeface="MS PGothic" charset="0"/>
                <a:cs typeface="MS PGothic" charset="0"/>
              </a:rPr>
              <a:t>with</a:t>
            </a:r>
            <a:r>
              <a:rPr lang="tr-TR" sz="1000" dirty="0">
                <a:ea typeface="MS PGothic" charset="0"/>
                <a:cs typeface="MS PGothic" charset="0"/>
              </a:rPr>
              <a:t> </a:t>
            </a:r>
            <a:r>
              <a:rPr lang="tr-TR" sz="1000" dirty="0" err="1">
                <a:ea typeface="MS PGothic" charset="0"/>
                <a:cs typeface="MS PGothic" charset="0"/>
              </a:rPr>
              <a:t>one</a:t>
            </a:r>
            <a:r>
              <a:rPr lang="tr-TR" sz="1000" dirty="0">
                <a:ea typeface="MS PGothic" charset="0"/>
                <a:cs typeface="MS PGothic" charset="0"/>
              </a:rPr>
              <a:t> </a:t>
            </a:r>
            <a:r>
              <a:rPr lang="tr-TR" sz="1000" dirty="0" err="1">
                <a:ea typeface="MS PGothic" charset="0"/>
                <a:cs typeface="MS PGothic" charset="0"/>
              </a:rPr>
              <a:t>another</a:t>
            </a:r>
            <a:r>
              <a:rPr lang="tr-TR" sz="1000" dirty="0">
                <a:ea typeface="MS PGothic" charset="0"/>
                <a:cs typeface="MS PGothic" charset="0"/>
              </a:rPr>
              <a:t> </a:t>
            </a:r>
            <a:r>
              <a:rPr lang="tr-TR" sz="1000" dirty="0" err="1">
                <a:ea typeface="MS PGothic" charset="0"/>
                <a:cs typeface="MS PGothic" charset="0"/>
              </a:rPr>
              <a:t>because</a:t>
            </a:r>
            <a:r>
              <a:rPr lang="tr-TR" sz="1000" dirty="0">
                <a:ea typeface="MS PGothic" charset="0"/>
                <a:cs typeface="MS PGothic" charset="0"/>
              </a:rPr>
              <a:t> </a:t>
            </a:r>
            <a:r>
              <a:rPr lang="tr-TR" sz="1000" dirty="0" err="1">
                <a:ea typeface="MS PGothic" charset="0"/>
                <a:cs typeface="MS PGothic" charset="0"/>
              </a:rPr>
              <a:t>they</a:t>
            </a:r>
            <a:r>
              <a:rPr lang="tr-TR" sz="1000" dirty="0">
                <a:ea typeface="MS PGothic" charset="0"/>
                <a:cs typeface="MS PGothic" charset="0"/>
              </a:rPr>
              <a:t> </a:t>
            </a:r>
            <a:r>
              <a:rPr lang="tr-TR" sz="1000" dirty="0" err="1">
                <a:ea typeface="MS PGothic" charset="0"/>
                <a:cs typeface="MS PGothic" charset="0"/>
              </a:rPr>
              <a:t>have</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same</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a:t>
            </a:r>
          </a:p>
          <a:p>
            <a:endParaRPr lang="tr-TR" sz="1000" dirty="0">
              <a:ea typeface="MS PGothic" charset="0"/>
              <a:cs typeface="MS PGothic" charset="0"/>
            </a:endParaRPr>
          </a:p>
          <a:p>
            <a:r>
              <a:rPr lang="tr-TR" sz="1000" dirty="0" err="1">
                <a:ea typeface="MS PGothic" charset="0"/>
                <a:cs typeface="MS PGothic" charset="0"/>
              </a:rPr>
              <a:t>In</a:t>
            </a:r>
            <a:r>
              <a:rPr lang="tr-TR" sz="1000" dirty="0">
                <a:ea typeface="MS PGothic" charset="0"/>
                <a:cs typeface="MS PGothic" charset="0"/>
              </a:rPr>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case</a:t>
            </a:r>
            <a:r>
              <a:rPr lang="tr-TR" sz="1000" dirty="0">
                <a:ea typeface="MS PGothic" charset="0"/>
                <a:cs typeface="MS PGothic" charset="0"/>
              </a:rPr>
              <a:t> of </a:t>
            </a:r>
            <a:r>
              <a:rPr lang="tr-TR" sz="1000" dirty="0" err="1">
                <a:ea typeface="MS PGothic" charset="0"/>
                <a:cs typeface="MS PGothic" charset="0"/>
              </a:rPr>
              <a:t>diseconomies</a:t>
            </a:r>
            <a:r>
              <a:rPr lang="tr-TR" sz="1000" dirty="0">
                <a:ea typeface="MS PGothic" charset="0"/>
                <a:cs typeface="MS PGothic" charset="0"/>
              </a:rPr>
              <a:t> of </a:t>
            </a:r>
            <a:r>
              <a:rPr lang="tr-TR" sz="1000" dirty="0" err="1">
                <a:ea typeface="MS PGothic" charset="0"/>
                <a:cs typeface="MS PGothic" charset="0"/>
              </a:rPr>
              <a:t>scale</a:t>
            </a:r>
            <a:r>
              <a:rPr lang="tr-TR" sz="1000" dirty="0">
                <a:ea typeface="MS PGothic" charset="0"/>
                <a:cs typeface="MS PGothic" charset="0"/>
              </a:rPr>
              <a:t>, </a:t>
            </a:r>
            <a:r>
              <a:rPr lang="tr-TR" sz="1000" dirty="0" err="1">
                <a:ea typeface="MS PGothic" charset="0"/>
                <a:cs typeface="MS PGothic" charset="0"/>
              </a:rPr>
              <a:t>for</a:t>
            </a:r>
            <a:r>
              <a:rPr lang="tr-TR" sz="1000" dirty="0">
                <a:ea typeface="MS PGothic" charset="0"/>
                <a:cs typeface="MS PGothic" charset="0"/>
              </a:rPr>
              <a:t> </a:t>
            </a:r>
            <a:r>
              <a:rPr lang="tr-TR" sz="1000" dirty="0" err="1">
                <a:ea typeface="MS PGothic" charset="0"/>
                <a:cs typeface="MS PGothic" charset="0"/>
              </a:rPr>
              <a:t>example</a:t>
            </a:r>
            <a:r>
              <a:rPr lang="tr-TR" sz="1000" dirty="0">
                <a:ea typeface="MS PGothic" charset="0"/>
                <a:cs typeface="MS PGothic" charset="0"/>
              </a:rPr>
              <a:t> </a:t>
            </a:r>
            <a:r>
              <a:rPr lang="tr-TR" sz="1000" dirty="0" err="1">
                <a:ea typeface="MS PGothic" charset="0"/>
                <a:cs typeface="MS PGothic" charset="0"/>
              </a:rPr>
              <a:t>traditional</a:t>
            </a:r>
            <a:r>
              <a:rPr lang="tr-TR" sz="1000" dirty="0">
                <a:ea typeface="MS PGothic" charset="0"/>
                <a:cs typeface="MS PGothic" charset="0"/>
              </a:rPr>
              <a:t> </a:t>
            </a:r>
            <a:r>
              <a:rPr lang="tr-TR" sz="1000" dirty="0" err="1">
                <a:ea typeface="MS PGothic" charset="0"/>
                <a:cs typeface="MS PGothic" charset="0"/>
              </a:rPr>
              <a:t>banks</a:t>
            </a:r>
            <a:r>
              <a:rPr lang="tr-TR" sz="1000" dirty="0">
                <a:ea typeface="MS PGothic" charset="0"/>
                <a:cs typeface="MS PGothic" charset="0"/>
              </a:rPr>
              <a:t>, </a:t>
            </a:r>
            <a:r>
              <a:rPr lang="tr-TR" sz="1000" dirty="0" err="1">
                <a:ea typeface="MS PGothic" charset="0"/>
                <a:cs typeface="MS PGothic" charset="0"/>
              </a:rPr>
              <a:t>bigger</a:t>
            </a:r>
            <a:r>
              <a:rPr lang="tr-TR" sz="1000" dirty="0">
                <a:ea typeface="MS PGothic" charset="0"/>
                <a:cs typeface="MS PGothic" charset="0"/>
              </a:rPr>
              <a:t> </a:t>
            </a:r>
            <a:r>
              <a:rPr lang="tr-TR" sz="1000" dirty="0" err="1">
                <a:ea typeface="MS PGothic" charset="0"/>
                <a:cs typeface="MS PGothic" charset="0"/>
              </a:rPr>
              <a:t>firms</a:t>
            </a:r>
            <a:r>
              <a:rPr lang="tr-TR" sz="1000" dirty="0">
                <a:ea typeface="MS PGothic" charset="0"/>
                <a:cs typeface="MS PGothic" charset="0"/>
              </a:rPr>
              <a:t> </a:t>
            </a:r>
            <a:r>
              <a:rPr lang="tr-TR" sz="1000" dirty="0" err="1">
                <a:ea typeface="MS PGothic" charset="0"/>
                <a:cs typeface="MS PGothic" charset="0"/>
              </a:rPr>
              <a:t>have</a:t>
            </a:r>
            <a:r>
              <a:rPr lang="tr-TR" sz="1000" dirty="0">
                <a:ea typeface="MS PGothic" charset="0"/>
                <a:cs typeface="MS PGothic" charset="0"/>
              </a:rPr>
              <a:t> </a:t>
            </a:r>
            <a:r>
              <a:rPr lang="tr-TR" sz="1000" dirty="0" err="1">
                <a:ea typeface="MS PGothic" charset="0"/>
                <a:cs typeface="MS PGothic" charset="0"/>
              </a:rPr>
              <a:t>higher</a:t>
            </a:r>
            <a:r>
              <a:rPr lang="tr-TR" sz="1000" dirty="0">
                <a:ea typeface="MS PGothic" charset="0"/>
                <a:cs typeface="MS PGothic" charset="0"/>
              </a:rPr>
              <a:t> </a:t>
            </a:r>
            <a:r>
              <a:rPr lang="tr-TR" sz="1000" dirty="0" err="1">
                <a:ea typeface="MS PGothic" charset="0"/>
                <a:cs typeface="MS PGothic" charset="0"/>
              </a:rPr>
              <a:t>costs</a:t>
            </a:r>
            <a:r>
              <a:rPr lang="tr-TR" sz="1000" dirty="0">
                <a:ea typeface="MS PGothic" charset="0"/>
                <a:cs typeface="MS PGothic" charset="0"/>
              </a:rPr>
              <a:t>—</a:t>
            </a:r>
            <a:r>
              <a:rPr lang="tr-TR" sz="1000" dirty="0" err="1">
                <a:ea typeface="MS PGothic" charset="0"/>
                <a:cs typeface="MS PGothic" charset="0"/>
              </a:rPr>
              <a:t>you</a:t>
            </a:r>
            <a:r>
              <a:rPr lang="tr-TR" sz="1000" dirty="0">
                <a:ea typeface="MS PGothic" charset="0"/>
                <a:cs typeface="MS PGothic" charset="0"/>
              </a:rPr>
              <a:t> can </a:t>
            </a:r>
            <a:r>
              <a:rPr lang="tr-TR" sz="1000" dirty="0" err="1">
                <a:ea typeface="MS PGothic" charset="0"/>
                <a:cs typeface="MS PGothic" charset="0"/>
              </a:rPr>
              <a:t>see</a:t>
            </a:r>
            <a:r>
              <a:rPr lang="tr-TR" sz="1000" dirty="0">
                <a:ea typeface="MS PGothic" charset="0"/>
                <a:cs typeface="MS PGothic" charset="0"/>
              </a:rPr>
              <a:t> </a:t>
            </a:r>
            <a:r>
              <a:rPr lang="tr-TR" sz="1000" dirty="0" err="1">
                <a:ea typeface="MS PGothic" charset="0"/>
                <a:cs typeface="MS PGothic" charset="0"/>
              </a:rPr>
              <a:t>this</a:t>
            </a:r>
            <a:r>
              <a:rPr lang="tr-TR" sz="1000" dirty="0">
                <a:ea typeface="MS PGothic" charset="0"/>
                <a:cs typeface="MS PGothic" charset="0"/>
              </a:rPr>
              <a:t> </a:t>
            </a:r>
            <a:r>
              <a:rPr lang="tr-TR" sz="1000" dirty="0" err="1">
                <a:ea typeface="MS PGothic" charset="0"/>
                <a:cs typeface="MS PGothic" charset="0"/>
              </a:rPr>
              <a:t>by</a:t>
            </a:r>
            <a:r>
              <a:rPr lang="tr-TR" sz="1000" dirty="0">
                <a:ea typeface="MS PGothic" charset="0"/>
                <a:cs typeface="MS PGothic" charset="0"/>
              </a:rPr>
              <a:t> </a:t>
            </a:r>
            <a:r>
              <a:rPr lang="tr-TR" sz="1000" dirty="0" err="1">
                <a:ea typeface="MS PGothic" charset="0"/>
                <a:cs typeface="MS PGothic" charset="0"/>
              </a:rPr>
              <a:t>looking</a:t>
            </a:r>
            <a:r>
              <a:rPr lang="tr-TR" sz="1000" dirty="0">
                <a:ea typeface="MS PGothic" charset="0"/>
                <a:cs typeface="MS PGothic" charset="0"/>
              </a:rPr>
              <a:t> at </a:t>
            </a:r>
            <a:r>
              <a:rPr lang="tr-TR" sz="1000" dirty="0" err="1">
                <a:ea typeface="MS PGothic" charset="0"/>
                <a:cs typeface="MS PGothic" charset="0"/>
              </a:rPr>
              <a:t>the</a:t>
            </a:r>
            <a:r>
              <a:rPr lang="tr-TR" sz="1000" dirty="0">
                <a:ea typeface="MS PGothic" charset="0"/>
                <a:cs typeface="MS PGothic" charset="0"/>
              </a:rPr>
              <a:t> </a:t>
            </a:r>
            <a:r>
              <a:rPr lang="tr-TR" sz="1000" dirty="0" err="1">
                <a:ea typeface="MS PGothic" charset="0"/>
                <a:cs typeface="MS PGothic" charset="0"/>
              </a:rPr>
              <a:t>blue</a:t>
            </a:r>
            <a:r>
              <a:rPr lang="tr-TR" sz="1000" dirty="0">
                <a:ea typeface="MS PGothic" charset="0"/>
                <a:cs typeface="MS PGothic" charset="0"/>
              </a:rPr>
              <a:t> </a:t>
            </a:r>
            <a:r>
              <a:rPr lang="tr-TR" sz="1000" dirty="0" err="1">
                <a:ea typeface="MS PGothic" charset="0"/>
                <a:cs typeface="MS PGothic" charset="0"/>
              </a:rPr>
              <a:t>dashed</a:t>
            </a:r>
            <a:r>
              <a:rPr lang="tr-TR" sz="1000" dirty="0">
                <a:ea typeface="MS PGothic" charset="0"/>
                <a:cs typeface="MS PGothic" charset="0"/>
              </a:rPr>
              <a:t> </a:t>
            </a:r>
            <a:r>
              <a:rPr lang="tr-TR" sz="1000" dirty="0" err="1">
                <a:ea typeface="MS PGothic" charset="0"/>
                <a:cs typeface="MS PGothic" charset="0"/>
              </a:rPr>
              <a:t>line</a:t>
            </a:r>
            <a:r>
              <a:rPr lang="tr-TR" sz="1000" dirty="0">
                <a:ea typeface="MS PGothic" charset="0"/>
                <a:cs typeface="MS PGothic" charset="0"/>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50</a:t>
            </a:fld>
            <a:endParaRPr lang="tr-TR" dirty="0"/>
          </a:p>
        </p:txBody>
      </p:sp>
    </p:spTree>
    <p:extLst>
      <p:ext uri="{BB962C8B-B14F-4D97-AF65-F5344CB8AC3E}">
        <p14:creationId xmlns:p14="http://schemas.microsoft.com/office/powerpoint/2010/main" val="2112468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51</a:t>
            </a:fld>
            <a:endParaRPr lang="tr-TR" dirty="0"/>
          </a:p>
        </p:txBody>
      </p:sp>
    </p:spTree>
    <p:extLst>
      <p:ext uri="{BB962C8B-B14F-4D97-AF65-F5344CB8AC3E}">
        <p14:creationId xmlns:p14="http://schemas.microsoft.com/office/powerpoint/2010/main" val="2417702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Correct</a:t>
            </a:r>
            <a:r>
              <a:rPr lang="tr-TR" altLang="en-US" dirty="0"/>
              <a:t> </a:t>
            </a:r>
            <a:r>
              <a:rPr lang="tr-TR" altLang="en-US" dirty="0" err="1"/>
              <a:t>answer</a:t>
            </a:r>
            <a:r>
              <a:rPr lang="tr-TR" altLang="en-US" dirty="0"/>
              <a:t>: B</a:t>
            </a:r>
          </a:p>
          <a:p>
            <a:endParaRPr lang="tr-TR" altLang="en-US" dirty="0"/>
          </a:p>
          <a:p>
            <a:r>
              <a:rPr lang="tr-TR" altLang="en-US" dirty="0" err="1"/>
              <a:t>Town</a:t>
            </a:r>
            <a:r>
              <a:rPr lang="tr-TR" altLang="en-US" dirty="0"/>
              <a:t> </a:t>
            </a:r>
            <a:r>
              <a:rPr lang="tr-TR" altLang="en-US" dirty="0" err="1"/>
              <a:t>utilities</a:t>
            </a:r>
            <a:r>
              <a:rPr lang="tr-TR" altLang="en-US" dirty="0"/>
              <a:t> (</a:t>
            </a:r>
            <a:r>
              <a:rPr lang="tr-TR" altLang="en-US" dirty="0" err="1"/>
              <a:t>cable</a:t>
            </a:r>
            <a:r>
              <a:rPr lang="tr-TR" altLang="en-US" dirty="0"/>
              <a:t>, </a:t>
            </a:r>
            <a:r>
              <a:rPr lang="tr-TR" altLang="en-US" dirty="0" err="1"/>
              <a:t>gas</a:t>
            </a:r>
            <a:r>
              <a:rPr lang="tr-TR" altLang="en-US" dirty="0"/>
              <a:t>, </a:t>
            </a:r>
            <a:r>
              <a:rPr lang="tr-TR" altLang="en-US" dirty="0" err="1"/>
              <a:t>electricity</a:t>
            </a:r>
            <a:r>
              <a:rPr lang="tr-TR" altLang="en-US" dirty="0"/>
              <a:t>, </a:t>
            </a:r>
            <a:r>
              <a:rPr lang="tr-TR" altLang="en-US" dirty="0" err="1"/>
              <a:t>water</a:t>
            </a:r>
            <a:r>
              <a:rPr lang="tr-TR" altLang="en-US" dirty="0"/>
              <a:t>) </a:t>
            </a:r>
            <a:r>
              <a:rPr lang="tr-TR" altLang="en-US" dirty="0" err="1"/>
              <a:t>usually</a:t>
            </a:r>
            <a:r>
              <a:rPr lang="tr-TR" altLang="en-US" dirty="0"/>
              <a:t> </a:t>
            </a:r>
            <a:r>
              <a:rPr lang="tr-TR" altLang="en-US" dirty="0" err="1"/>
              <a:t>are</a:t>
            </a:r>
            <a:r>
              <a:rPr lang="tr-TR" altLang="en-US" dirty="0"/>
              <a:t> </a:t>
            </a:r>
            <a:r>
              <a:rPr lang="tr-TR" altLang="en-US" dirty="0" err="1"/>
              <a:t>natural</a:t>
            </a:r>
            <a:r>
              <a:rPr lang="tr-TR" altLang="en-US" dirty="0"/>
              <a:t> </a:t>
            </a:r>
            <a:r>
              <a:rPr lang="tr-TR" altLang="en-US" dirty="0" err="1"/>
              <a:t>monopolies</a:t>
            </a:r>
            <a:r>
              <a:rPr lang="tr-TR" altLang="en-US" dirty="0"/>
              <a:t> </a:t>
            </a:r>
            <a:r>
              <a:rPr lang="tr-TR" altLang="en-US" dirty="0" err="1"/>
              <a:t>due</a:t>
            </a:r>
            <a:r>
              <a:rPr lang="tr-TR" altLang="en-US" dirty="0"/>
              <a:t> </a:t>
            </a:r>
            <a:r>
              <a:rPr lang="tr-TR" altLang="en-US" dirty="0" err="1"/>
              <a:t>to</a:t>
            </a:r>
            <a:r>
              <a:rPr lang="tr-TR" altLang="en-US" dirty="0"/>
              <a:t> </a:t>
            </a:r>
            <a:r>
              <a:rPr lang="tr-TR" altLang="en-US" dirty="0" err="1"/>
              <a:t>their</a:t>
            </a:r>
            <a:r>
              <a:rPr lang="tr-TR" altLang="en-US" dirty="0"/>
              <a:t> </a:t>
            </a:r>
            <a:r>
              <a:rPr lang="tr-TR" altLang="en-US" dirty="0" err="1"/>
              <a:t>cost</a:t>
            </a:r>
            <a:r>
              <a:rPr lang="tr-TR" altLang="en-US" dirty="0"/>
              <a:t> </a:t>
            </a:r>
            <a:r>
              <a:rPr lang="tr-TR" altLang="en-US" dirty="0" err="1"/>
              <a:t>structure</a:t>
            </a:r>
            <a:r>
              <a:rPr lang="tr-TR" altLang="en-US" dirty="0"/>
              <a:t>.</a:t>
            </a:r>
          </a:p>
        </p:txBody>
      </p:sp>
    </p:spTree>
    <p:extLst>
      <p:ext uri="{BB962C8B-B14F-4D97-AF65-F5344CB8AC3E}">
        <p14:creationId xmlns:p14="http://schemas.microsoft.com/office/powerpoint/2010/main" val="2229950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Correct</a:t>
            </a:r>
            <a:r>
              <a:rPr lang="tr-TR" altLang="en-US" dirty="0"/>
              <a:t> </a:t>
            </a:r>
            <a:r>
              <a:rPr lang="tr-TR" altLang="en-US" dirty="0" err="1"/>
              <a:t>answer</a:t>
            </a:r>
            <a:r>
              <a:rPr lang="tr-TR" altLang="en-US" dirty="0"/>
              <a:t>: C</a:t>
            </a:r>
          </a:p>
          <a:p>
            <a:endParaRPr lang="tr-TR" altLang="en-US" dirty="0"/>
          </a:p>
          <a:p>
            <a:r>
              <a:rPr lang="tr-TR" altLang="en-US" dirty="0" err="1"/>
              <a:t>Any</a:t>
            </a:r>
            <a:r>
              <a:rPr lang="tr-TR" altLang="en-US" dirty="0"/>
              <a:t> </a:t>
            </a:r>
            <a:r>
              <a:rPr lang="tr-TR" altLang="en-US" dirty="0" err="1"/>
              <a:t>firm</a:t>
            </a:r>
            <a:r>
              <a:rPr lang="tr-TR" altLang="en-US" dirty="0"/>
              <a:t> </a:t>
            </a:r>
            <a:r>
              <a:rPr lang="tr-TR" altLang="en-US" dirty="0" err="1"/>
              <a:t>wants</a:t>
            </a:r>
            <a:r>
              <a:rPr lang="tr-TR" altLang="en-US" dirty="0"/>
              <a:t> </a:t>
            </a:r>
            <a:r>
              <a:rPr lang="tr-TR" altLang="en-US" dirty="0" err="1"/>
              <a:t>to</a:t>
            </a:r>
            <a:r>
              <a:rPr lang="tr-TR" altLang="en-US" dirty="0"/>
              <a:t> </a:t>
            </a:r>
            <a:r>
              <a:rPr lang="tr-TR" altLang="en-US" dirty="0" err="1"/>
              <a:t>sell</a:t>
            </a:r>
            <a:r>
              <a:rPr lang="tr-TR" altLang="en-US" dirty="0"/>
              <a:t> </a:t>
            </a:r>
            <a:r>
              <a:rPr lang="tr-TR" altLang="en-US" dirty="0" err="1"/>
              <a:t>output</a:t>
            </a:r>
            <a:r>
              <a:rPr lang="tr-TR" altLang="en-US" dirty="0"/>
              <a:t> </a:t>
            </a:r>
            <a:r>
              <a:rPr lang="tr-TR" altLang="en-US" dirty="0" err="1"/>
              <a:t>where</a:t>
            </a:r>
            <a:r>
              <a:rPr lang="tr-TR" altLang="en-US" dirty="0"/>
              <a:t> MR = MC.</a:t>
            </a:r>
          </a:p>
          <a:p>
            <a:endParaRPr lang="tr-TR" altLang="en-US" dirty="0"/>
          </a:p>
          <a:p>
            <a:r>
              <a:rPr lang="tr-TR" altLang="en-US" dirty="0" err="1"/>
              <a:t>However</a:t>
            </a:r>
            <a:r>
              <a:rPr lang="tr-TR" altLang="en-US" dirty="0"/>
              <a:t>, in </a:t>
            </a:r>
            <a:r>
              <a:rPr lang="tr-TR" altLang="en-US" dirty="0" err="1"/>
              <a:t>monopoly</a:t>
            </a:r>
            <a:r>
              <a:rPr lang="tr-TR" altLang="en-US" dirty="0"/>
              <a:t>, P &gt; MR.</a:t>
            </a:r>
          </a:p>
          <a:p>
            <a:endParaRPr lang="tr-TR" altLang="en-US" dirty="0"/>
          </a:p>
          <a:p>
            <a:r>
              <a:rPr lang="tr-TR" altLang="en-US" dirty="0" err="1"/>
              <a:t>In</a:t>
            </a:r>
            <a:r>
              <a:rPr lang="tr-TR" altLang="en-US" dirty="0"/>
              <a:t> </a:t>
            </a:r>
            <a:r>
              <a:rPr lang="tr-TR" altLang="en-US" dirty="0" err="1"/>
              <a:t>competition</a:t>
            </a:r>
            <a:r>
              <a:rPr lang="tr-TR" altLang="en-US" dirty="0"/>
              <a:t>, </a:t>
            </a:r>
            <a:r>
              <a:rPr lang="tr-TR" altLang="en-US" dirty="0" err="1"/>
              <a:t>we</a:t>
            </a:r>
            <a:r>
              <a:rPr lang="tr-TR" altLang="en-US" dirty="0"/>
              <a:t> </a:t>
            </a:r>
            <a:r>
              <a:rPr lang="tr-TR" altLang="en-US" dirty="0" err="1"/>
              <a:t>have</a:t>
            </a:r>
            <a:r>
              <a:rPr lang="tr-TR" altLang="en-US" dirty="0"/>
              <a:t> P = MR = MC.</a:t>
            </a:r>
          </a:p>
        </p:txBody>
      </p:sp>
    </p:spTree>
    <p:extLst>
      <p:ext uri="{BB962C8B-B14F-4D97-AF65-F5344CB8AC3E}">
        <p14:creationId xmlns:p14="http://schemas.microsoft.com/office/powerpoint/2010/main" val="76976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Correct</a:t>
            </a:r>
            <a:r>
              <a:rPr lang="tr-TR" altLang="en-US" dirty="0"/>
              <a:t> </a:t>
            </a:r>
            <a:r>
              <a:rPr lang="tr-TR" altLang="en-US" dirty="0" err="1"/>
              <a:t>answer</a:t>
            </a:r>
            <a:r>
              <a:rPr lang="tr-TR" altLang="en-US" dirty="0"/>
              <a:t>: C</a:t>
            </a:r>
          </a:p>
          <a:p>
            <a:endParaRPr lang="tr-TR" altLang="en-US" dirty="0"/>
          </a:p>
          <a:p>
            <a:r>
              <a:rPr lang="tr-TR" altLang="en-US" dirty="0" err="1"/>
              <a:t>With</a:t>
            </a:r>
            <a:r>
              <a:rPr lang="tr-TR" altLang="en-US" dirty="0"/>
              <a:t> </a:t>
            </a:r>
            <a:r>
              <a:rPr lang="tr-TR" altLang="en-US" dirty="0" err="1"/>
              <a:t>monopoly</a:t>
            </a:r>
            <a:r>
              <a:rPr lang="tr-TR" altLang="en-US" dirty="0"/>
              <a:t>, </a:t>
            </a:r>
            <a:r>
              <a:rPr lang="tr-TR" altLang="en-US" dirty="0" err="1"/>
              <a:t>we</a:t>
            </a:r>
            <a:r>
              <a:rPr lang="tr-TR" altLang="en-US" dirty="0"/>
              <a:t> </a:t>
            </a:r>
            <a:r>
              <a:rPr lang="tr-TR" altLang="en-US" dirty="0" err="1"/>
              <a:t>don</a:t>
            </a:r>
            <a:r>
              <a:rPr lang="tr-TR" altLang="ja-JP" dirty="0" err="1"/>
              <a:t>'t</a:t>
            </a:r>
            <a:r>
              <a:rPr lang="tr-TR" altLang="ja-JP" dirty="0"/>
              <a:t> </a:t>
            </a:r>
            <a:r>
              <a:rPr lang="tr-TR" altLang="ja-JP" dirty="0" err="1"/>
              <a:t>maximize</a:t>
            </a:r>
            <a:r>
              <a:rPr lang="tr-TR" altLang="ja-JP" dirty="0"/>
              <a:t> </a:t>
            </a:r>
            <a:r>
              <a:rPr lang="tr-TR" altLang="ja-JP" dirty="0" err="1"/>
              <a:t>gains</a:t>
            </a:r>
            <a:r>
              <a:rPr lang="tr-TR" altLang="ja-JP" dirty="0"/>
              <a:t> </a:t>
            </a:r>
            <a:r>
              <a:rPr lang="tr-TR" altLang="ja-JP" dirty="0" err="1"/>
              <a:t>from</a:t>
            </a:r>
            <a:r>
              <a:rPr lang="tr-TR" altLang="ja-JP" dirty="0"/>
              <a:t> </a:t>
            </a:r>
            <a:r>
              <a:rPr lang="tr-TR" altLang="ja-JP" dirty="0" err="1"/>
              <a:t>trade</a:t>
            </a:r>
            <a:r>
              <a:rPr lang="tr-TR" altLang="ja-JP" dirty="0"/>
              <a:t> </a:t>
            </a:r>
            <a:r>
              <a:rPr lang="tr-TR" altLang="ja-JP" dirty="0" err="1"/>
              <a:t>by</a:t>
            </a:r>
            <a:r>
              <a:rPr lang="tr-TR" altLang="ja-JP" dirty="0"/>
              <a:t> </a:t>
            </a:r>
            <a:r>
              <a:rPr lang="tr-TR" altLang="ja-JP" dirty="0" err="1"/>
              <a:t>reaching</a:t>
            </a:r>
            <a:r>
              <a:rPr lang="tr-TR" altLang="ja-JP" dirty="0"/>
              <a:t> </a:t>
            </a:r>
            <a:r>
              <a:rPr lang="tr-TR" altLang="ja-JP" dirty="0" err="1"/>
              <a:t>the</a:t>
            </a:r>
            <a:r>
              <a:rPr lang="tr-TR" altLang="ja-JP" dirty="0"/>
              <a:t> </a:t>
            </a:r>
            <a:r>
              <a:rPr lang="tr-TR" altLang="ja-JP" dirty="0" err="1"/>
              <a:t>same</a:t>
            </a:r>
            <a:r>
              <a:rPr lang="tr-TR" altLang="ja-JP" dirty="0"/>
              <a:t> </a:t>
            </a:r>
            <a:r>
              <a:rPr lang="tr-TR" altLang="ja-JP" dirty="0" err="1"/>
              <a:t>equilibrium</a:t>
            </a:r>
            <a:r>
              <a:rPr lang="tr-TR" altLang="ja-JP" dirty="0"/>
              <a:t> </a:t>
            </a:r>
            <a:r>
              <a:rPr lang="tr-TR" altLang="ja-JP" dirty="0" err="1"/>
              <a:t>that</a:t>
            </a:r>
            <a:r>
              <a:rPr lang="tr-TR" altLang="ja-JP" dirty="0"/>
              <a:t> a </a:t>
            </a:r>
            <a:r>
              <a:rPr lang="tr-TR" altLang="ja-JP" dirty="0" err="1"/>
              <a:t>perfectly</a:t>
            </a:r>
            <a:r>
              <a:rPr lang="tr-TR" altLang="ja-JP" dirty="0"/>
              <a:t> </a:t>
            </a:r>
            <a:r>
              <a:rPr lang="tr-TR" altLang="ja-JP" dirty="0" err="1"/>
              <a:t>competitive</a:t>
            </a:r>
            <a:r>
              <a:rPr lang="tr-TR" altLang="ja-JP" dirty="0"/>
              <a:t> market </a:t>
            </a:r>
            <a:r>
              <a:rPr lang="tr-TR" altLang="ja-JP" dirty="0" err="1"/>
              <a:t>reaches</a:t>
            </a:r>
            <a:r>
              <a:rPr lang="tr-TR" altLang="ja-JP" dirty="0"/>
              <a:t>.</a:t>
            </a:r>
            <a:endParaRPr lang="tr-TR" altLang="en-US" dirty="0"/>
          </a:p>
        </p:txBody>
      </p:sp>
    </p:spTree>
    <p:extLst>
      <p:ext uri="{BB962C8B-B14F-4D97-AF65-F5344CB8AC3E}">
        <p14:creationId xmlns:p14="http://schemas.microsoft.com/office/powerpoint/2010/main" val="2572388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Correct</a:t>
            </a:r>
            <a:r>
              <a:rPr lang="tr-TR" altLang="en-US" dirty="0"/>
              <a:t> </a:t>
            </a:r>
            <a:r>
              <a:rPr lang="tr-TR" altLang="en-US" dirty="0" err="1"/>
              <a:t>answer</a:t>
            </a:r>
            <a:r>
              <a:rPr lang="tr-TR" altLang="en-US" dirty="0"/>
              <a:t>: C</a:t>
            </a:r>
          </a:p>
          <a:p>
            <a:endParaRPr lang="tr-TR" altLang="en-US" dirty="0"/>
          </a:p>
          <a:p>
            <a:r>
              <a:rPr lang="tr-TR" altLang="en-US" dirty="0"/>
              <a:t>A </a:t>
            </a:r>
            <a:r>
              <a:rPr lang="tr-TR" altLang="en-US" dirty="0" err="1"/>
              <a:t>monopolist</a:t>
            </a:r>
            <a:r>
              <a:rPr lang="tr-TR" altLang="en-US" dirty="0"/>
              <a:t> can </a:t>
            </a:r>
            <a:r>
              <a:rPr lang="tr-TR" altLang="en-US" dirty="0" err="1"/>
              <a:t>still</a:t>
            </a:r>
            <a:r>
              <a:rPr lang="tr-TR" altLang="en-US" dirty="0"/>
              <a:t> </a:t>
            </a:r>
            <a:r>
              <a:rPr lang="tr-TR" altLang="en-US" dirty="0" err="1"/>
              <a:t>earn</a:t>
            </a:r>
            <a:r>
              <a:rPr lang="tr-TR" altLang="en-US" dirty="0"/>
              <a:t> </a:t>
            </a:r>
            <a:r>
              <a:rPr lang="tr-TR" altLang="en-US" dirty="0" err="1"/>
              <a:t>negative</a:t>
            </a:r>
            <a:r>
              <a:rPr lang="tr-TR" altLang="en-US" dirty="0"/>
              <a:t> </a:t>
            </a:r>
            <a:r>
              <a:rPr lang="tr-TR" altLang="en-US" dirty="0" err="1"/>
              <a:t>profits</a:t>
            </a:r>
            <a:r>
              <a:rPr lang="tr-TR" altLang="en-US" dirty="0"/>
              <a:t>.  </a:t>
            </a:r>
            <a:r>
              <a:rPr lang="tr-TR" altLang="en-US" dirty="0" err="1"/>
              <a:t>Maybe</a:t>
            </a:r>
            <a:r>
              <a:rPr lang="tr-TR" altLang="en-US" dirty="0"/>
              <a:t> </a:t>
            </a:r>
            <a:r>
              <a:rPr lang="tr-TR" altLang="en-US" dirty="0" err="1"/>
              <a:t>demand</a:t>
            </a:r>
            <a:r>
              <a:rPr lang="tr-TR" altLang="en-US" dirty="0"/>
              <a:t> </a:t>
            </a:r>
            <a:r>
              <a:rPr lang="tr-TR" altLang="en-US" dirty="0" err="1"/>
              <a:t>for</a:t>
            </a:r>
            <a:r>
              <a:rPr lang="tr-TR" altLang="en-US" dirty="0"/>
              <a:t> </a:t>
            </a:r>
            <a:r>
              <a:rPr lang="tr-TR" altLang="en-US" dirty="0" err="1"/>
              <a:t>the</a:t>
            </a:r>
            <a:r>
              <a:rPr lang="tr-TR" altLang="en-US" dirty="0"/>
              <a:t> </a:t>
            </a:r>
            <a:r>
              <a:rPr lang="tr-TR" altLang="en-US" dirty="0" err="1"/>
              <a:t>product</a:t>
            </a:r>
            <a:r>
              <a:rPr lang="tr-TR" altLang="en-US" dirty="0"/>
              <a:t> is </a:t>
            </a:r>
            <a:r>
              <a:rPr lang="tr-TR" altLang="en-US" dirty="0" err="1"/>
              <a:t>low</a:t>
            </a:r>
            <a:r>
              <a:rPr lang="tr-TR" altLang="en-US" dirty="0"/>
              <a:t>, </a:t>
            </a:r>
            <a:r>
              <a:rPr lang="tr-TR" altLang="en-US" dirty="0" err="1"/>
              <a:t>or</a:t>
            </a:r>
            <a:r>
              <a:rPr lang="tr-TR" altLang="en-US" dirty="0"/>
              <a:t> </a:t>
            </a:r>
            <a:r>
              <a:rPr lang="tr-TR" altLang="en-US" dirty="0" err="1"/>
              <a:t>the</a:t>
            </a:r>
            <a:r>
              <a:rPr lang="tr-TR" altLang="en-US" dirty="0"/>
              <a:t> </a:t>
            </a:r>
            <a:r>
              <a:rPr lang="tr-TR" altLang="en-US" dirty="0" err="1"/>
              <a:t>firm</a:t>
            </a:r>
            <a:r>
              <a:rPr lang="tr-TR" altLang="ja-JP" dirty="0" err="1"/>
              <a:t>'s</a:t>
            </a:r>
            <a:r>
              <a:rPr lang="tr-TR" altLang="ja-JP" dirty="0"/>
              <a:t> </a:t>
            </a:r>
            <a:r>
              <a:rPr lang="tr-TR" altLang="ja-JP" dirty="0" err="1"/>
              <a:t>costs</a:t>
            </a:r>
            <a:r>
              <a:rPr lang="tr-TR" altLang="ja-JP" dirty="0"/>
              <a:t> </a:t>
            </a:r>
            <a:r>
              <a:rPr lang="tr-TR" altLang="ja-JP" dirty="0" err="1"/>
              <a:t>are</a:t>
            </a:r>
            <a:r>
              <a:rPr lang="tr-TR" altLang="ja-JP" dirty="0"/>
              <a:t> </a:t>
            </a:r>
            <a:r>
              <a:rPr lang="tr-TR" altLang="ja-JP" dirty="0" err="1"/>
              <a:t>too</a:t>
            </a:r>
            <a:r>
              <a:rPr lang="tr-TR" altLang="ja-JP" dirty="0"/>
              <a:t> </a:t>
            </a:r>
            <a:r>
              <a:rPr lang="tr-TR" altLang="ja-JP" dirty="0" err="1"/>
              <a:t>high</a:t>
            </a:r>
            <a:r>
              <a:rPr lang="tr-TR" altLang="ja-JP" dirty="0"/>
              <a:t>.</a:t>
            </a:r>
            <a:endParaRPr lang="tr-TR" altLang="en-US" dirty="0"/>
          </a:p>
        </p:txBody>
      </p:sp>
    </p:spTree>
    <p:extLst>
      <p:ext uri="{BB962C8B-B14F-4D97-AF65-F5344CB8AC3E}">
        <p14:creationId xmlns:p14="http://schemas.microsoft.com/office/powerpoint/2010/main" val="3445416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56</a:t>
            </a:fld>
            <a:endParaRPr lang="tr-TR" dirty="0"/>
          </a:p>
        </p:txBody>
      </p:sp>
    </p:spTree>
    <p:extLst>
      <p:ext uri="{BB962C8B-B14F-4D97-AF65-F5344CB8AC3E}">
        <p14:creationId xmlns:p14="http://schemas.microsoft.com/office/powerpoint/2010/main" val="419299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08890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err="1"/>
              <a:t>Note</a:t>
            </a:r>
            <a:r>
              <a:rPr lang="tr-TR" altLang="en-US" dirty="0"/>
              <a:t> </a:t>
            </a:r>
            <a:r>
              <a:rPr lang="tr-TR" altLang="en-US" dirty="0" err="1"/>
              <a:t>that</a:t>
            </a:r>
            <a:r>
              <a:rPr lang="tr-TR" altLang="en-US" dirty="0"/>
              <a:t> </a:t>
            </a:r>
            <a:r>
              <a:rPr lang="tr-TR" altLang="en-US" dirty="0" err="1"/>
              <a:t>the</a:t>
            </a:r>
            <a:r>
              <a:rPr lang="tr-TR" altLang="en-US" dirty="0"/>
              <a:t> </a:t>
            </a:r>
            <a:r>
              <a:rPr lang="tr-TR" altLang="en-US" dirty="0" err="1"/>
              <a:t>good</a:t>
            </a:r>
            <a:r>
              <a:rPr lang="tr-TR" altLang="en-US" dirty="0"/>
              <a:t> </a:t>
            </a:r>
            <a:r>
              <a:rPr lang="tr-TR" altLang="en-US" dirty="0" err="1"/>
              <a:t>produced</a:t>
            </a:r>
            <a:r>
              <a:rPr lang="tr-TR" altLang="en-US" dirty="0"/>
              <a:t> </a:t>
            </a:r>
            <a:r>
              <a:rPr lang="tr-TR" altLang="en-US" dirty="0" err="1"/>
              <a:t>by</a:t>
            </a:r>
            <a:r>
              <a:rPr lang="tr-TR" altLang="en-US" dirty="0"/>
              <a:t> </a:t>
            </a:r>
            <a:r>
              <a:rPr lang="tr-TR" altLang="en-US" dirty="0" err="1"/>
              <a:t>the</a:t>
            </a:r>
            <a:r>
              <a:rPr lang="tr-TR" altLang="en-US" dirty="0"/>
              <a:t> </a:t>
            </a:r>
            <a:r>
              <a:rPr lang="tr-TR" altLang="en-US" dirty="0" err="1"/>
              <a:t>monopoly</a:t>
            </a:r>
            <a:r>
              <a:rPr lang="tr-TR" altLang="en-US" dirty="0"/>
              <a:t> has </a:t>
            </a:r>
            <a:r>
              <a:rPr lang="tr-TR" altLang="en-US" dirty="0" err="1"/>
              <a:t>no</a:t>
            </a:r>
            <a:r>
              <a:rPr lang="tr-TR" altLang="en-US" dirty="0"/>
              <a:t> </a:t>
            </a:r>
            <a:r>
              <a:rPr lang="tr-TR" altLang="en-US" dirty="0" err="1"/>
              <a:t>good</a:t>
            </a:r>
            <a:r>
              <a:rPr lang="tr-TR" altLang="en-US" dirty="0"/>
              <a:t> </a:t>
            </a:r>
            <a:r>
              <a:rPr lang="tr-TR" altLang="en-US" dirty="0" err="1"/>
              <a:t>substitutes</a:t>
            </a:r>
            <a:r>
              <a:rPr lang="tr-TR" altLang="en-US" dirty="0"/>
              <a:t>.</a:t>
            </a:r>
          </a:p>
          <a:p>
            <a:endParaRPr lang="tr-TR" altLang="en-US" dirty="0"/>
          </a:p>
          <a:p>
            <a:r>
              <a:rPr lang="tr-TR" altLang="en-US" dirty="0" err="1"/>
              <a:t>In</a:t>
            </a:r>
            <a:r>
              <a:rPr lang="tr-TR" altLang="en-US" dirty="0"/>
              <a:t> </a:t>
            </a:r>
            <a:r>
              <a:rPr lang="tr-TR" altLang="en-US" dirty="0" err="1"/>
              <a:t>perfect</a:t>
            </a:r>
            <a:r>
              <a:rPr lang="tr-TR" altLang="en-US" dirty="0"/>
              <a:t> </a:t>
            </a:r>
            <a:r>
              <a:rPr lang="tr-TR" altLang="en-US" dirty="0" err="1"/>
              <a:t>competition</a:t>
            </a:r>
            <a:r>
              <a:rPr lang="tr-TR" altLang="en-US" dirty="0"/>
              <a:t>, </a:t>
            </a:r>
            <a:r>
              <a:rPr lang="tr-TR" altLang="en-US" dirty="0" err="1"/>
              <a:t>other</a:t>
            </a:r>
            <a:r>
              <a:rPr lang="tr-TR" altLang="en-US" dirty="0"/>
              <a:t> </a:t>
            </a:r>
            <a:r>
              <a:rPr lang="tr-TR" altLang="en-US" dirty="0" err="1"/>
              <a:t>firms</a:t>
            </a:r>
            <a:r>
              <a:rPr lang="tr-TR" altLang="en-US" dirty="0"/>
              <a:t> </a:t>
            </a:r>
            <a:r>
              <a:rPr lang="tr-TR" altLang="en-US" dirty="0" err="1"/>
              <a:t>entered</a:t>
            </a:r>
            <a:r>
              <a:rPr lang="tr-TR" altLang="en-US" dirty="0"/>
              <a:t> </a:t>
            </a:r>
            <a:r>
              <a:rPr lang="tr-TR" altLang="en-US" dirty="0" err="1"/>
              <a:t>the</a:t>
            </a:r>
            <a:r>
              <a:rPr lang="tr-TR" altLang="en-US" dirty="0"/>
              <a:t> market </a:t>
            </a:r>
            <a:r>
              <a:rPr lang="tr-TR" altLang="en-US" dirty="0" err="1"/>
              <a:t>during</a:t>
            </a:r>
            <a:r>
              <a:rPr lang="tr-TR" altLang="en-US" dirty="0"/>
              <a:t> </a:t>
            </a:r>
            <a:r>
              <a:rPr lang="tr-TR" altLang="en-US" dirty="0" err="1"/>
              <a:t>profitable</a:t>
            </a:r>
            <a:r>
              <a:rPr lang="tr-TR" altLang="en-US" dirty="0"/>
              <a:t> </a:t>
            </a:r>
            <a:r>
              <a:rPr lang="tr-TR" altLang="en-US" dirty="0" err="1"/>
              <a:t>times</a:t>
            </a:r>
            <a:r>
              <a:rPr lang="tr-TR" altLang="en-US" dirty="0"/>
              <a:t> </a:t>
            </a:r>
            <a:r>
              <a:rPr lang="tr-TR" altLang="en-US" dirty="0" err="1"/>
              <a:t>and</a:t>
            </a:r>
            <a:r>
              <a:rPr lang="tr-TR" altLang="en-US" dirty="0"/>
              <a:t> </a:t>
            </a:r>
            <a:r>
              <a:rPr lang="tr-TR" altLang="en-US" dirty="0" err="1"/>
              <a:t>high</a:t>
            </a:r>
            <a:r>
              <a:rPr lang="tr-TR" altLang="en-US" dirty="0"/>
              <a:t> </a:t>
            </a:r>
            <a:r>
              <a:rPr lang="tr-TR" altLang="en-US" dirty="0" err="1"/>
              <a:t>prices</a:t>
            </a:r>
            <a:r>
              <a:rPr lang="tr-TR" altLang="en-US" dirty="0"/>
              <a:t>.  </a:t>
            </a:r>
            <a:r>
              <a:rPr lang="tr-TR" altLang="en-US" dirty="0" err="1"/>
              <a:t>Why</a:t>
            </a:r>
            <a:r>
              <a:rPr lang="tr-TR" altLang="en-US" dirty="0"/>
              <a:t> </a:t>
            </a:r>
            <a:r>
              <a:rPr lang="tr-TR" altLang="en-US" dirty="0" err="1"/>
              <a:t>don</a:t>
            </a:r>
            <a:r>
              <a:rPr lang="tr-TR" altLang="ja-JP" dirty="0" err="1"/>
              <a:t>'t</a:t>
            </a:r>
            <a:r>
              <a:rPr lang="tr-TR" altLang="ja-JP" dirty="0"/>
              <a:t> </a:t>
            </a:r>
            <a:r>
              <a:rPr lang="tr-TR" altLang="ja-JP" dirty="0" err="1"/>
              <a:t>other</a:t>
            </a:r>
            <a:r>
              <a:rPr lang="tr-TR" altLang="ja-JP" dirty="0"/>
              <a:t> </a:t>
            </a:r>
            <a:r>
              <a:rPr lang="tr-TR" altLang="ja-JP" dirty="0" err="1"/>
              <a:t>firms</a:t>
            </a:r>
            <a:r>
              <a:rPr lang="tr-TR" altLang="ja-JP" dirty="0"/>
              <a:t> </a:t>
            </a:r>
            <a:r>
              <a:rPr lang="tr-TR" altLang="ja-JP" dirty="0" err="1"/>
              <a:t>join</a:t>
            </a:r>
            <a:r>
              <a:rPr lang="tr-TR" altLang="ja-JP" dirty="0"/>
              <a:t> </a:t>
            </a:r>
            <a:r>
              <a:rPr lang="tr-TR" altLang="ja-JP" dirty="0" err="1"/>
              <a:t>the</a:t>
            </a:r>
            <a:r>
              <a:rPr lang="tr-TR" altLang="ja-JP" dirty="0"/>
              <a:t> </a:t>
            </a:r>
            <a:r>
              <a:rPr lang="tr-TR" altLang="ja-JP" dirty="0" err="1"/>
              <a:t>monopoly's</a:t>
            </a:r>
            <a:r>
              <a:rPr lang="tr-TR" altLang="ja-JP" dirty="0"/>
              <a:t> </a:t>
            </a:r>
            <a:r>
              <a:rPr lang="tr-TR" altLang="ja-JP" dirty="0" err="1"/>
              <a:t>industry</a:t>
            </a:r>
            <a:r>
              <a:rPr lang="tr-TR" altLang="ja-JP" dirty="0"/>
              <a:t> </a:t>
            </a:r>
            <a:r>
              <a:rPr lang="tr-TR" altLang="ja-JP" dirty="0" err="1"/>
              <a:t>and</a:t>
            </a:r>
            <a:r>
              <a:rPr lang="tr-TR" altLang="ja-JP" dirty="0"/>
              <a:t> </a:t>
            </a:r>
            <a:r>
              <a:rPr lang="tr-TR" altLang="ja-JP" dirty="0" err="1"/>
              <a:t>compete</a:t>
            </a:r>
            <a:r>
              <a:rPr lang="tr-TR" altLang="ja-JP" dirty="0"/>
              <a:t> </a:t>
            </a:r>
            <a:r>
              <a:rPr lang="tr-TR" altLang="ja-JP" dirty="0" err="1"/>
              <a:t>with</a:t>
            </a:r>
            <a:r>
              <a:rPr lang="tr-TR" altLang="ja-JP" dirty="0"/>
              <a:t> it </a:t>
            </a:r>
            <a:r>
              <a:rPr lang="tr-TR" altLang="ja-JP" dirty="0" err="1"/>
              <a:t>and</a:t>
            </a:r>
            <a:r>
              <a:rPr lang="tr-TR" altLang="ja-JP" dirty="0"/>
              <a:t> </a:t>
            </a:r>
            <a:r>
              <a:rPr lang="tr-TR" altLang="ja-JP" dirty="0" err="1"/>
              <a:t>take</a:t>
            </a:r>
            <a:r>
              <a:rPr lang="tr-TR" altLang="ja-JP" dirty="0"/>
              <a:t> </a:t>
            </a:r>
            <a:r>
              <a:rPr lang="tr-TR" altLang="ja-JP" dirty="0" err="1"/>
              <a:t>some</a:t>
            </a:r>
            <a:r>
              <a:rPr lang="tr-TR" altLang="ja-JP" dirty="0"/>
              <a:t> of </a:t>
            </a:r>
            <a:r>
              <a:rPr lang="tr-TR" altLang="ja-JP" dirty="0" err="1"/>
              <a:t>its</a:t>
            </a:r>
            <a:r>
              <a:rPr lang="tr-TR" altLang="ja-JP" dirty="0"/>
              <a:t> </a:t>
            </a:r>
            <a:r>
              <a:rPr lang="tr-TR" altLang="ja-JP" dirty="0" err="1"/>
              <a:t>profits</a:t>
            </a:r>
            <a:r>
              <a:rPr lang="tr-TR" altLang="ja-JP" dirty="0"/>
              <a:t>?  </a:t>
            </a:r>
            <a:r>
              <a:rPr lang="tr-TR" altLang="ja-JP" dirty="0" err="1"/>
              <a:t>The</a:t>
            </a:r>
            <a:r>
              <a:rPr lang="tr-TR" altLang="ja-JP" dirty="0"/>
              <a:t> </a:t>
            </a:r>
            <a:r>
              <a:rPr lang="tr-TR" altLang="ja-JP" dirty="0" err="1"/>
              <a:t>answer</a:t>
            </a:r>
            <a:r>
              <a:rPr lang="tr-TR" altLang="ja-JP" dirty="0"/>
              <a:t> is </a:t>
            </a:r>
            <a:r>
              <a:rPr lang="tr-TR" altLang="ja-JP" dirty="0" err="1"/>
              <a:t>because</a:t>
            </a:r>
            <a:r>
              <a:rPr lang="tr-TR" altLang="ja-JP" dirty="0"/>
              <a:t> of </a:t>
            </a:r>
            <a:r>
              <a:rPr lang="tr-TR" altLang="ja-JP" dirty="0" err="1"/>
              <a:t>entry</a:t>
            </a:r>
            <a:r>
              <a:rPr lang="tr-TR" altLang="ja-JP" dirty="0"/>
              <a:t> </a:t>
            </a:r>
            <a:r>
              <a:rPr lang="tr-TR" altLang="ja-JP" dirty="0" err="1"/>
              <a:t>barriers</a:t>
            </a:r>
            <a:r>
              <a:rPr lang="tr-TR" altLang="ja-JP" dirty="0"/>
              <a:t>.</a:t>
            </a:r>
          </a:p>
          <a:p>
            <a:endParaRPr lang="tr-TR" altLang="en-US" dirty="0"/>
          </a:p>
          <a:p>
            <a:r>
              <a:rPr lang="tr-TR" altLang="en-US" dirty="0" err="1"/>
              <a:t>Entry</a:t>
            </a:r>
            <a:r>
              <a:rPr lang="tr-TR" altLang="en-US" dirty="0"/>
              <a:t> </a:t>
            </a:r>
            <a:r>
              <a:rPr lang="tr-TR" altLang="en-US" dirty="0" err="1"/>
              <a:t>barriers</a:t>
            </a:r>
            <a:r>
              <a:rPr lang="tr-TR" altLang="en-US" dirty="0"/>
              <a:t> </a:t>
            </a:r>
            <a:r>
              <a:rPr lang="tr-TR" altLang="en-US" dirty="0" err="1"/>
              <a:t>keep</a:t>
            </a:r>
            <a:r>
              <a:rPr lang="tr-TR" altLang="en-US" dirty="0"/>
              <a:t> </a:t>
            </a:r>
            <a:r>
              <a:rPr lang="tr-TR" altLang="en-US" dirty="0" err="1"/>
              <a:t>other</a:t>
            </a:r>
            <a:r>
              <a:rPr lang="tr-TR" altLang="en-US" dirty="0"/>
              <a:t> </a:t>
            </a:r>
            <a:r>
              <a:rPr lang="tr-TR" altLang="en-US" dirty="0" err="1"/>
              <a:t>potential</a:t>
            </a:r>
            <a:r>
              <a:rPr lang="tr-TR" altLang="en-US" dirty="0"/>
              <a:t> </a:t>
            </a:r>
            <a:r>
              <a:rPr lang="tr-TR" altLang="en-US" dirty="0" err="1"/>
              <a:t>competitors</a:t>
            </a:r>
            <a:r>
              <a:rPr lang="tr-TR" altLang="en-US" dirty="0"/>
              <a:t> </a:t>
            </a:r>
            <a:r>
              <a:rPr lang="tr-TR" altLang="en-US" dirty="0" err="1"/>
              <a:t>out</a:t>
            </a:r>
            <a:r>
              <a:rPr lang="tr-TR" altLang="en-US" dirty="0"/>
              <a:t> of </a:t>
            </a:r>
            <a:r>
              <a:rPr lang="tr-TR" altLang="en-US" dirty="0" err="1"/>
              <a:t>the</a:t>
            </a:r>
            <a:r>
              <a:rPr lang="tr-TR" altLang="en-US" dirty="0"/>
              <a:t> market.  As </a:t>
            </a:r>
            <a:r>
              <a:rPr lang="tr-TR" altLang="en-US" dirty="0" err="1"/>
              <a:t>long</a:t>
            </a:r>
            <a:r>
              <a:rPr lang="tr-TR" altLang="en-US" dirty="0"/>
              <a:t> as </a:t>
            </a:r>
            <a:r>
              <a:rPr lang="tr-TR" altLang="en-US" dirty="0" err="1"/>
              <a:t>there</a:t>
            </a:r>
            <a:r>
              <a:rPr lang="tr-TR" altLang="en-US" dirty="0"/>
              <a:t> </a:t>
            </a:r>
            <a:r>
              <a:rPr lang="tr-TR" altLang="en-US" dirty="0" err="1"/>
              <a:t>are</a:t>
            </a:r>
            <a:r>
              <a:rPr lang="tr-TR" altLang="en-US" dirty="0"/>
              <a:t> </a:t>
            </a:r>
            <a:r>
              <a:rPr lang="tr-TR" altLang="en-US" dirty="0" err="1"/>
              <a:t>entry</a:t>
            </a:r>
            <a:r>
              <a:rPr lang="tr-TR" altLang="en-US" dirty="0"/>
              <a:t> </a:t>
            </a:r>
            <a:r>
              <a:rPr lang="tr-TR" altLang="en-US" dirty="0" err="1"/>
              <a:t>barriers</a:t>
            </a:r>
            <a:r>
              <a:rPr lang="tr-TR" altLang="en-US" dirty="0"/>
              <a:t>, a </a:t>
            </a:r>
            <a:r>
              <a:rPr lang="tr-TR" altLang="en-US" dirty="0" err="1"/>
              <a:t>monopolist</a:t>
            </a:r>
            <a:r>
              <a:rPr lang="tr-TR" altLang="en-US" dirty="0"/>
              <a:t> can </a:t>
            </a:r>
            <a:r>
              <a:rPr lang="tr-TR" altLang="en-US" dirty="0" err="1"/>
              <a:t>enjoy</a:t>
            </a:r>
            <a:r>
              <a:rPr lang="tr-TR" altLang="en-US" dirty="0"/>
              <a:t> </a:t>
            </a:r>
            <a:r>
              <a:rPr lang="tr-TR" altLang="en-US" dirty="0" err="1"/>
              <a:t>long</a:t>
            </a:r>
            <a:r>
              <a:rPr lang="tr-TR" altLang="en-US" dirty="0"/>
              <a:t> </a:t>
            </a:r>
            <a:r>
              <a:rPr lang="tr-TR" altLang="en-US" dirty="0" err="1"/>
              <a:t>run</a:t>
            </a:r>
            <a:r>
              <a:rPr lang="tr-TR" altLang="en-US" dirty="0"/>
              <a:t> </a:t>
            </a:r>
            <a:r>
              <a:rPr lang="tr-TR" altLang="en-US" dirty="0" err="1"/>
              <a:t>profits</a:t>
            </a:r>
            <a:r>
              <a:rPr lang="tr-TR" altLang="en-US" dirty="0"/>
              <a:t>.  </a:t>
            </a:r>
            <a:r>
              <a:rPr lang="tr-TR" altLang="en-US" dirty="0" err="1"/>
              <a:t>However</a:t>
            </a:r>
            <a:r>
              <a:rPr lang="tr-TR" altLang="en-US" dirty="0"/>
              <a:t>, </a:t>
            </a:r>
            <a:r>
              <a:rPr lang="tr-TR" altLang="en-US" dirty="0" err="1"/>
              <a:t>just</a:t>
            </a:r>
            <a:r>
              <a:rPr lang="tr-TR" altLang="en-US" dirty="0"/>
              <a:t> </a:t>
            </a:r>
            <a:r>
              <a:rPr lang="tr-TR" altLang="en-US" dirty="0" err="1"/>
              <a:t>because</a:t>
            </a:r>
            <a:r>
              <a:rPr lang="tr-TR" altLang="en-US" dirty="0"/>
              <a:t> a </a:t>
            </a:r>
            <a:r>
              <a:rPr lang="tr-TR" altLang="en-US" dirty="0" err="1"/>
              <a:t>firm</a:t>
            </a:r>
            <a:r>
              <a:rPr lang="tr-TR" altLang="en-US" dirty="0"/>
              <a:t> is a </a:t>
            </a:r>
            <a:r>
              <a:rPr lang="tr-TR" altLang="en-US" dirty="0" err="1"/>
              <a:t>monopoly</a:t>
            </a:r>
            <a:r>
              <a:rPr lang="tr-TR" altLang="en-US" dirty="0"/>
              <a:t> </a:t>
            </a:r>
            <a:r>
              <a:rPr lang="tr-TR" altLang="en-US" dirty="0" err="1"/>
              <a:t>doesn</a:t>
            </a:r>
            <a:r>
              <a:rPr lang="tr-TR" altLang="ja-JP" dirty="0" err="1"/>
              <a:t>'t</a:t>
            </a:r>
            <a:r>
              <a:rPr lang="tr-TR" altLang="ja-JP" dirty="0"/>
              <a:t> </a:t>
            </a:r>
            <a:r>
              <a:rPr lang="tr-TR" altLang="ja-JP" dirty="0" err="1"/>
              <a:t>guarantee</a:t>
            </a:r>
            <a:r>
              <a:rPr lang="tr-TR" altLang="ja-JP" dirty="0"/>
              <a:t> </a:t>
            </a:r>
            <a:r>
              <a:rPr lang="tr-TR" altLang="ja-JP" dirty="0" err="1"/>
              <a:t>profits</a:t>
            </a:r>
            <a:r>
              <a:rPr lang="tr-TR" altLang="ja-JP" dirty="0"/>
              <a:t>.  </a:t>
            </a:r>
            <a:r>
              <a:rPr lang="tr-TR" altLang="ja-JP" dirty="0" err="1"/>
              <a:t>If</a:t>
            </a:r>
            <a:r>
              <a:rPr lang="tr-TR" altLang="ja-JP" dirty="0"/>
              <a:t> </a:t>
            </a:r>
            <a:r>
              <a:rPr lang="tr-TR" altLang="ja-JP" dirty="0" err="1"/>
              <a:t>demand</a:t>
            </a:r>
            <a:r>
              <a:rPr lang="tr-TR" altLang="ja-JP" dirty="0"/>
              <a:t> </a:t>
            </a:r>
            <a:r>
              <a:rPr lang="tr-TR" altLang="ja-JP" dirty="0" err="1"/>
              <a:t>for</a:t>
            </a:r>
            <a:r>
              <a:rPr lang="tr-TR" altLang="ja-JP" dirty="0"/>
              <a:t> </a:t>
            </a:r>
            <a:r>
              <a:rPr lang="tr-TR" altLang="ja-JP" dirty="0" err="1"/>
              <a:t>the</a:t>
            </a:r>
            <a:r>
              <a:rPr lang="tr-TR" altLang="ja-JP" dirty="0"/>
              <a:t> </a:t>
            </a:r>
            <a:r>
              <a:rPr lang="tr-TR" altLang="ja-JP" dirty="0" err="1"/>
              <a:t>monopoly</a:t>
            </a:r>
            <a:r>
              <a:rPr lang="tr-TR" altLang="ja-JP" dirty="0"/>
              <a:t> </a:t>
            </a:r>
            <a:r>
              <a:rPr lang="tr-TR" altLang="ja-JP" dirty="0" err="1"/>
              <a:t>product</a:t>
            </a:r>
            <a:r>
              <a:rPr lang="tr-TR" altLang="ja-JP" dirty="0"/>
              <a:t> is </a:t>
            </a:r>
            <a:r>
              <a:rPr lang="tr-TR" altLang="ja-JP" dirty="0" err="1"/>
              <a:t>low</a:t>
            </a:r>
            <a:r>
              <a:rPr lang="tr-TR" altLang="ja-JP" dirty="0"/>
              <a:t>, it </a:t>
            </a:r>
            <a:r>
              <a:rPr lang="tr-TR" altLang="ja-JP" dirty="0" err="1"/>
              <a:t>may</a:t>
            </a:r>
            <a:r>
              <a:rPr lang="tr-TR" altLang="ja-JP" dirty="0"/>
              <a:t> </a:t>
            </a:r>
            <a:r>
              <a:rPr lang="tr-TR" altLang="ja-JP" dirty="0" err="1"/>
              <a:t>shut</a:t>
            </a:r>
            <a:r>
              <a:rPr lang="tr-TR" altLang="ja-JP" dirty="0"/>
              <a:t> </a:t>
            </a:r>
            <a:r>
              <a:rPr lang="tr-TR" altLang="ja-JP" dirty="0" err="1"/>
              <a:t>down</a:t>
            </a:r>
            <a:r>
              <a:rPr lang="tr-TR" altLang="ja-JP" dirty="0"/>
              <a:t> </a:t>
            </a:r>
            <a:r>
              <a:rPr lang="tr-TR" altLang="ja-JP" dirty="0" err="1"/>
              <a:t>or</a:t>
            </a:r>
            <a:r>
              <a:rPr lang="tr-TR" altLang="ja-JP" dirty="0"/>
              <a:t> </a:t>
            </a:r>
            <a:r>
              <a:rPr lang="tr-TR" altLang="ja-JP" dirty="0" err="1"/>
              <a:t>go</a:t>
            </a:r>
            <a:r>
              <a:rPr lang="tr-TR" altLang="ja-JP" dirty="0"/>
              <a:t> </a:t>
            </a:r>
            <a:r>
              <a:rPr lang="tr-TR" altLang="ja-JP" dirty="0" err="1"/>
              <a:t>out</a:t>
            </a:r>
            <a:r>
              <a:rPr lang="tr-TR" altLang="ja-JP" dirty="0"/>
              <a:t> of </a:t>
            </a:r>
            <a:r>
              <a:rPr lang="tr-TR" altLang="ja-JP" dirty="0" err="1"/>
              <a:t>business</a:t>
            </a:r>
            <a:r>
              <a:rPr lang="tr-TR" altLang="ja-JP" dirty="0"/>
              <a:t> in </a:t>
            </a:r>
            <a:r>
              <a:rPr lang="tr-TR" altLang="ja-JP" dirty="0" err="1"/>
              <a:t>the</a:t>
            </a:r>
            <a:r>
              <a:rPr lang="tr-TR" altLang="ja-JP" dirty="0"/>
              <a:t> </a:t>
            </a:r>
            <a:r>
              <a:rPr lang="tr-TR" altLang="ja-JP" dirty="0" err="1"/>
              <a:t>long</a:t>
            </a:r>
            <a:r>
              <a:rPr lang="tr-TR" altLang="ja-JP" dirty="0"/>
              <a:t> </a:t>
            </a:r>
            <a:r>
              <a:rPr lang="tr-TR" altLang="ja-JP" dirty="0" err="1"/>
              <a:t>run</a:t>
            </a:r>
            <a:r>
              <a:rPr lang="tr-TR" altLang="ja-JP" dirty="0"/>
              <a:t>.  </a:t>
            </a:r>
            <a:r>
              <a:rPr lang="tr-TR" altLang="ja-JP" dirty="0" err="1"/>
              <a:t>The</a:t>
            </a:r>
            <a:r>
              <a:rPr lang="tr-TR" altLang="ja-JP" dirty="0"/>
              <a:t> </a:t>
            </a:r>
            <a:r>
              <a:rPr lang="tr-TR" altLang="ja-JP" dirty="0" err="1"/>
              <a:t>trucking</a:t>
            </a:r>
            <a:r>
              <a:rPr lang="tr-TR" altLang="ja-JP" dirty="0"/>
              <a:t> </a:t>
            </a:r>
            <a:r>
              <a:rPr lang="tr-TR" altLang="ja-JP" dirty="0" err="1"/>
              <a:t>industry</a:t>
            </a:r>
            <a:r>
              <a:rPr lang="tr-TR" altLang="ja-JP" dirty="0"/>
              <a:t> put an </a:t>
            </a:r>
            <a:r>
              <a:rPr lang="tr-TR" altLang="ja-JP" dirty="0" err="1"/>
              <a:t>end</a:t>
            </a:r>
            <a:r>
              <a:rPr lang="tr-TR" altLang="ja-JP" dirty="0"/>
              <a:t> </a:t>
            </a:r>
            <a:r>
              <a:rPr lang="tr-TR" altLang="ja-JP" dirty="0" err="1"/>
              <a:t>to</a:t>
            </a:r>
            <a:r>
              <a:rPr lang="tr-TR" altLang="ja-JP" dirty="0"/>
              <a:t> </a:t>
            </a:r>
            <a:r>
              <a:rPr lang="tr-TR" altLang="ja-JP" dirty="0" err="1"/>
              <a:t>the</a:t>
            </a:r>
            <a:r>
              <a:rPr lang="tr-TR" altLang="ja-JP" dirty="0"/>
              <a:t> </a:t>
            </a:r>
            <a:r>
              <a:rPr lang="tr-TR" altLang="ja-JP" dirty="0" err="1"/>
              <a:t>railroad</a:t>
            </a:r>
            <a:r>
              <a:rPr lang="tr-TR" altLang="ja-JP" dirty="0"/>
              <a:t> </a:t>
            </a:r>
            <a:r>
              <a:rPr lang="tr-TR" altLang="ja-JP" dirty="0" err="1"/>
              <a:t>monopoly</a:t>
            </a:r>
            <a:r>
              <a:rPr lang="tr-TR" altLang="ja-JP" dirty="0"/>
              <a:t>.  (</a:t>
            </a:r>
            <a:r>
              <a:rPr lang="tr-TR" altLang="ja-JP" dirty="0" err="1"/>
              <a:t>Increase</a:t>
            </a:r>
            <a:r>
              <a:rPr lang="tr-TR" altLang="ja-JP" dirty="0"/>
              <a:t> in </a:t>
            </a:r>
            <a:r>
              <a:rPr lang="tr-TR" altLang="ja-JP" dirty="0" err="1"/>
              <a:t>trucking</a:t>
            </a:r>
            <a:r>
              <a:rPr lang="tr-TR" altLang="ja-JP" dirty="0"/>
              <a:t> </a:t>
            </a:r>
            <a:r>
              <a:rPr lang="tr-TR" altLang="ja-JP" dirty="0" err="1"/>
              <a:t>and</a:t>
            </a:r>
            <a:r>
              <a:rPr lang="tr-TR" altLang="ja-JP" dirty="0"/>
              <a:t> </a:t>
            </a:r>
            <a:r>
              <a:rPr lang="tr-TR" altLang="ja-JP" dirty="0" err="1"/>
              <a:t>the</a:t>
            </a:r>
            <a:r>
              <a:rPr lang="tr-TR" altLang="ja-JP" dirty="0"/>
              <a:t> </a:t>
            </a:r>
            <a:r>
              <a:rPr lang="tr-TR" altLang="ja-JP" dirty="0" err="1"/>
              <a:t>interstate</a:t>
            </a:r>
            <a:r>
              <a:rPr lang="tr-TR" altLang="ja-JP" dirty="0"/>
              <a:t> </a:t>
            </a:r>
            <a:r>
              <a:rPr lang="tr-TR" altLang="ja-JP" dirty="0" err="1"/>
              <a:t>decreased</a:t>
            </a:r>
            <a:r>
              <a:rPr lang="tr-TR" altLang="ja-JP" dirty="0"/>
              <a:t> </a:t>
            </a:r>
            <a:r>
              <a:rPr lang="tr-TR" altLang="ja-JP" dirty="0" err="1"/>
              <a:t>demand</a:t>
            </a:r>
            <a:r>
              <a:rPr lang="tr-TR" altLang="ja-JP" dirty="0"/>
              <a:t> </a:t>
            </a:r>
            <a:r>
              <a:rPr lang="tr-TR" altLang="ja-JP" dirty="0" err="1"/>
              <a:t>for</a:t>
            </a:r>
            <a:r>
              <a:rPr lang="tr-TR" altLang="ja-JP" dirty="0"/>
              <a:t> </a:t>
            </a:r>
            <a:r>
              <a:rPr lang="tr-TR" altLang="ja-JP" dirty="0" err="1"/>
              <a:t>rail</a:t>
            </a:r>
            <a:r>
              <a:rPr lang="tr-TR" altLang="ja-JP" dirty="0"/>
              <a:t> </a:t>
            </a:r>
            <a:r>
              <a:rPr lang="tr-TR" altLang="ja-JP" dirty="0" err="1"/>
              <a:t>use</a:t>
            </a:r>
            <a:r>
              <a:rPr lang="tr-TR" altLang="ja-JP" dirty="0"/>
              <a:t>).</a:t>
            </a:r>
            <a:endParaRPr lang="tr-TR" altLang="en-US" dirty="0"/>
          </a:p>
        </p:txBody>
      </p:sp>
    </p:spTree>
    <p:extLst>
      <p:ext uri="{BB962C8B-B14F-4D97-AF65-F5344CB8AC3E}">
        <p14:creationId xmlns:p14="http://schemas.microsoft.com/office/powerpoint/2010/main" val="127765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a:ea typeface="MS PGothic" charset="-128"/>
              </a:rPr>
              <a:t>Real-world example: </a:t>
            </a:r>
            <a:r>
              <a:rPr lang="en-US" altLang="en-US" dirty="0">
                <a:ea typeface="MS PGothic" charset="-128"/>
              </a:rPr>
              <a:t>Is Google a Monopoly? (See Tip #365)</a:t>
            </a:r>
          </a:p>
          <a:p>
            <a:pPr marL="171450" indent="-171450">
              <a:buFont typeface="Arial" charset="0"/>
              <a:buChar char="•"/>
              <a:defRPr/>
            </a:pPr>
            <a:r>
              <a:rPr lang="en-US" altLang="en-US" dirty="0">
                <a:ea typeface="MS PGothic" charset="-128"/>
              </a:rPr>
              <a:t>The infographic shown on the slide shows monopolies throughout U.S. history.</a:t>
            </a:r>
          </a:p>
          <a:p>
            <a:pPr marL="171450" indent="-171450">
              <a:buFont typeface="Arial" charset="0"/>
              <a:buChar char="•"/>
              <a:defRPr/>
            </a:pPr>
            <a:endParaRPr lang="en-US" altLang="en-US" dirty="0">
              <a:ea typeface="MS PGothic" charset="-128"/>
            </a:endParaRPr>
          </a:p>
          <a:p>
            <a:pPr marL="0" indent="0">
              <a:buFont typeface="Arial" charset="0"/>
              <a:buNone/>
              <a:defRPr/>
            </a:pPr>
            <a:r>
              <a:rPr lang="en-US" altLang="en-US" dirty="0">
                <a:ea typeface="MS PGothic" charset="-128"/>
              </a:rPr>
              <a:t>Infographic</a:t>
            </a:r>
            <a:r>
              <a:rPr lang="en-US" altLang="en-US" baseline="0" dirty="0">
                <a:ea typeface="MS PGothic" charset="-128"/>
              </a:rPr>
              <a:t> Source: http://</a:t>
            </a:r>
            <a:r>
              <a:rPr lang="en-US" altLang="en-US" baseline="0" dirty="0" err="1">
                <a:ea typeface="MS PGothic" charset="-128"/>
              </a:rPr>
              <a:t>www.scores.org</a:t>
            </a:r>
            <a:r>
              <a:rPr lang="en-US" altLang="en-US" baseline="0" dirty="0">
                <a:ea typeface="MS PGothic" charset="-128"/>
              </a:rPr>
              <a:t>/graphics/monopoly/</a:t>
            </a:r>
            <a:endParaRPr lang="en-US" altLang="en-US" dirty="0">
              <a:ea typeface="MS PGothic" charset="-128"/>
            </a:endParaRPr>
          </a:p>
        </p:txBody>
      </p:sp>
    </p:spTree>
    <p:extLst>
      <p:ext uri="{BB962C8B-B14F-4D97-AF65-F5344CB8AC3E}">
        <p14:creationId xmlns:p14="http://schemas.microsoft.com/office/powerpoint/2010/main" val="76530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0" i="0" dirty="0">
              <a:solidFill>
                <a:srgbClr val="FF2807"/>
              </a:solidFill>
              <a:latin typeface="Cambria" panose="02040503050406030204" pitchFamily="18" charset="0"/>
              <a:cs typeface="Helvetica Neue" charset="0"/>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3" y="1350817"/>
            <a:ext cx="6810217" cy="4179455"/>
          </a:xfrm>
        </p:spPr>
        <p:txBody>
          <a:bodyPr>
            <a:normAutofit fontScale="90000"/>
          </a:bodyPr>
          <a:lstStyle>
            <a:lvl1pPr algn="l">
              <a:defRPr b="0" i="0"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34982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42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261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p>
        </p:txBody>
      </p:sp>
    </p:spTree>
    <p:extLst>
      <p:ext uri="{BB962C8B-B14F-4D97-AF65-F5344CB8AC3E}">
        <p14:creationId xmlns:p14="http://schemas.microsoft.com/office/powerpoint/2010/main" val="152702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5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0" i="0" dirty="0">
              <a:solidFill>
                <a:srgbClr val="FF2807"/>
              </a:solidFill>
              <a:latin typeface="Cambria" panose="02040503050406030204" pitchFamily="18" charset="0"/>
              <a:cs typeface="Helvetica Neue" charset="0"/>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3" y="1350817"/>
            <a:ext cx="6810217" cy="4179455"/>
          </a:xfrm>
        </p:spPr>
        <p:txBody>
          <a:bodyPr>
            <a:normAutofit fontScale="90000"/>
          </a:bodyPr>
          <a:lstStyle>
            <a:lvl1pPr algn="l">
              <a:defRPr b="0" i="0"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178838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vl1pPr>
            <a:lvl2pPr>
              <a:defRPr b="0" i="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901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p>
        </p:txBody>
      </p:sp>
    </p:spTree>
    <p:extLst>
      <p:ext uri="{BB962C8B-B14F-4D97-AF65-F5344CB8AC3E}">
        <p14:creationId xmlns:p14="http://schemas.microsoft.com/office/powerpoint/2010/main" val="131650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0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8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vl1pPr>
            <a:lvl2pPr>
              <a:defRPr b="0" i="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3619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b="0" i="0">
                <a:latin typeface="Cambria" panose="02040503050406030204" pitchFamily="18" charset="0"/>
              </a:defRPr>
            </a:lvl1pPr>
          </a:lstStyle>
          <a:p>
            <a:endParaRPr lang="en-US" altLang="en-US" dirty="0"/>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b="0" i="0">
                <a:latin typeface="Cambria" panose="02040503050406030204" pitchFamily="18" charset="0"/>
              </a:defRPr>
            </a:lvl1pPr>
          </a:lstStyle>
          <a:p>
            <a:endParaRPr lang="en-US" altLang="en-US" dirty="0"/>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b="0" i="0">
                <a:latin typeface="Cambria" panose="02040503050406030204" pitchFamily="18" charset="0"/>
              </a:defRPr>
            </a:lvl1pPr>
          </a:lstStyle>
          <a:p>
            <a:fld id="{93A47C5B-FCDD-4DCE-A569-8137E1381D57}" type="slidenum">
              <a:rPr lang="en-US" altLang="en-US" smtClean="0"/>
              <a:pPr/>
              <a:t>‹#›</a:t>
            </a:fld>
            <a:endParaRPr lang="en-US" altLang="en-US" dirty="0"/>
          </a:p>
        </p:txBody>
      </p:sp>
    </p:spTree>
    <p:extLst>
      <p:ext uri="{BB962C8B-B14F-4D97-AF65-F5344CB8AC3E}">
        <p14:creationId xmlns:p14="http://schemas.microsoft.com/office/powerpoint/2010/main" val="19191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p>
        </p:txBody>
      </p:sp>
    </p:spTree>
    <p:extLst>
      <p:ext uri="{BB962C8B-B14F-4D97-AF65-F5344CB8AC3E}">
        <p14:creationId xmlns:p14="http://schemas.microsoft.com/office/powerpoint/2010/main" val="346102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47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Cambria" panose="02040503050406030204" pitchFamily="18" charset="0"/>
              </a:defRPr>
            </a:lvl1p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DCFC6667-E91D-AA4B-9ACC-834CDC0CCE32}" type="slidenum">
              <a:rPr lang="en-US" smtClean="0">
                <a:solidFill>
                  <a:prstClr val="white"/>
                </a:solidFill>
              </a:rPr>
              <a:pPr/>
              <a:t>‹#›</a:t>
            </a:fld>
            <a:endParaRPr lang="en-US" dirty="0">
              <a:solidFill>
                <a:prstClr val="white"/>
              </a:solidFill>
            </a:endParaRPr>
          </a:p>
        </p:txBody>
      </p:sp>
      <p:cxnSp>
        <p:nvCxnSpPr>
          <p:cNvPr id="6" name="Straight Connector 5"/>
          <p:cNvCxnSpPr/>
          <p:nvPr userDrawn="1"/>
        </p:nvCxnSpPr>
        <p:spPr>
          <a:xfrm>
            <a:off x="462850" y="1159921"/>
            <a:ext cx="1128888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7" y="11"/>
            <a:ext cx="2619023" cy="626533"/>
          </a:xfrm>
          <a:prstGeom prst="rect">
            <a:avLst/>
          </a:prstGeom>
        </p:spPr>
      </p:pic>
    </p:spTree>
    <p:extLst>
      <p:ext uri="{BB962C8B-B14F-4D97-AF65-F5344CB8AC3E}">
        <p14:creationId xmlns:p14="http://schemas.microsoft.com/office/powerpoint/2010/main" val="3410614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DCFC6667-E91D-AA4B-9ACC-834CDC0CCE32}" type="slidenum">
              <a:rPr lang="en-US" smtClean="0">
                <a:solidFill>
                  <a:prstClr val="white"/>
                </a:solidFill>
              </a:rPr>
              <a:pPr/>
              <a:t>‹#›</a:t>
            </a:fld>
            <a:endParaRPr lang="en-US" dirty="0">
              <a:solidFill>
                <a:prstClr val="white"/>
              </a:solidFill>
            </a:endParaRP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r="2364" b="83704"/>
          <a:stretch/>
        </p:blipFill>
        <p:spPr>
          <a:xfrm>
            <a:off x="0" y="0"/>
            <a:ext cx="11898488" cy="1117600"/>
          </a:xfrm>
          <a:prstGeom prst="rect">
            <a:avLst/>
          </a:prstGeom>
        </p:spPr>
      </p:pic>
      <p:sp>
        <p:nvSpPr>
          <p:cNvPr id="2" name="Title 1"/>
          <p:cNvSpPr>
            <a:spLocks noGrp="1"/>
          </p:cNvSpPr>
          <p:nvPr>
            <p:ph type="title" hasCustomPrompt="1"/>
          </p:nvPr>
        </p:nvSpPr>
        <p:spPr>
          <a:xfrm>
            <a:off x="462850" y="262462"/>
            <a:ext cx="11288889" cy="592673"/>
          </a:xfrm>
        </p:spPr>
        <p:txBody>
          <a:bodyPr/>
          <a:lstStyle>
            <a:lvl1pPr>
              <a:defRPr b="0" i="0">
                <a:solidFill>
                  <a:srgbClr val="0A5B74"/>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660566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DCFC6667-E91D-AA4B-9ACC-834CDC0CCE32}" type="slidenum">
              <a:rPr lang="en-US" smtClean="0">
                <a:solidFill>
                  <a:prstClr val="white"/>
                </a:solidFill>
              </a:rPr>
              <a:pPr/>
              <a:t>‹#›</a:t>
            </a:fld>
            <a:endParaRPr lang="en-US" dirty="0">
              <a:solidFill>
                <a:prstClr val="white"/>
              </a:solidFill>
            </a:endParaRPr>
          </a:p>
        </p:txBody>
      </p:sp>
      <p:sp>
        <p:nvSpPr>
          <p:cNvPr id="6" name="Text Placeholder 5"/>
          <p:cNvSpPr>
            <a:spLocks noGrp="1"/>
          </p:cNvSpPr>
          <p:nvPr>
            <p:ph type="body" sz="quarter" idx="13" hasCustomPrompt="1"/>
          </p:nvPr>
        </p:nvSpPr>
        <p:spPr>
          <a:xfrm>
            <a:off x="373236" y="6048904"/>
            <a:ext cx="11367208" cy="482600"/>
          </a:xfrm>
          <a:prstGeom prst="rect">
            <a:avLst/>
          </a:prstGeom>
        </p:spPr>
        <p:txBody>
          <a:bodyPr vert="horz"/>
          <a:lstStyle>
            <a:lvl1pPr marL="0" indent="0">
              <a:buFontTx/>
              <a:buNone/>
              <a:defRPr sz="2000" b="0" i="0" spc="110">
                <a:latin typeface="Cambria" panose="02040503050406030204" pitchFamily="18" charset="0"/>
                <a:cs typeface="Arial Narrow"/>
              </a:defRPr>
            </a:lvl1pPr>
            <a:lvl2pPr marL="457200" indent="0">
              <a:buFontTx/>
              <a:buNone/>
              <a:defRPr sz="2000" b="0" i="0" spc="110">
                <a:latin typeface="Cambria" panose="02040503050406030204" pitchFamily="18" charset="0"/>
                <a:cs typeface="Arial Narrow"/>
              </a:defRPr>
            </a:lvl2pPr>
            <a:lvl3pPr marL="914400" indent="0">
              <a:buFontTx/>
              <a:buNone/>
              <a:defRPr sz="2000" b="0" i="0" spc="110">
                <a:latin typeface="Cambria" panose="02040503050406030204" pitchFamily="18" charset="0"/>
                <a:cs typeface="Arial Narrow"/>
              </a:defRPr>
            </a:lvl3pPr>
            <a:lvl4pPr marL="1371600" indent="0">
              <a:buFontTx/>
              <a:buNone/>
              <a:defRPr sz="2000" b="0" i="0" spc="110">
                <a:latin typeface="Cambria" panose="02040503050406030204" pitchFamily="18" charset="0"/>
                <a:cs typeface="Arial Narrow"/>
              </a:defRPr>
            </a:lvl4pPr>
            <a:lvl5pPr marL="1828800" indent="0">
              <a:buFontTx/>
              <a:buNone/>
              <a:defRPr sz="2000" b="0" i="0" spc="110">
                <a:latin typeface="Cambria" panose="02040503050406030204" pitchFamily="18" charset="0"/>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l="34479" r="2364" b="83704"/>
          <a:stretch/>
        </p:blipFill>
        <p:spPr>
          <a:xfrm>
            <a:off x="8" y="2573888"/>
            <a:ext cx="12011377" cy="1744137"/>
          </a:xfrm>
          <a:prstGeom prst="rect">
            <a:avLst/>
          </a:prstGeom>
        </p:spPr>
      </p:pic>
      <p:sp>
        <p:nvSpPr>
          <p:cNvPr id="2" name="Title 1"/>
          <p:cNvSpPr>
            <a:spLocks noGrp="1"/>
          </p:cNvSpPr>
          <p:nvPr>
            <p:ph type="title" hasCustomPrompt="1"/>
          </p:nvPr>
        </p:nvSpPr>
        <p:spPr>
          <a:xfrm>
            <a:off x="463558" y="2921020"/>
            <a:ext cx="10870495" cy="939800"/>
          </a:xfrm>
        </p:spPr>
        <p:txBody>
          <a:bodyPr anchor="ctr" anchorCtr="0"/>
          <a:lstStyle>
            <a:lvl1pPr>
              <a:defRPr sz="4100" b="0" i="0">
                <a:solidFill>
                  <a:srgbClr val="0A5B74"/>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77877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b="0" i="0">
                <a:latin typeface="Cambria" panose="02040503050406030204" pitchFamily="18" charset="0"/>
              </a:defRPr>
            </a:lvl1pPr>
          </a:lstStyle>
          <a:p>
            <a:fld id="{8C223900-0738-5846-973D-3AF914A9607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6406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i="0" dirty="0">
              <a:solidFill>
                <a:prstClr val="white"/>
              </a:solidFill>
              <a:latin typeface="Cambria" panose="02040503050406030204" pitchFamily="18" charset="0"/>
            </a:endParaRPr>
          </a:p>
        </p:txBody>
      </p:sp>
      <p:sp>
        <p:nvSpPr>
          <p:cNvPr id="2" name="Title 1"/>
          <p:cNvSpPr>
            <a:spLocks noGrp="1"/>
          </p:cNvSpPr>
          <p:nvPr>
            <p:ph type="title"/>
          </p:nvPr>
        </p:nvSpPr>
        <p:spPr>
          <a:xfrm>
            <a:off x="609600" y="0"/>
            <a:ext cx="10972800" cy="1518756"/>
          </a:xfrm>
        </p:spPr>
        <p:txBody>
          <a:bodyPr/>
          <a:lstStyle>
            <a:lvl1pPr algn="l">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1689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47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37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p>
        </p:txBody>
      </p:sp>
    </p:spTree>
    <p:extLst>
      <p:ext uri="{BB962C8B-B14F-4D97-AF65-F5344CB8AC3E}">
        <p14:creationId xmlns:p14="http://schemas.microsoft.com/office/powerpoint/2010/main" val="147937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5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24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7.xml"/><Relationship Id="rId4"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87660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713" r:id="rId5"/>
  </p:sldLayoutIdLst>
  <p:txStyles>
    <p:titleStyle>
      <a:lvl1pPr algn="l" defTabSz="457200" rtl="0" eaLnBrk="0" fontAlgn="base" hangingPunct="0">
        <a:spcBef>
          <a:spcPct val="0"/>
        </a:spcBef>
        <a:spcAft>
          <a:spcPct val="0"/>
        </a:spcAft>
        <a:defRPr sz="4400" b="0" i="0" kern="1200">
          <a:solidFill>
            <a:schemeClr val="tx1"/>
          </a:solidFill>
          <a:latin typeface="Cambria" panose="02040503050406030204" pitchFamily="18" charset="0"/>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kern="1200">
          <a:solidFill>
            <a:schemeClr val="tx1"/>
          </a:solidFill>
          <a:latin typeface="Cambria" panose="02040503050406030204" pitchFamily="18" charset="0"/>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mbria" panose="02040503050406030204" pitchFamily="18" charset="0"/>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6"/>
            <a:stretch>
              <a:fillRect/>
            </a:stretch>
          </a:blipFill>
          <a:ln w="19050">
            <a:solidFill>
              <a:srgbClr val="0A5B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b="0" i="0" dirty="0">
              <a:solidFill>
                <a:prstClr val="white"/>
              </a:solidFill>
              <a:latin typeface="Cambria" panose="02040503050406030204" pitchFamily="18" charset="0"/>
            </a:endParaRPr>
          </a:p>
        </p:txBody>
      </p:sp>
      <p:sp>
        <p:nvSpPr>
          <p:cNvPr id="2" name="Title Placeholder 1"/>
          <p:cNvSpPr>
            <a:spLocks noGrp="1"/>
          </p:cNvSpPr>
          <p:nvPr>
            <p:ph type="title"/>
          </p:nvPr>
        </p:nvSpPr>
        <p:spPr>
          <a:xfrm>
            <a:off x="462850" y="592656"/>
            <a:ext cx="11288889" cy="592673"/>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8737606" y="6632056"/>
            <a:ext cx="3160889" cy="225955"/>
          </a:xfrm>
          <a:prstGeom prst="rect">
            <a:avLst/>
          </a:prstGeom>
        </p:spPr>
        <p:txBody>
          <a:bodyPr vert="horz" wrap="square" lIns="91440" tIns="45720" rIns="91440" bIns="45720" numCol="1" anchor="ctr" anchorCtr="0" compatLnSpc="1">
            <a:prstTxWarp prst="textNoShape">
              <a:avLst/>
            </a:prstTxWarp>
          </a:bodyPr>
          <a:lstStyle>
            <a:lvl1pPr algn="r">
              <a:defRPr sz="1000" b="0" i="0">
                <a:solidFill>
                  <a:schemeClr val="bg1"/>
                </a:solidFill>
                <a:latin typeface="Cambria" panose="02040503050406030204" pitchFamily="18" charset="0"/>
                <a:cs typeface="Arial" charset="0"/>
              </a:defRPr>
            </a:lvl1pPr>
          </a:lstStyle>
          <a:p>
            <a:pPr defTabSz="457200" fontAlgn="base">
              <a:spcBef>
                <a:spcPct val="0"/>
              </a:spcBef>
              <a:spcAft>
                <a:spcPct val="0"/>
              </a:spcAft>
            </a:pPr>
            <a:fld id="{C22D4794-4183-DC44-9F89-F8E20243ACC7}" type="slidenum">
              <a:rPr lang="en-US" smtClean="0">
                <a:solidFill>
                  <a:prstClr val="white"/>
                </a:solidFill>
                <a:ea typeface="ＭＳ Ｐゴシック" charset="0"/>
              </a:rPr>
              <a:pPr defTabSz="457200" fontAlgn="base">
                <a:spcBef>
                  <a:spcPct val="0"/>
                </a:spcBef>
                <a:spcAft>
                  <a:spcPct val="0"/>
                </a:spcAft>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36994135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457200" rtl="0" eaLnBrk="0" fontAlgn="base" hangingPunct="0">
        <a:spcBef>
          <a:spcPct val="0"/>
        </a:spcBef>
        <a:spcAft>
          <a:spcPct val="0"/>
        </a:spcAft>
        <a:defRPr sz="3200" b="0" i="0" kern="1200" spc="130">
          <a:solidFill>
            <a:schemeClr val="bg1"/>
          </a:solidFill>
          <a:latin typeface="Cambria" panose="02040503050406030204" pitchFamily="18" charset="0"/>
          <a:ea typeface="ＭＳ Ｐゴシック" charset="-128"/>
          <a:cs typeface="Cambria" panose="02040503050406030204" pitchFamily="18" charset="0"/>
        </a:defRPr>
      </a:lvl1pPr>
      <a:lvl2pPr algn="l" defTabSz="457200" rtl="0" eaLnBrk="0" fontAlgn="base" hangingPunct="0">
        <a:spcBef>
          <a:spcPct val="0"/>
        </a:spcBef>
        <a:spcAft>
          <a:spcPct val="0"/>
        </a:spcAft>
        <a:defRPr sz="2000">
          <a:solidFill>
            <a:schemeClr val="bg1"/>
          </a:solidFill>
          <a:latin typeface="Arial" charset="0"/>
          <a:ea typeface="ＭＳ Ｐゴシック" charset="-128"/>
        </a:defRPr>
      </a:lvl2pPr>
      <a:lvl3pPr algn="l" defTabSz="457200" rtl="0" eaLnBrk="0" fontAlgn="base" hangingPunct="0">
        <a:spcBef>
          <a:spcPct val="0"/>
        </a:spcBef>
        <a:spcAft>
          <a:spcPct val="0"/>
        </a:spcAft>
        <a:defRPr sz="2000">
          <a:solidFill>
            <a:schemeClr val="bg1"/>
          </a:solidFill>
          <a:latin typeface="Arial" charset="0"/>
          <a:ea typeface="ＭＳ Ｐゴシック" charset="-128"/>
        </a:defRPr>
      </a:lvl3pPr>
      <a:lvl4pPr algn="l" defTabSz="457200" rtl="0" eaLnBrk="0" fontAlgn="base" hangingPunct="0">
        <a:spcBef>
          <a:spcPct val="0"/>
        </a:spcBef>
        <a:spcAft>
          <a:spcPct val="0"/>
        </a:spcAft>
        <a:defRPr sz="2000">
          <a:solidFill>
            <a:schemeClr val="bg1"/>
          </a:solidFill>
          <a:latin typeface="Arial" charset="0"/>
          <a:ea typeface="ＭＳ Ｐゴシック" charset="-128"/>
        </a:defRPr>
      </a:lvl4pPr>
      <a:lvl5pPr algn="l" defTabSz="457200" rtl="0" eaLnBrk="0" fontAlgn="base" hangingPunct="0">
        <a:spcBef>
          <a:spcPct val="0"/>
        </a:spcBef>
        <a:spcAft>
          <a:spcPct val="0"/>
        </a:spcAft>
        <a:defRPr sz="2000">
          <a:solidFill>
            <a:schemeClr val="bg1"/>
          </a:solidFill>
          <a:latin typeface="Arial" charset="0"/>
          <a:ea typeface="ＭＳ Ｐゴシック" charset="-128"/>
        </a:defRPr>
      </a:lvl5pPr>
      <a:lvl6pPr marL="457200" algn="l" defTabSz="457200" rtl="0" fontAlgn="base">
        <a:spcBef>
          <a:spcPct val="0"/>
        </a:spcBef>
        <a:spcAft>
          <a:spcPct val="0"/>
        </a:spcAft>
        <a:defRPr sz="2000">
          <a:solidFill>
            <a:schemeClr val="bg1"/>
          </a:solidFill>
          <a:latin typeface="Arial" charset="0"/>
          <a:ea typeface="ＭＳ Ｐゴシック" charset="-128"/>
        </a:defRPr>
      </a:lvl6pPr>
      <a:lvl7pPr marL="914400" algn="l" defTabSz="457200" rtl="0" fontAlgn="base">
        <a:spcBef>
          <a:spcPct val="0"/>
        </a:spcBef>
        <a:spcAft>
          <a:spcPct val="0"/>
        </a:spcAft>
        <a:defRPr sz="2000">
          <a:solidFill>
            <a:schemeClr val="bg1"/>
          </a:solidFill>
          <a:latin typeface="Arial" charset="0"/>
          <a:ea typeface="ＭＳ Ｐゴシック" charset="-128"/>
        </a:defRPr>
      </a:lvl7pPr>
      <a:lvl8pPr marL="1371600" algn="l" defTabSz="457200" rtl="0" fontAlgn="base">
        <a:spcBef>
          <a:spcPct val="0"/>
        </a:spcBef>
        <a:spcAft>
          <a:spcPct val="0"/>
        </a:spcAft>
        <a:defRPr sz="2000">
          <a:solidFill>
            <a:schemeClr val="bg1"/>
          </a:solidFill>
          <a:latin typeface="Arial" charset="0"/>
          <a:ea typeface="ＭＳ Ｐゴシック" charset="-128"/>
        </a:defRPr>
      </a:lvl8pPr>
      <a:lvl9pPr marL="1828800" algn="l" defTabSz="457200" rtl="0" fontAlgn="base">
        <a:spcBef>
          <a:spcPct val="0"/>
        </a:spcBef>
        <a:spcAft>
          <a:spcPct val="0"/>
        </a:spcAft>
        <a:defRPr sz="20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600" kern="1200">
          <a:solidFill>
            <a:schemeClr val="bg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1200" kern="1200">
          <a:solidFill>
            <a:schemeClr val="bg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3322092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818106467"/>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b="0" i="0" dirty="0">
              <a:solidFill>
                <a:srgbClr val="FFFFFF"/>
              </a:solidFill>
              <a:latin typeface="Cambria" panose="02040503050406030204" pitchFamily="18" charset="0"/>
            </a:endParaRPr>
          </a:p>
        </p:txBody>
      </p: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148"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10937518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72302824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70585720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1999577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12" r:id="rId3"/>
    <p:sldLayoutId id="2147483714" r:id="rId4"/>
  </p:sldLayoutIdLst>
  <p:txStyles>
    <p:titleStyle>
      <a:lvl1pPr algn="l" defTabSz="457200" rtl="0" eaLnBrk="0" fontAlgn="base" hangingPunct="0">
        <a:spcBef>
          <a:spcPct val="0"/>
        </a:spcBef>
        <a:spcAft>
          <a:spcPct val="0"/>
        </a:spcAft>
        <a:defRPr sz="4400" b="0" i="0" kern="1200">
          <a:solidFill>
            <a:schemeClr val="tx1"/>
          </a:solidFill>
          <a:latin typeface="Cambria" panose="02040503050406030204" pitchFamily="18" charset="0"/>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kern="1200">
          <a:solidFill>
            <a:schemeClr val="tx1"/>
          </a:solidFill>
          <a:latin typeface="Cambria" panose="02040503050406030204" pitchFamily="18" charset="0"/>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mbria" panose="02040503050406030204" pitchFamily="18" charset="0"/>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2371641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11" r:id="rId3"/>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87416434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9zcxt0oCG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51.emf"/><Relationship Id="rId3" Type="http://schemas.openxmlformats.org/officeDocument/2006/relationships/image" Target="../media/image41.emf"/><Relationship Id="rId7" Type="http://schemas.openxmlformats.org/officeDocument/2006/relationships/image" Target="../media/image45.emf"/><Relationship Id="rId12" Type="http://schemas.openxmlformats.org/officeDocument/2006/relationships/image" Target="../media/image50.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4.emf"/><Relationship Id="rId11" Type="http://schemas.openxmlformats.org/officeDocument/2006/relationships/image" Target="../media/image49.emf"/><Relationship Id="rId5" Type="http://schemas.openxmlformats.org/officeDocument/2006/relationships/image" Target="../media/image43.emf"/><Relationship Id="rId10" Type="http://schemas.openxmlformats.org/officeDocument/2006/relationships/image" Target="../media/image48.emf"/><Relationship Id="rId4" Type="http://schemas.openxmlformats.org/officeDocument/2006/relationships/image" Target="../media/image42.emf"/><Relationship Id="rId9" Type="http://schemas.openxmlformats.org/officeDocument/2006/relationships/image" Target="../media/image47.emf"/><Relationship Id="rId14" Type="http://schemas.openxmlformats.org/officeDocument/2006/relationships/image" Target="../media/image52.emf"/></Relationships>
</file>

<file path=ppt/slides/_rels/slide3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56.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emf"/><Relationship Id="rId9" Type="http://schemas.openxmlformats.org/officeDocument/2006/relationships/image" Target="../media/image59.emf"/></Relationships>
</file>

<file path=ppt/slides/_rels/slide3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56.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emf"/><Relationship Id="rId9" Type="http://schemas.openxmlformats.org/officeDocument/2006/relationships/image" Target="../media/image59.emf"/></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s://iig.wwnorton.com/prinecomi2/full/page/382_monopoly_in_one_man_band"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M2lfZg-apSA"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6" y="1350965"/>
            <a:ext cx="5412417" cy="4179887"/>
          </a:xfrm>
        </p:spPr>
        <p:txBody>
          <a:bodyPr>
            <a:normAutofit/>
          </a:bodyPr>
          <a:lstStyle/>
          <a:p>
            <a:pPr algn="ctr" eaLnBrk="1" hangingPunct="1">
              <a:defRPr/>
            </a:pPr>
            <a:r>
              <a:rPr lang="en-US" sz="6600" b="1" cap="none" dirty="0">
                <a:ea typeface="MS PGothic" charset="0"/>
              </a:rPr>
              <a:t>Economics I</a:t>
            </a:r>
            <a:endParaRPr lang="en-US" sz="6600" b="1" cap="none" dirty="0">
              <a:ea typeface="MS PGothic" charset="0"/>
              <a:cs typeface="Arial" panose="020B0604020202020204" pitchFamily="34"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dirty="0">
                <a:cs typeface="Arial" panose="020B0604020202020204" pitchFamily="34" charset="0"/>
              </a:rPr>
              <a:t>Week #8</a:t>
            </a:r>
          </a:p>
        </p:txBody>
      </p:sp>
    </p:spTree>
    <p:extLst>
      <p:ext uri="{BB962C8B-B14F-4D97-AF65-F5344CB8AC3E}">
        <p14:creationId xmlns:p14="http://schemas.microsoft.com/office/powerpoint/2010/main" val="107350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28708" y="163497"/>
            <a:ext cx="5399087" cy="944628"/>
          </a:xfrm>
        </p:spPr>
        <p:txBody>
          <a:bodyPr/>
          <a:lstStyle/>
          <a:p>
            <a:r>
              <a:rPr lang="en-US" sz="3600" b="1" dirty="0"/>
              <a:t>Is AT&amp;T a Monopoly?</a:t>
            </a:r>
            <a:br>
              <a:rPr lang="en-US" sz="3600" b="1" dirty="0"/>
            </a:br>
            <a:r>
              <a:rPr lang="en-US" sz="3600" b="1" dirty="0"/>
              <a:t>Is US Steel a Monopoly?</a:t>
            </a:r>
            <a:endParaRPr lang="en-US" sz="3600" dirty="0"/>
          </a:p>
        </p:txBody>
      </p:sp>
      <p:pic>
        <p:nvPicPr>
          <p:cNvPr id="4" name="Picture 3" descr="An infographic about Google titled: What about A T and T? For most of its 125 years in business, A T &amp; T has been a natural monopoly, sanctioned and regulated by the government under the banner of universal service. The rise of new technologies like microwave communications and competitors like M C I eroded the need or desire for a natural monopoly. The party was over in 1974 when the D O J filed an anti-trust suit against A T &amp; T. Eight years later a settlement was reached. A T &amp; T was split into 7 independent Regional Holding Companies. In Return, the government would allow A T &amp; T to have unregulated access to the computer and software market. A T &amp; T computer Systems was a failure despite creating the first commercial version of Unix. So what happened? A T &amp; T lost 70 percent of its value after the divestiture but after various mergers and acquisitions, the company now known as A T &amp; T is the largest non-oil and non-banking company in the world. Question: Could Google be seen as a public utility?"/>
          <p:cNvPicPr>
            <a:picLocks noChangeAspect="1"/>
          </p:cNvPicPr>
          <p:nvPr/>
        </p:nvPicPr>
        <p:blipFill rotWithShape="1">
          <a:blip r:embed="rId3">
            <a:extLst>
              <a:ext uri="{28A0092B-C50C-407E-A947-70E740481C1C}">
                <a14:useLocalDpi xmlns:a14="http://schemas.microsoft.com/office/drawing/2010/main" val="0"/>
              </a:ext>
            </a:extLst>
          </a:blip>
          <a:srcRect l="432" t="38139" r="927" b="41706"/>
          <a:stretch/>
        </p:blipFill>
        <p:spPr>
          <a:xfrm>
            <a:off x="1704754" y="246135"/>
            <a:ext cx="4374804" cy="6390168"/>
          </a:xfrm>
          <a:prstGeom prst="rect">
            <a:avLst/>
          </a:prstGeom>
        </p:spPr>
      </p:pic>
      <p:pic>
        <p:nvPicPr>
          <p:cNvPr id="5" name="Picture 4" descr="An infographic titled What about United States Steel? US Steel was created in 1901 when J.P. Morgan, Andrew Carnegie, Charles M. Schwab and other combined several steel companies into one, creating the first billion-dollar company. In its first year, it produced 67 percent of the steel in the United States. After journalist whipped up hysteria over the dangers of a monopoly, the government brought an anti-trust suit against United States Steel. They were cleared by the Supreme Court in 1920 for not engaging in “unreasonable” restraint of trade. By that time their market share had fallen to 50 percent and would continue to decline due to innovative and fast moving competitors. Such as Bethlehem Steel, run by former United States steel CEO, Charles M. Schwab. So what happened? The expected monopoly never materialized. After 100 years of operation United States Steel produces slightly more steel than it did in its first full year, tt 1902. Production peaked in 1953 and since then, foreign and domestic competition, labor disputes, and government intervention have whittled their market share down to 10 percent. Question: Is Google attracting too much attention for its size? Are there more innovating competitors run by ex-Googlers?"/>
          <p:cNvPicPr>
            <a:picLocks noChangeAspect="1"/>
          </p:cNvPicPr>
          <p:nvPr/>
        </p:nvPicPr>
        <p:blipFill rotWithShape="1">
          <a:blip r:embed="rId3">
            <a:extLst>
              <a:ext uri="{28A0092B-C50C-407E-A947-70E740481C1C}">
                <a14:useLocalDpi xmlns:a14="http://schemas.microsoft.com/office/drawing/2010/main" val="0"/>
              </a:ext>
            </a:extLst>
          </a:blip>
          <a:srcRect l="431" t="58605" r="-181" b="22480"/>
          <a:stretch/>
        </p:blipFill>
        <p:spPr>
          <a:xfrm>
            <a:off x="6340549" y="1137794"/>
            <a:ext cx="4078716" cy="5528931"/>
          </a:xfrm>
          <a:prstGeom prst="rect">
            <a:avLst/>
          </a:prstGeom>
        </p:spPr>
      </p:pic>
    </p:spTree>
    <p:extLst>
      <p:ext uri="{BB962C8B-B14F-4D97-AF65-F5344CB8AC3E}">
        <p14:creationId xmlns:p14="http://schemas.microsoft.com/office/powerpoint/2010/main" val="317753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51754" y="541432"/>
            <a:ext cx="6064250" cy="905870"/>
          </a:xfrm>
        </p:spPr>
        <p:txBody>
          <a:bodyPr/>
          <a:lstStyle/>
          <a:p>
            <a:r>
              <a:rPr lang="en-US" sz="3600" b="1" dirty="0"/>
              <a:t>Is Standard Oil a Monopoly?</a:t>
            </a:r>
            <a:endParaRPr lang="en-US" dirty="0"/>
          </a:p>
        </p:txBody>
      </p:sp>
      <p:pic>
        <p:nvPicPr>
          <p:cNvPr id="2" name="Picture 1" descr="An infographic titled What about standard oil? Founded in 1870, John D. Rockefeller’s Standard Oil soon became one of the largest multinational corporations in the world. In 1904 Standard Oil controlled 91 percent of production and 85 percent of sales in the United States. Four years later, the government filed an anti-trust suit alleging a long list of unfair, controlling and abusive practices and tactics. The suit claimed Standard Oil would raise prices for it monopolized customer and lower them to hurt competitors. The Justice Department won the case. Standard Oil appealed but the decision was upheld by the Supreme Court. Standard oil was split into 34 separate companies. So what happened? While the standard oil company was atomized, Rockefeller, who owned a quarter of Standard’s stock now owned a quarter of all the new companies, whose value rose fivefold. Rockefeller emerged from the break up as the world’s richest man. At the time, 1 of every 65 dollars in the United States economy belonged to John D. Rockefeller. Question: Does Google’s use its dominate market share in monopolistic ways?"/>
          <p:cNvPicPr>
            <a:picLocks noChangeAspect="1"/>
          </p:cNvPicPr>
          <p:nvPr/>
        </p:nvPicPr>
        <p:blipFill rotWithShape="1">
          <a:blip r:embed="rId3">
            <a:extLst>
              <a:ext uri="{28A0092B-C50C-407E-A947-70E740481C1C}">
                <a14:useLocalDpi xmlns:a14="http://schemas.microsoft.com/office/drawing/2010/main" val="0"/>
              </a:ext>
            </a:extLst>
          </a:blip>
          <a:srcRect l="432" t="77364" r="-1"/>
          <a:stretch/>
        </p:blipFill>
        <p:spPr>
          <a:xfrm>
            <a:off x="7078468" y="311728"/>
            <a:ext cx="3836242" cy="6234545"/>
          </a:xfrm>
          <a:prstGeom prst="rect">
            <a:avLst/>
          </a:prstGeom>
        </p:spPr>
      </p:pic>
    </p:spTree>
    <p:extLst>
      <p:ext uri="{BB962C8B-B14F-4D97-AF65-F5344CB8AC3E}">
        <p14:creationId xmlns:p14="http://schemas.microsoft.com/office/powerpoint/2010/main" val="112820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981200" y="227764"/>
            <a:ext cx="8229600" cy="1071648"/>
          </a:xfrm>
        </p:spPr>
        <p:txBody>
          <a:bodyPr/>
          <a:lstStyle/>
          <a:p>
            <a:r>
              <a:rPr lang="en-US" b="1" dirty="0">
                <a:cs typeface="Arial" pitchFamily="-107" charset="0"/>
              </a:rPr>
              <a:t>Economics in </a:t>
            </a:r>
            <a:r>
              <a:rPr lang="en-US" b="1" i="1" dirty="0">
                <a:cs typeface="Arial" pitchFamily="-107" charset="0"/>
              </a:rPr>
              <a:t>Forrest Gump</a:t>
            </a:r>
          </a:p>
        </p:txBody>
      </p:sp>
      <p:sp>
        <p:nvSpPr>
          <p:cNvPr id="23554" name="Content Placeholder 2"/>
          <p:cNvSpPr>
            <a:spLocks noGrp="1"/>
          </p:cNvSpPr>
          <p:nvPr>
            <p:ph idx="1"/>
          </p:nvPr>
        </p:nvSpPr>
        <p:spPr>
          <a:xfrm>
            <a:off x="1981199" y="1712914"/>
            <a:ext cx="8879305" cy="1241425"/>
          </a:xfrm>
        </p:spPr>
        <p:txBody>
          <a:bodyPr/>
          <a:lstStyle/>
          <a:p>
            <a:r>
              <a:rPr lang="en-US" sz="3200" dirty="0">
                <a:cs typeface="Arial" pitchFamily="-107" charset="0"/>
              </a:rPr>
              <a:t>"Forrest Gump"</a:t>
            </a:r>
          </a:p>
          <a:p>
            <a:pPr lvl="1"/>
            <a:r>
              <a:rPr lang="en-US" sz="2800" dirty="0">
                <a:cs typeface="Arial" pitchFamily="-107" charset="0"/>
              </a:rPr>
              <a:t>Forrest Gump goes into the shrimping business.</a:t>
            </a:r>
          </a:p>
        </p:txBody>
      </p:sp>
      <p:pic>
        <p:nvPicPr>
          <p:cNvPr id="23555" name="Picture 4" descr="An icon indicating that a video clip is present.">
            <a:hlinkClick r:id="rId3"/>
          </p:cNvPr>
          <p:cNvPicPr>
            <a:picLocks noChangeAspect="1"/>
          </p:cNvPicPr>
          <p:nvPr/>
        </p:nvPicPr>
        <p:blipFill>
          <a:blip r:embed="rId4"/>
          <a:srcRect l="20306" t="18303" r="22078" b="25455"/>
          <a:stretch>
            <a:fillRect/>
          </a:stretch>
        </p:blipFill>
        <p:spPr bwMode="auto">
          <a:xfrm>
            <a:off x="5321300" y="3140075"/>
            <a:ext cx="1549400" cy="1473200"/>
          </a:xfrm>
          <a:prstGeom prst="rect">
            <a:avLst/>
          </a:prstGeom>
          <a:noFill/>
          <a:ln w="9525">
            <a:noFill/>
            <a:miter lim="800000"/>
            <a:headEnd/>
            <a:tailEnd/>
          </a:ln>
        </p:spPr>
      </p:pic>
    </p:spTree>
    <p:extLst>
      <p:ext uri="{BB962C8B-B14F-4D97-AF65-F5344CB8AC3E}">
        <p14:creationId xmlns:p14="http://schemas.microsoft.com/office/powerpoint/2010/main" val="224582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755782" y="0"/>
            <a:ext cx="8229600" cy="1527175"/>
          </a:xfrm>
        </p:spPr>
        <p:txBody>
          <a:bodyPr/>
          <a:lstStyle/>
          <a:p>
            <a:r>
              <a:rPr lang="en-US" altLang="en-US" b="1" dirty="0"/>
              <a:t>Natural Barriers to Entry</a:t>
            </a:r>
          </a:p>
        </p:txBody>
      </p:sp>
      <p:sp>
        <p:nvSpPr>
          <p:cNvPr id="9219" name="Content Placeholder 2"/>
          <p:cNvSpPr>
            <a:spLocks noGrp="1"/>
          </p:cNvSpPr>
          <p:nvPr>
            <p:ph idx="1"/>
          </p:nvPr>
        </p:nvSpPr>
        <p:spPr>
          <a:xfrm>
            <a:off x="1755782" y="1712913"/>
            <a:ext cx="6143625" cy="4895850"/>
          </a:xfrm>
        </p:spPr>
        <p:txBody>
          <a:bodyPr/>
          <a:lstStyle/>
          <a:p>
            <a:r>
              <a:rPr lang="en-US" altLang="en-US" sz="2800" dirty="0"/>
              <a:t>Natural Barriers to Entry</a:t>
            </a:r>
          </a:p>
          <a:p>
            <a:pPr lvl="1"/>
            <a:r>
              <a:rPr lang="en-US" altLang="en-US" sz="2400" dirty="0"/>
              <a:t>Control of resources</a:t>
            </a:r>
          </a:p>
          <a:p>
            <a:pPr lvl="1"/>
            <a:r>
              <a:rPr lang="en-US" altLang="en-US" sz="2400" dirty="0"/>
              <a:t>If a monopoly controls all of a resource (input) necessary for production, competitors cannot enter</a:t>
            </a:r>
          </a:p>
          <a:p>
            <a:pPr lvl="1"/>
            <a:r>
              <a:rPr lang="en-US" altLang="en-US" sz="2400" dirty="0"/>
              <a:t>ALCOA, De Beers</a:t>
            </a:r>
          </a:p>
          <a:p>
            <a:r>
              <a:rPr lang="en-US" altLang="en-US" sz="2800" dirty="0"/>
              <a:t>Inability of potential competitors to raise enough capital</a:t>
            </a:r>
          </a:p>
          <a:p>
            <a:pPr lvl="1"/>
            <a:r>
              <a:rPr lang="en-US" altLang="en-US" sz="2400" dirty="0"/>
              <a:t>Monopolies are often very established after years of growing.  Can you raise $10 million of capital to compete?</a:t>
            </a:r>
          </a:p>
        </p:txBody>
      </p:sp>
      <p:pic>
        <p:nvPicPr>
          <p:cNvPr id="9220" name="Picture 7" descr="I:\DirkTextbookN\Jpegs(All)\VOLUME_1_MICRO_Class-test\02_PRINECO_CH01.jpg"/>
          <p:cNvPicPr>
            <a:picLocks noChangeAspect="1" noChangeArrowheads="1"/>
          </p:cNvPicPr>
          <p:nvPr/>
        </p:nvPicPr>
        <p:blipFill>
          <a:blip r:embed="rId3">
            <a:extLst>
              <a:ext uri="{28A0092B-C50C-407E-A947-70E740481C1C}">
                <a14:useLocalDpi xmlns:a14="http://schemas.microsoft.com/office/drawing/2010/main" val="0"/>
              </a:ext>
            </a:extLst>
          </a:blip>
          <a:srcRect l="8125" t="8624" r="18643" b="9871"/>
          <a:stretch>
            <a:fillRect/>
          </a:stretch>
        </p:blipFill>
        <p:spPr bwMode="auto">
          <a:xfrm>
            <a:off x="8164774" y="1712913"/>
            <a:ext cx="2779712" cy="214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14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barn(inVertical)">
                                      <p:cBhvr>
                                        <p:cTn id="7" dur="500"/>
                                        <p:tgtEl>
                                          <p:spTgt spid="921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xEl>
                                              <p:pRg st="3" end="3"/>
                                            </p:txEl>
                                          </p:spTgt>
                                        </p:tgtEl>
                                        <p:attrNameLst>
                                          <p:attrName>style.visibility</p:attrName>
                                        </p:attrNameLst>
                                      </p:cBhvr>
                                      <p:to>
                                        <p:strVal val="visible"/>
                                      </p:to>
                                    </p:set>
                                    <p:animEffect transition="in" filter="barn(inVertical)">
                                      <p:cBhvr>
                                        <p:cTn id="10" dur="500"/>
                                        <p:tgtEl>
                                          <p:spTgt spid="9219">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barn(inVertical)">
                                      <p:cBhvr>
                                        <p:cTn id="13" dur="500"/>
                                        <p:tgtEl>
                                          <p:spTgt spid="92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19">
                                            <p:txEl>
                                              <p:pRg st="5" end="5"/>
                                            </p:txEl>
                                          </p:spTgt>
                                        </p:tgtEl>
                                        <p:attrNameLst>
                                          <p:attrName>style.visibility</p:attrName>
                                        </p:attrNameLst>
                                      </p:cBhvr>
                                      <p:to>
                                        <p:strVal val="visible"/>
                                      </p:to>
                                    </p:set>
                                    <p:animEffect transition="in" filter="barn(inVertical)">
                                      <p:cBhvr>
                                        <p:cTn id="18"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92265" y="28055"/>
            <a:ext cx="8229600" cy="1527175"/>
          </a:xfrm>
        </p:spPr>
        <p:txBody>
          <a:bodyPr/>
          <a:lstStyle/>
          <a:p>
            <a:r>
              <a:rPr lang="en-US" altLang="en-US" b="1" dirty="0"/>
              <a:t>Natural Barriers to Entry</a:t>
            </a:r>
          </a:p>
        </p:txBody>
      </p:sp>
      <p:sp>
        <p:nvSpPr>
          <p:cNvPr id="10243" name="Content Placeholder 2"/>
          <p:cNvSpPr>
            <a:spLocks noGrp="1"/>
          </p:cNvSpPr>
          <p:nvPr>
            <p:ph idx="1"/>
          </p:nvPr>
        </p:nvSpPr>
        <p:spPr>
          <a:xfrm>
            <a:off x="1592265" y="1600200"/>
            <a:ext cx="7444159" cy="5138738"/>
          </a:xfrm>
        </p:spPr>
        <p:txBody>
          <a:bodyPr/>
          <a:lstStyle/>
          <a:p>
            <a:r>
              <a:rPr lang="en-US" altLang="en-US" sz="2800" dirty="0"/>
              <a:t>Economies of scale</a:t>
            </a:r>
          </a:p>
          <a:p>
            <a:pPr lvl="1"/>
            <a:r>
              <a:rPr lang="en-US" altLang="ja-JP" sz="2400" dirty="0"/>
              <a:t>"Bigger is better" (more cost-efficient)</a:t>
            </a:r>
          </a:p>
          <a:p>
            <a:pPr lvl="1"/>
            <a:r>
              <a:rPr lang="en-US" altLang="en-US" sz="2400" dirty="0">
                <a:sym typeface="Wingdings" panose="05000000000000000000" pitchFamily="2" charset="2"/>
              </a:rPr>
              <a:t>This is due to the ATC being downward-sloping over a large range of output.</a:t>
            </a:r>
            <a:endParaRPr lang="en-US" altLang="en-US" sz="2400" dirty="0"/>
          </a:p>
          <a:p>
            <a:pPr lvl="1"/>
            <a:r>
              <a:rPr lang="en-US" altLang="en-US" sz="2400" dirty="0"/>
              <a:t>Lower costs </a:t>
            </a:r>
            <a:r>
              <a:rPr lang="en-US" altLang="en-US" sz="2400" dirty="0">
                <a:sym typeface="Wingdings" panose="05000000000000000000" pitchFamily="2" charset="2"/>
              </a:rPr>
              <a:t> lower prices</a:t>
            </a:r>
          </a:p>
          <a:p>
            <a:pPr lvl="1"/>
            <a:r>
              <a:rPr lang="en-US" altLang="en-US" sz="2400" dirty="0">
                <a:sym typeface="Wingdings" panose="05000000000000000000" pitchFamily="2" charset="2"/>
              </a:rPr>
              <a:t>Car production, electricity production,</a:t>
            </a:r>
            <a:br>
              <a:rPr lang="en-US" altLang="en-US" sz="2400" dirty="0">
                <a:sym typeface="Wingdings" panose="05000000000000000000" pitchFamily="2" charset="2"/>
              </a:rPr>
            </a:br>
            <a:r>
              <a:rPr lang="en-US" altLang="en-US" sz="2400" dirty="0">
                <a:sym typeface="Wingdings" panose="05000000000000000000" pitchFamily="2" charset="2"/>
              </a:rPr>
              <a:t>mail delivery</a:t>
            </a:r>
          </a:p>
          <a:p>
            <a:r>
              <a:rPr lang="en-US" altLang="en-US" sz="2800" dirty="0">
                <a:sym typeface="Wingdings" panose="05000000000000000000" pitchFamily="2" charset="2"/>
              </a:rPr>
              <a:t>Natural monopoly</a:t>
            </a:r>
          </a:p>
          <a:p>
            <a:pPr lvl="1"/>
            <a:r>
              <a:rPr lang="en-US" altLang="en-US" sz="2400" dirty="0">
                <a:sym typeface="Wingdings" panose="05000000000000000000" pitchFamily="2" charset="2"/>
              </a:rPr>
              <a:t>A monopoly exists because a single large firm has lower costs than any potential competitor.</a:t>
            </a:r>
          </a:p>
          <a:p>
            <a:pPr lvl="1"/>
            <a:r>
              <a:rPr lang="en-US" altLang="en-US" sz="2400" dirty="0">
                <a:sym typeface="Wingdings" panose="05000000000000000000" pitchFamily="2" charset="2"/>
              </a:rPr>
              <a:t>In addition, breaking up the firm into multiple competitors may increase costs as well.</a:t>
            </a:r>
          </a:p>
        </p:txBody>
      </p:sp>
      <p:pic>
        <p:nvPicPr>
          <p:cNvPr id="10244" name="Picture 5" descr="G:\DirkTextbookN\Jpegs(All)\JpegsBatch3LateJuly\iStock_000019833890Small.jpg"/>
          <p:cNvPicPr>
            <a:picLocks noChangeAspect="1" noChangeArrowheads="1"/>
          </p:cNvPicPr>
          <p:nvPr/>
        </p:nvPicPr>
        <p:blipFill>
          <a:blip r:embed="rId3">
            <a:extLst>
              <a:ext uri="{28A0092B-C50C-407E-A947-70E740481C1C}">
                <a14:useLocalDpi xmlns:a14="http://schemas.microsoft.com/office/drawing/2010/main" val="0"/>
              </a:ext>
            </a:extLst>
          </a:blip>
          <a:srcRect l="12329" t="17168" r="11195" b="16035"/>
          <a:stretch>
            <a:fillRect/>
          </a:stretch>
        </p:blipFill>
        <p:spPr bwMode="auto">
          <a:xfrm>
            <a:off x="9187798" y="1600200"/>
            <a:ext cx="2322512" cy="2030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455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arn(inVertical)">
                                      <p:cBhvr>
                                        <p:cTn id="10" dur="500"/>
                                        <p:tgtEl>
                                          <p:spTgt spid="1024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arn(inVertical)">
                                      <p:cBhvr>
                                        <p:cTn id="13" dur="500"/>
                                        <p:tgtEl>
                                          <p:spTgt spid="1024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barn(inVertical)">
                                      <p:cBhvr>
                                        <p:cTn id="16" dur="500"/>
                                        <p:tgtEl>
                                          <p:spTgt spid="1024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barn(inVertical)">
                                      <p:cBhvr>
                                        <p:cTn id="19" dur="500"/>
                                        <p:tgtEl>
                                          <p:spTgt spid="102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3">
                                            <p:txEl>
                                              <p:pRg st="6" end="6"/>
                                            </p:txEl>
                                          </p:spTgt>
                                        </p:tgtEl>
                                        <p:attrNameLst>
                                          <p:attrName>style.visibility</p:attrName>
                                        </p:attrNameLst>
                                      </p:cBhvr>
                                      <p:to>
                                        <p:strVal val="visible"/>
                                      </p:to>
                                    </p:set>
                                    <p:animEffect transition="in" filter="barn(inVertical)">
                                      <p:cBhvr>
                                        <p:cTn id="24" dur="500"/>
                                        <p:tgtEl>
                                          <p:spTgt spid="1024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animEffect transition="in" filter="barn(inVertical)">
                                      <p:cBhvr>
                                        <p:cTn id="2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81200" y="11"/>
            <a:ext cx="8229600" cy="1527175"/>
          </a:xfrm>
        </p:spPr>
        <p:txBody>
          <a:bodyPr/>
          <a:lstStyle/>
          <a:p>
            <a:r>
              <a:rPr lang="en-US" altLang="en-US" b="1" dirty="0"/>
              <a:t>Government Created Barriers</a:t>
            </a:r>
          </a:p>
        </p:txBody>
      </p:sp>
      <p:sp>
        <p:nvSpPr>
          <p:cNvPr id="11267" name="Content Placeholder 2"/>
          <p:cNvSpPr>
            <a:spLocks noGrp="1"/>
          </p:cNvSpPr>
          <p:nvPr>
            <p:ph idx="1"/>
          </p:nvPr>
        </p:nvSpPr>
        <p:spPr>
          <a:xfrm>
            <a:off x="1981200" y="1712913"/>
            <a:ext cx="8229600" cy="4895850"/>
          </a:xfrm>
        </p:spPr>
        <p:txBody>
          <a:bodyPr/>
          <a:lstStyle/>
          <a:p>
            <a:r>
              <a:rPr lang="en-US" altLang="en-US" sz="2800" dirty="0"/>
              <a:t>Licenses, qualifications</a:t>
            </a:r>
          </a:p>
          <a:p>
            <a:pPr lvl="1"/>
            <a:r>
              <a:rPr lang="en-US" altLang="en-US" sz="2400" dirty="0"/>
              <a:t>License to use certain radio or TV frequency (prevent the negative externality of interference)</a:t>
            </a:r>
          </a:p>
          <a:p>
            <a:pPr lvl="1"/>
            <a:r>
              <a:rPr lang="en-US" altLang="en-US" sz="2400" dirty="0"/>
              <a:t>Must be qualified to practice medicine or law</a:t>
            </a:r>
          </a:p>
          <a:p>
            <a:r>
              <a:rPr lang="en-US" altLang="en-US" sz="2800" dirty="0"/>
              <a:t>Patents and copyright law</a:t>
            </a:r>
          </a:p>
          <a:p>
            <a:pPr lvl="1"/>
            <a:r>
              <a:rPr lang="en-US" altLang="en-US" sz="2400" dirty="0"/>
              <a:t>Patent</a:t>
            </a:r>
          </a:p>
          <a:p>
            <a:pPr lvl="2"/>
            <a:r>
              <a:rPr lang="en-US" altLang="en-US" sz="2000" dirty="0">
                <a:latin typeface="Cambria" panose="02040503050406030204" pitchFamily="18" charset="0"/>
                <a:cs typeface="Arial" panose="020B0604020202020204" pitchFamily="34" charset="0"/>
              </a:rPr>
              <a:t>Temporarily grants monopoly rights to a product</a:t>
            </a:r>
          </a:p>
          <a:p>
            <a:pPr lvl="2"/>
            <a:r>
              <a:rPr lang="en-US" altLang="en-US" sz="2000" dirty="0">
                <a:latin typeface="Cambria" panose="02040503050406030204" pitchFamily="18" charset="0"/>
                <a:cs typeface="Arial" panose="020B0604020202020204" pitchFamily="34" charset="0"/>
              </a:rPr>
              <a:t>An incentive to innovate</a:t>
            </a:r>
          </a:p>
          <a:p>
            <a:pPr lvl="1"/>
            <a:r>
              <a:rPr lang="en-US" altLang="en-US" sz="2400" dirty="0"/>
              <a:t>However, copyrights (and higher resulting prices) sometimes create unintended consequences.</a:t>
            </a:r>
          </a:p>
          <a:p>
            <a:pPr lvl="2"/>
            <a:r>
              <a:rPr lang="en-US" altLang="en-US" sz="2000" dirty="0">
                <a:latin typeface="Cambria" panose="02040503050406030204" pitchFamily="18" charset="0"/>
                <a:cs typeface="Arial" panose="020B0604020202020204" pitchFamily="34" charset="0"/>
              </a:rPr>
              <a:t>File sharing, movie pirating</a:t>
            </a:r>
          </a:p>
        </p:txBody>
      </p:sp>
    </p:spTree>
    <p:extLst>
      <p:ext uri="{BB962C8B-B14F-4D97-AF65-F5344CB8AC3E}">
        <p14:creationId xmlns:p14="http://schemas.microsoft.com/office/powerpoint/2010/main" val="254794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Vertical)">
                                      <p:cBhvr>
                                        <p:cTn id="7" dur="500"/>
                                        <p:tgtEl>
                                          <p:spTgt spid="1126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arn(inVertical)">
                                      <p:cBhvr>
                                        <p:cTn id="10" dur="500"/>
                                        <p:tgtEl>
                                          <p:spTgt spid="1126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barn(inVertical)">
                                      <p:cBhvr>
                                        <p:cTn id="15" dur="500"/>
                                        <p:tgtEl>
                                          <p:spTgt spid="11267">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267">
                                            <p:txEl>
                                              <p:pRg st="5" end="5"/>
                                            </p:txEl>
                                          </p:spTgt>
                                        </p:tgtEl>
                                        <p:attrNameLst>
                                          <p:attrName>style.visibility</p:attrName>
                                        </p:attrNameLst>
                                      </p:cBhvr>
                                      <p:to>
                                        <p:strVal val="visible"/>
                                      </p:to>
                                    </p:set>
                                    <p:animEffect transition="in" filter="barn(inVertical)">
                                      <p:cBhvr>
                                        <p:cTn id="18" dur="500"/>
                                        <p:tgtEl>
                                          <p:spTgt spid="1126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barn(inVertical)">
                                      <p:cBhvr>
                                        <p:cTn id="21" dur="500"/>
                                        <p:tgtEl>
                                          <p:spTgt spid="11267">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267">
                                            <p:txEl>
                                              <p:pRg st="7" end="7"/>
                                            </p:txEl>
                                          </p:spTgt>
                                        </p:tgtEl>
                                        <p:attrNameLst>
                                          <p:attrName>style.visibility</p:attrName>
                                        </p:attrNameLst>
                                      </p:cBhvr>
                                      <p:to>
                                        <p:strVal val="visible"/>
                                      </p:to>
                                    </p:set>
                                    <p:animEffect transition="in" filter="barn(inVertical)">
                                      <p:cBhvr>
                                        <p:cTn id="24" dur="500"/>
                                        <p:tgtEl>
                                          <p:spTgt spid="11267">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barn(inVertical)">
                                      <p:cBhvr>
                                        <p:cTn id="27"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100" dirty="0"/>
              <a:t>The Demise of a Monopoly</a:t>
            </a:r>
            <a:endParaRPr lang="en-US" b="1" dirty="0"/>
          </a:p>
        </p:txBody>
      </p:sp>
      <p:sp>
        <p:nvSpPr>
          <p:cNvPr id="6" name="TextBox 5"/>
          <p:cNvSpPr txBox="1"/>
          <p:nvPr/>
        </p:nvSpPr>
        <p:spPr>
          <a:xfrm>
            <a:off x="664762" y="214335"/>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en-US" sz="1600" spc="70" dirty="0">
                <a:solidFill>
                  <a:srgbClr val="0A5B74"/>
                </a:solidFill>
                <a:latin typeface="Cambria" panose="02040503050406030204" pitchFamily="18" charset="0"/>
                <a:ea typeface="ＭＳ Ｐゴシック" charset="0"/>
                <a:cs typeface="Arial Narrow"/>
              </a:rPr>
              <a:t>SNAPSHOT</a:t>
            </a:r>
          </a:p>
        </p:txBody>
      </p:sp>
      <p:pic>
        <p:nvPicPr>
          <p:cNvPr id="5" name="Picture 4" descr="MICRO_ch10_graph.png"/>
          <p:cNvPicPr>
            <a:picLocks noChangeAspect="1"/>
          </p:cNvPicPr>
          <p:nvPr/>
        </p:nvPicPr>
        <p:blipFill rotWithShape="1">
          <a:blip r:embed="rId3">
            <a:extLst>
              <a:ext uri="{28A0092B-C50C-407E-A947-70E740481C1C}">
                <a14:useLocalDpi xmlns:a14="http://schemas.microsoft.com/office/drawing/2010/main" val="0"/>
              </a:ext>
            </a:extLst>
          </a:blip>
          <a:srcRect l="12044" t="18889" r="974" b="7655"/>
          <a:stretch/>
        </p:blipFill>
        <p:spPr>
          <a:xfrm>
            <a:off x="2231969" y="1295400"/>
            <a:ext cx="8359832" cy="5297232"/>
          </a:xfrm>
          <a:prstGeom prst="rect">
            <a:avLst/>
          </a:prstGeom>
        </p:spPr>
      </p:pic>
      <p:sp>
        <p:nvSpPr>
          <p:cNvPr id="8" name="TextBox 7"/>
          <p:cNvSpPr txBox="1"/>
          <p:nvPr/>
        </p:nvSpPr>
        <p:spPr>
          <a:xfrm>
            <a:off x="2383498"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2000</a:t>
            </a:r>
          </a:p>
        </p:txBody>
      </p:sp>
      <p:sp>
        <p:nvSpPr>
          <p:cNvPr id="12" name="TextBox 11"/>
          <p:cNvSpPr txBox="1"/>
          <p:nvPr/>
        </p:nvSpPr>
        <p:spPr>
          <a:xfrm rot="16200000">
            <a:off x="-459272" y="3758968"/>
            <a:ext cx="4825378" cy="307777"/>
          </a:xfrm>
          <a:prstGeom prst="rect">
            <a:avLst/>
          </a:prstGeom>
          <a:noFill/>
        </p:spPr>
        <p:txBody>
          <a:bodyPr wrap="square" lIns="0" tIns="0" rIns="0" bIns="0" rtlCol="0">
            <a:spAutoFit/>
          </a:bodyPr>
          <a:lstStyle/>
          <a:p>
            <a:pPr algn="ctr" defTabSz="457200" fontAlgn="base">
              <a:spcBef>
                <a:spcPct val="0"/>
              </a:spcBef>
              <a:spcAft>
                <a:spcPct val="0"/>
              </a:spcAft>
            </a:pPr>
            <a:r>
              <a:rPr lang="en-US" sz="2000" spc="50" dirty="0">
                <a:solidFill>
                  <a:prstClr val="white"/>
                </a:solidFill>
                <a:latin typeface="Cambria" panose="02040503050406030204" pitchFamily="18" charset="0"/>
                <a:ea typeface="ＭＳ Ｐゴシック" charset="0"/>
                <a:cs typeface="Rockwell"/>
              </a:rPr>
              <a:t>Unit Sales (millions)</a:t>
            </a:r>
          </a:p>
        </p:txBody>
      </p:sp>
      <p:sp>
        <p:nvSpPr>
          <p:cNvPr id="38" name="TextBox 37"/>
          <p:cNvSpPr txBox="1"/>
          <p:nvPr/>
        </p:nvSpPr>
        <p:spPr>
          <a:xfrm>
            <a:off x="3011896"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2001</a:t>
            </a:r>
          </a:p>
        </p:txBody>
      </p:sp>
      <p:sp>
        <p:nvSpPr>
          <p:cNvPr id="39" name="TextBox 38"/>
          <p:cNvSpPr txBox="1"/>
          <p:nvPr/>
        </p:nvSpPr>
        <p:spPr>
          <a:xfrm>
            <a:off x="3640293"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2002</a:t>
            </a:r>
          </a:p>
        </p:txBody>
      </p:sp>
      <p:sp>
        <p:nvSpPr>
          <p:cNvPr id="40" name="TextBox 39"/>
          <p:cNvSpPr txBox="1"/>
          <p:nvPr/>
        </p:nvSpPr>
        <p:spPr>
          <a:xfrm>
            <a:off x="4268690"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2003</a:t>
            </a:r>
          </a:p>
        </p:txBody>
      </p:sp>
      <p:sp>
        <p:nvSpPr>
          <p:cNvPr id="41" name="TextBox 40"/>
          <p:cNvSpPr txBox="1"/>
          <p:nvPr/>
        </p:nvSpPr>
        <p:spPr>
          <a:xfrm>
            <a:off x="4897088"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2004</a:t>
            </a:r>
          </a:p>
        </p:txBody>
      </p:sp>
      <p:sp>
        <p:nvSpPr>
          <p:cNvPr id="42" name="TextBox 41"/>
          <p:cNvSpPr txBox="1"/>
          <p:nvPr/>
        </p:nvSpPr>
        <p:spPr>
          <a:xfrm>
            <a:off x="5525485"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2005</a:t>
            </a:r>
          </a:p>
        </p:txBody>
      </p:sp>
      <p:sp>
        <p:nvSpPr>
          <p:cNvPr id="43" name="TextBox 42"/>
          <p:cNvSpPr txBox="1"/>
          <p:nvPr/>
        </p:nvSpPr>
        <p:spPr>
          <a:xfrm>
            <a:off x="6153882"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2006</a:t>
            </a:r>
          </a:p>
        </p:txBody>
      </p:sp>
      <p:sp>
        <p:nvSpPr>
          <p:cNvPr id="44" name="TextBox 43"/>
          <p:cNvSpPr txBox="1"/>
          <p:nvPr/>
        </p:nvSpPr>
        <p:spPr>
          <a:xfrm>
            <a:off x="6782280"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2007</a:t>
            </a:r>
          </a:p>
        </p:txBody>
      </p:sp>
      <p:sp>
        <p:nvSpPr>
          <p:cNvPr id="45" name="TextBox 44"/>
          <p:cNvSpPr txBox="1"/>
          <p:nvPr/>
        </p:nvSpPr>
        <p:spPr>
          <a:xfrm>
            <a:off x="7410678"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2008</a:t>
            </a:r>
          </a:p>
        </p:txBody>
      </p:sp>
      <p:sp>
        <p:nvSpPr>
          <p:cNvPr id="46" name="TextBox 45"/>
          <p:cNvSpPr txBox="1"/>
          <p:nvPr/>
        </p:nvSpPr>
        <p:spPr>
          <a:xfrm>
            <a:off x="8039074"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2009</a:t>
            </a:r>
          </a:p>
        </p:txBody>
      </p:sp>
      <p:sp>
        <p:nvSpPr>
          <p:cNvPr id="47" name="TextBox 46"/>
          <p:cNvSpPr txBox="1"/>
          <p:nvPr/>
        </p:nvSpPr>
        <p:spPr>
          <a:xfrm>
            <a:off x="8667473"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2010</a:t>
            </a:r>
          </a:p>
        </p:txBody>
      </p:sp>
      <p:sp>
        <p:nvSpPr>
          <p:cNvPr id="48" name="TextBox 47"/>
          <p:cNvSpPr txBox="1"/>
          <p:nvPr/>
        </p:nvSpPr>
        <p:spPr>
          <a:xfrm>
            <a:off x="9295870"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2011</a:t>
            </a:r>
          </a:p>
        </p:txBody>
      </p:sp>
      <p:sp>
        <p:nvSpPr>
          <p:cNvPr id="49" name="TextBox 48"/>
          <p:cNvSpPr txBox="1"/>
          <p:nvPr/>
        </p:nvSpPr>
        <p:spPr>
          <a:xfrm>
            <a:off x="9924262" y="6409819"/>
            <a:ext cx="489489" cy="184666"/>
          </a:xfrm>
          <a:prstGeom prst="rect">
            <a:avLst/>
          </a:prstGeom>
          <a:noFill/>
        </p:spPr>
        <p:txBody>
          <a:bodyPr wrap="square" lIns="0" tIns="0" rIns="0" bIns="0" rtlCol="0">
            <a:spAutoFit/>
          </a:bodyPr>
          <a:lstStyle/>
          <a:p>
            <a:pPr algn="ct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2012</a:t>
            </a:r>
          </a:p>
        </p:txBody>
      </p:sp>
      <p:grpSp>
        <p:nvGrpSpPr>
          <p:cNvPr id="2" name="Group 13"/>
          <p:cNvGrpSpPr/>
          <p:nvPr/>
        </p:nvGrpSpPr>
        <p:grpSpPr>
          <a:xfrm>
            <a:off x="1962073" y="1407834"/>
            <a:ext cx="480683" cy="4517249"/>
            <a:chOff x="438074" y="1407833"/>
            <a:chExt cx="480682" cy="4517249"/>
          </a:xfrm>
        </p:grpSpPr>
        <p:sp>
          <p:nvSpPr>
            <p:cNvPr id="27" name="TextBox 26"/>
            <p:cNvSpPr txBox="1"/>
            <p:nvPr/>
          </p:nvSpPr>
          <p:spPr>
            <a:xfrm>
              <a:off x="438074" y="1407833"/>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1,100</a:t>
              </a:r>
            </a:p>
          </p:txBody>
        </p:sp>
        <p:sp>
          <p:nvSpPr>
            <p:cNvPr id="28" name="TextBox 27"/>
            <p:cNvSpPr txBox="1"/>
            <p:nvPr/>
          </p:nvSpPr>
          <p:spPr>
            <a:xfrm>
              <a:off x="438074" y="2274349"/>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900</a:t>
              </a:r>
            </a:p>
          </p:txBody>
        </p:sp>
        <p:sp>
          <p:nvSpPr>
            <p:cNvPr id="30" name="TextBox 29"/>
            <p:cNvSpPr txBox="1"/>
            <p:nvPr/>
          </p:nvSpPr>
          <p:spPr>
            <a:xfrm>
              <a:off x="438074" y="2707607"/>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800</a:t>
              </a:r>
            </a:p>
          </p:txBody>
        </p:sp>
        <p:sp>
          <p:nvSpPr>
            <p:cNvPr id="31" name="TextBox 30"/>
            <p:cNvSpPr txBox="1"/>
            <p:nvPr/>
          </p:nvSpPr>
          <p:spPr>
            <a:xfrm>
              <a:off x="438074" y="3140865"/>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700</a:t>
              </a:r>
            </a:p>
          </p:txBody>
        </p:sp>
        <p:sp>
          <p:nvSpPr>
            <p:cNvPr id="32" name="TextBox 31"/>
            <p:cNvSpPr txBox="1"/>
            <p:nvPr/>
          </p:nvSpPr>
          <p:spPr>
            <a:xfrm>
              <a:off x="438074" y="3574123"/>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600</a:t>
              </a:r>
            </a:p>
          </p:txBody>
        </p:sp>
        <p:sp>
          <p:nvSpPr>
            <p:cNvPr id="33" name="TextBox 32"/>
            <p:cNvSpPr txBox="1"/>
            <p:nvPr/>
          </p:nvSpPr>
          <p:spPr>
            <a:xfrm>
              <a:off x="438074" y="4007381"/>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500</a:t>
              </a:r>
            </a:p>
          </p:txBody>
        </p:sp>
        <p:sp>
          <p:nvSpPr>
            <p:cNvPr id="34" name="TextBox 33"/>
            <p:cNvSpPr txBox="1"/>
            <p:nvPr/>
          </p:nvSpPr>
          <p:spPr>
            <a:xfrm>
              <a:off x="438074" y="4440639"/>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400</a:t>
              </a:r>
            </a:p>
          </p:txBody>
        </p:sp>
        <p:sp>
          <p:nvSpPr>
            <p:cNvPr id="35" name="TextBox 34"/>
            <p:cNvSpPr txBox="1"/>
            <p:nvPr/>
          </p:nvSpPr>
          <p:spPr>
            <a:xfrm>
              <a:off x="438074" y="4873897"/>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300</a:t>
              </a:r>
            </a:p>
          </p:txBody>
        </p:sp>
        <p:sp>
          <p:nvSpPr>
            <p:cNvPr id="36" name="TextBox 35"/>
            <p:cNvSpPr txBox="1"/>
            <p:nvPr/>
          </p:nvSpPr>
          <p:spPr>
            <a:xfrm>
              <a:off x="438074" y="5307155"/>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200</a:t>
              </a:r>
            </a:p>
          </p:txBody>
        </p:sp>
        <p:sp>
          <p:nvSpPr>
            <p:cNvPr id="37" name="TextBox 36"/>
            <p:cNvSpPr txBox="1"/>
            <p:nvPr/>
          </p:nvSpPr>
          <p:spPr>
            <a:xfrm>
              <a:off x="438074" y="5740416"/>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100</a:t>
              </a:r>
            </a:p>
          </p:txBody>
        </p:sp>
        <p:sp>
          <p:nvSpPr>
            <p:cNvPr id="58" name="TextBox 57"/>
            <p:cNvSpPr txBox="1"/>
            <p:nvPr/>
          </p:nvSpPr>
          <p:spPr>
            <a:xfrm>
              <a:off x="438074" y="1841091"/>
              <a:ext cx="480682" cy="184666"/>
            </a:xfrm>
            <a:prstGeom prst="rect">
              <a:avLst/>
            </a:prstGeom>
            <a:noFill/>
          </p:spPr>
          <p:txBody>
            <a:bodyPr wrap="square" lIns="0" tIns="0" rIns="0" bIns="0" rtlCol="0">
              <a:spAutoFit/>
            </a:bodyPr>
            <a:lstStyle/>
            <a:p>
              <a:pPr algn="r" defTabSz="457200" fontAlgn="base">
                <a:spcBef>
                  <a:spcPct val="0"/>
                </a:spcBef>
                <a:spcAft>
                  <a:spcPct val="0"/>
                </a:spcAft>
              </a:pPr>
              <a:r>
                <a:rPr lang="en-US" sz="1200" spc="50" dirty="0">
                  <a:solidFill>
                    <a:prstClr val="white"/>
                  </a:solidFill>
                  <a:latin typeface="Cambria" panose="02040503050406030204" pitchFamily="18" charset="0"/>
                  <a:ea typeface="ＭＳ Ｐゴシック" charset="0"/>
                  <a:cs typeface="Arial Narrow"/>
                </a:rPr>
                <a:t>1,000</a:t>
              </a:r>
            </a:p>
          </p:txBody>
        </p:sp>
      </p:grpSp>
      <p:grpSp>
        <p:nvGrpSpPr>
          <p:cNvPr id="9" name="Group 8"/>
          <p:cNvGrpSpPr/>
          <p:nvPr/>
        </p:nvGrpSpPr>
        <p:grpSpPr>
          <a:xfrm>
            <a:off x="2731260" y="1619087"/>
            <a:ext cx="1794295" cy="1667932"/>
            <a:chOff x="1630694" y="1710271"/>
            <a:chExt cx="1794295" cy="1667932"/>
          </a:xfrm>
        </p:grpSpPr>
        <p:sp>
          <p:nvSpPr>
            <p:cNvPr id="29" name="Rounded Rectangle 28"/>
            <p:cNvSpPr/>
            <p:nvPr/>
          </p:nvSpPr>
          <p:spPr>
            <a:xfrm>
              <a:off x="1630694" y="1710271"/>
              <a:ext cx="1679773" cy="1667932"/>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pic>
          <p:nvPicPr>
            <p:cNvPr id="7" name="Picture 6" descr="MICRO_ch10_legend.png"/>
            <p:cNvPicPr>
              <a:picLocks noChangeAspect="1"/>
            </p:cNvPicPr>
            <p:nvPr/>
          </p:nvPicPr>
          <p:blipFill rotWithShape="1">
            <a:blip r:embed="rId4">
              <a:extLst>
                <a:ext uri="{28A0092B-C50C-407E-A947-70E740481C1C}">
                  <a14:useLocalDpi xmlns:a14="http://schemas.microsoft.com/office/drawing/2010/main" val="0"/>
                </a:ext>
              </a:extLst>
            </a:blip>
            <a:srcRect l="21028" t="24697" r="73304" b="51852"/>
            <a:stretch/>
          </p:blipFill>
          <p:spPr>
            <a:xfrm>
              <a:off x="1659456" y="1752949"/>
              <a:ext cx="518042" cy="1608319"/>
            </a:xfrm>
            <a:prstGeom prst="rect">
              <a:avLst/>
            </a:prstGeom>
          </p:spPr>
        </p:pic>
        <p:sp>
          <p:nvSpPr>
            <p:cNvPr id="22" name="TextBox 21"/>
            <p:cNvSpPr txBox="1"/>
            <p:nvPr/>
          </p:nvSpPr>
          <p:spPr>
            <a:xfrm>
              <a:off x="2031988" y="1816455"/>
              <a:ext cx="871827" cy="215444"/>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PC</a:t>
              </a:r>
            </a:p>
          </p:txBody>
        </p:sp>
        <p:sp>
          <p:nvSpPr>
            <p:cNvPr id="50" name="TextBox 49"/>
            <p:cNvSpPr txBox="1"/>
            <p:nvPr/>
          </p:nvSpPr>
          <p:spPr>
            <a:xfrm>
              <a:off x="2031988" y="2120620"/>
              <a:ext cx="871827" cy="215444"/>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iMac</a:t>
              </a:r>
            </a:p>
          </p:txBody>
        </p:sp>
        <p:sp>
          <p:nvSpPr>
            <p:cNvPr id="51" name="TextBox 50"/>
            <p:cNvSpPr txBox="1"/>
            <p:nvPr/>
          </p:nvSpPr>
          <p:spPr>
            <a:xfrm>
              <a:off x="2031988" y="2424785"/>
              <a:ext cx="871827" cy="215444"/>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iPhone</a:t>
              </a:r>
            </a:p>
          </p:txBody>
        </p:sp>
        <p:sp>
          <p:nvSpPr>
            <p:cNvPr id="52" name="TextBox 51"/>
            <p:cNvSpPr txBox="1"/>
            <p:nvPr/>
          </p:nvSpPr>
          <p:spPr>
            <a:xfrm>
              <a:off x="1970232" y="2734414"/>
              <a:ext cx="1454757" cy="267547"/>
            </a:xfrm>
            <a:prstGeom prst="rect">
              <a:avLst/>
            </a:prstGeom>
            <a:noFill/>
          </p:spPr>
          <p:txBody>
            <a:bodyPr wrap="square" lIns="0" tIns="0" rIns="0" bIns="0" rtlCol="0">
              <a:no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Android Devices</a:t>
              </a:r>
            </a:p>
          </p:txBody>
        </p:sp>
        <p:sp>
          <p:nvSpPr>
            <p:cNvPr id="53" name="TextBox 52"/>
            <p:cNvSpPr txBox="1"/>
            <p:nvPr/>
          </p:nvSpPr>
          <p:spPr>
            <a:xfrm>
              <a:off x="2031988" y="3054361"/>
              <a:ext cx="1202279" cy="215444"/>
            </a:xfrm>
            <a:prstGeom prst="rect">
              <a:avLst/>
            </a:prstGeom>
            <a:noFill/>
          </p:spPr>
          <p:txBody>
            <a:bodyPr wrap="square" lIns="0" tIns="0" rIns="0" bIns="0" rtlCol="0">
              <a:sp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iPad</a:t>
              </a:r>
            </a:p>
          </p:txBody>
        </p:sp>
      </p:grpSp>
      <p:grpSp>
        <p:nvGrpSpPr>
          <p:cNvPr id="10" name="Group 14"/>
          <p:cNvGrpSpPr/>
          <p:nvPr/>
        </p:nvGrpSpPr>
        <p:grpSpPr>
          <a:xfrm>
            <a:off x="2686767" y="3636915"/>
            <a:ext cx="3885805" cy="1753097"/>
            <a:chOff x="1162767" y="3535304"/>
            <a:chExt cx="3885805" cy="1753097"/>
          </a:xfrm>
        </p:grpSpPr>
        <p:sp>
          <p:nvSpPr>
            <p:cNvPr id="54" name="Rounded Rectangle 53"/>
            <p:cNvSpPr/>
            <p:nvPr/>
          </p:nvSpPr>
          <p:spPr>
            <a:xfrm>
              <a:off x="1624254" y="3535304"/>
              <a:ext cx="3358169" cy="1529940"/>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sp>
          <p:nvSpPr>
            <p:cNvPr id="24" name="TextBox 23"/>
            <p:cNvSpPr txBox="1"/>
            <p:nvPr/>
          </p:nvSpPr>
          <p:spPr>
            <a:xfrm>
              <a:off x="2480394" y="3564852"/>
              <a:ext cx="2568178" cy="1723549"/>
            </a:xfrm>
            <a:prstGeom prst="rect">
              <a:avLst/>
            </a:prstGeom>
            <a:noFill/>
          </p:spPr>
          <p:txBody>
            <a:bodyPr wrap="square" lIns="0" tIns="0" rIns="0" bIns="0" rtlCol="0">
              <a:no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In the early 2000s, Microsoft controlled nearly 100% of the operating system market (through PC sales), but Apple sold enough of its Mac computers to remain in business.</a:t>
              </a:r>
            </a:p>
          </p:txBody>
        </p:sp>
        <p:pic>
          <p:nvPicPr>
            <p:cNvPr id="4" name="Picture 3" descr="MICRO_ch10_devices.png"/>
            <p:cNvPicPr>
              <a:picLocks noChangeAspect="1"/>
            </p:cNvPicPr>
            <p:nvPr/>
          </p:nvPicPr>
          <p:blipFill rotWithShape="1">
            <a:blip r:embed="rId5">
              <a:extLst>
                <a:ext uri="{28A0092B-C50C-407E-A947-70E740481C1C}">
                  <a14:useLocalDpi xmlns:a14="http://schemas.microsoft.com/office/drawing/2010/main" val="0"/>
                </a:ext>
              </a:extLst>
            </a:blip>
            <a:srcRect l="39773" t="22963" r="45902" b="60208"/>
            <a:stretch/>
          </p:blipFill>
          <p:spPr>
            <a:xfrm>
              <a:off x="1162767" y="3573651"/>
              <a:ext cx="1309347" cy="1154150"/>
            </a:xfrm>
            <a:prstGeom prst="rect">
              <a:avLst/>
            </a:prstGeom>
          </p:spPr>
        </p:pic>
      </p:grpSp>
      <p:grpSp>
        <p:nvGrpSpPr>
          <p:cNvPr id="11" name="Group 10"/>
          <p:cNvGrpSpPr/>
          <p:nvPr/>
        </p:nvGrpSpPr>
        <p:grpSpPr>
          <a:xfrm>
            <a:off x="4867511" y="1619856"/>
            <a:ext cx="5096946" cy="1250069"/>
            <a:chOff x="2217435" y="3179460"/>
            <a:chExt cx="5096946" cy="1250069"/>
          </a:xfrm>
        </p:grpSpPr>
        <p:sp>
          <p:nvSpPr>
            <p:cNvPr id="55" name="Rounded Rectangle 54"/>
            <p:cNvSpPr/>
            <p:nvPr/>
          </p:nvSpPr>
          <p:spPr>
            <a:xfrm>
              <a:off x="2831292" y="3196395"/>
              <a:ext cx="4328811" cy="1089370"/>
            </a:xfrm>
            <a:prstGeom prst="roundRect">
              <a:avLst>
                <a:gd name="adj" fmla="val 8633"/>
              </a:avLst>
            </a:prstGeom>
            <a:solidFill>
              <a:srgbClr val="0A5B74">
                <a:alpha val="63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mbria" panose="02040503050406030204" pitchFamily="18" charset="0"/>
              </a:endParaRPr>
            </a:p>
          </p:txBody>
        </p:sp>
        <p:sp>
          <p:nvSpPr>
            <p:cNvPr id="56" name="TextBox 55"/>
            <p:cNvSpPr txBox="1"/>
            <p:nvPr/>
          </p:nvSpPr>
          <p:spPr>
            <a:xfrm>
              <a:off x="3165299" y="3291896"/>
              <a:ext cx="4149082" cy="1077218"/>
            </a:xfrm>
            <a:prstGeom prst="rect">
              <a:avLst/>
            </a:prstGeom>
            <a:noFill/>
          </p:spPr>
          <p:txBody>
            <a:bodyPr wrap="square" lIns="0" tIns="0" rIns="0" bIns="0" rtlCol="0">
              <a:noAutofit/>
            </a:bodyPr>
            <a:lstStyle/>
            <a:p>
              <a:pPr defTabSz="457200" fontAlgn="base">
                <a:spcBef>
                  <a:spcPct val="0"/>
                </a:spcBef>
                <a:spcAft>
                  <a:spcPct val="0"/>
                </a:spcAft>
              </a:pPr>
              <a:r>
                <a:rPr lang="en-US" sz="1400" spc="50" dirty="0">
                  <a:solidFill>
                    <a:prstClr val="white"/>
                  </a:solidFill>
                  <a:latin typeface="Cambria" panose="02040503050406030204" pitchFamily="18" charset="0"/>
                  <a:ea typeface="ＭＳ Ｐゴシック" charset="0"/>
                  <a:cs typeface="Arial Narrow"/>
                </a:rPr>
                <a:t>Since 2007, the explosive growth of smartphone and tablet sales has tilted the operating system market toward Android (owned by Google) and Apple, eating into Microsoft's market share.</a:t>
              </a:r>
            </a:p>
          </p:txBody>
        </p:sp>
        <p:pic>
          <p:nvPicPr>
            <p:cNvPr id="57" name="Picture 56" descr="MICRO_ch10_devices.png"/>
            <p:cNvPicPr>
              <a:picLocks noChangeAspect="1"/>
            </p:cNvPicPr>
            <p:nvPr/>
          </p:nvPicPr>
          <p:blipFill rotWithShape="1">
            <a:blip r:embed="rId5">
              <a:extLst>
                <a:ext uri="{28A0092B-C50C-407E-A947-70E740481C1C}">
                  <a14:useLocalDpi xmlns:a14="http://schemas.microsoft.com/office/drawing/2010/main" val="0"/>
                </a:ext>
              </a:extLst>
            </a:blip>
            <a:srcRect l="44054" t="51037" r="43071" b="30736"/>
            <a:stretch/>
          </p:blipFill>
          <p:spPr>
            <a:xfrm>
              <a:off x="2217435" y="3179460"/>
              <a:ext cx="1176865" cy="1250069"/>
            </a:xfrm>
            <a:prstGeom prst="rect">
              <a:avLst/>
            </a:prstGeom>
          </p:spPr>
        </p:pic>
      </p:grpSp>
      <p:cxnSp>
        <p:nvCxnSpPr>
          <p:cNvPr id="17" name="Straight Connector 16"/>
          <p:cNvCxnSpPr/>
          <p:nvPr/>
        </p:nvCxnSpPr>
        <p:spPr>
          <a:xfrm>
            <a:off x="7018867" y="2728858"/>
            <a:ext cx="0" cy="2314242"/>
          </a:xfrm>
          <a:prstGeom prst="line">
            <a:avLst/>
          </a:prstGeom>
          <a:ln w="12700" cmpd="sng">
            <a:solidFill>
              <a:schemeClr val="bg1"/>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92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0"/>
            <a:ext cx="8050306" cy="1527175"/>
          </a:xfrm>
        </p:spPr>
        <p:txBody>
          <a:bodyPr/>
          <a:lstStyle/>
          <a:p>
            <a:r>
              <a:rPr lang="en-US" altLang="en-US" b="1" dirty="0"/>
              <a:t>The Monopolist'</a:t>
            </a:r>
            <a:r>
              <a:rPr lang="en-US" altLang="ja-JP" b="1" dirty="0"/>
              <a:t>s Pricing</a:t>
            </a:r>
            <a:br>
              <a:rPr lang="en-US" altLang="ja-JP" b="1" dirty="0"/>
            </a:br>
            <a:r>
              <a:rPr lang="en-US" altLang="ja-JP" b="1" dirty="0"/>
              <a:t> and Output Decisions</a:t>
            </a:r>
            <a:endParaRPr lang="en-US" altLang="en-US" b="1" dirty="0"/>
          </a:p>
        </p:txBody>
      </p:sp>
      <p:sp>
        <p:nvSpPr>
          <p:cNvPr id="12291" name="Content Placeholder 2"/>
          <p:cNvSpPr>
            <a:spLocks noGrp="1"/>
          </p:cNvSpPr>
          <p:nvPr>
            <p:ph idx="1"/>
          </p:nvPr>
        </p:nvSpPr>
        <p:spPr>
          <a:xfrm>
            <a:off x="1981200" y="1712913"/>
            <a:ext cx="8229600" cy="4895850"/>
          </a:xfrm>
        </p:spPr>
        <p:txBody>
          <a:bodyPr/>
          <a:lstStyle/>
          <a:p>
            <a:r>
              <a:rPr lang="en-US" altLang="en-US" dirty="0"/>
              <a:t>Perfectly competitive firms</a:t>
            </a:r>
          </a:p>
          <a:p>
            <a:pPr lvl="1"/>
            <a:r>
              <a:rPr lang="en-US" altLang="en-US" dirty="0"/>
              <a:t>Price takers cannot affect the price.</a:t>
            </a:r>
          </a:p>
          <a:p>
            <a:pPr lvl="1"/>
            <a:r>
              <a:rPr lang="en-US" altLang="en-US" dirty="0"/>
              <a:t>Each firm faces a horizonta</a:t>
            </a:r>
            <a:r>
              <a:rPr lang="en-US" altLang="en-US" u="sng" dirty="0"/>
              <a:t>l</a:t>
            </a:r>
            <a:r>
              <a:rPr lang="en-US" altLang="en-US" dirty="0"/>
              <a:t> demand.</a:t>
            </a:r>
          </a:p>
          <a:p>
            <a:r>
              <a:rPr lang="en-US" altLang="en-US" dirty="0"/>
              <a:t>Monopoly firm</a:t>
            </a:r>
          </a:p>
          <a:p>
            <a:pPr lvl="1"/>
            <a:r>
              <a:rPr lang="en-US" altLang="en-US" dirty="0"/>
              <a:t>Price maker sets the price by choosing output level.</a:t>
            </a:r>
          </a:p>
          <a:p>
            <a:pPr lvl="1"/>
            <a:r>
              <a:rPr lang="en-US" altLang="en-US" dirty="0"/>
              <a:t>Faces the downward-sloping demand curve for the entire industry</a:t>
            </a:r>
          </a:p>
        </p:txBody>
      </p:sp>
    </p:spTree>
    <p:extLst>
      <p:ext uri="{BB962C8B-B14F-4D97-AF65-F5344CB8AC3E}">
        <p14:creationId xmlns:p14="http://schemas.microsoft.com/office/powerpoint/2010/main" val="2375584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barn(inVertical)">
                                      <p:cBhvr>
                                        <p:cTn id="15" dur="500"/>
                                        <p:tgtEl>
                                          <p:spTgt spid="12291">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291">
                                            <p:txEl>
                                              <p:pRg st="5" end="5"/>
                                            </p:txEl>
                                          </p:spTgt>
                                        </p:tgtEl>
                                        <p:attrNameLst>
                                          <p:attrName>style.visibility</p:attrName>
                                        </p:attrNameLst>
                                      </p:cBhvr>
                                      <p:to>
                                        <p:strVal val="visible"/>
                                      </p:to>
                                    </p:set>
                                    <p:animEffect transition="in" filter="barn(inVertical)">
                                      <p:cBhvr>
                                        <p:cTn id="18"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TAB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8" y="2006600"/>
            <a:ext cx="8531225" cy="2852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10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1820866"/>
            <a:ext cx="8483600"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dlef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8391" y="3806825"/>
            <a:ext cx="3173412"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drigh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0755" y="2439991"/>
            <a:ext cx="2317751" cy="270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title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1371" y="5745174"/>
            <a:ext cx="134937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title2.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56531" y="5745174"/>
            <a:ext cx="1530351"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4" name="Title 6"/>
          <p:cNvSpPr>
            <a:spLocks noGrp="1"/>
          </p:cNvSpPr>
          <p:nvPr>
            <p:ph type="title"/>
          </p:nvPr>
        </p:nvSpPr>
        <p:spPr>
          <a:xfrm>
            <a:off x="1981200" y="11"/>
            <a:ext cx="8229600" cy="1527175"/>
          </a:xfrm>
        </p:spPr>
        <p:txBody>
          <a:bodyPr/>
          <a:lstStyle/>
          <a:p>
            <a:pPr algn="ctr"/>
            <a:r>
              <a:rPr lang="en-US" altLang="en-US" b="1" dirty="0"/>
              <a:t>Comparing Demand Curves</a:t>
            </a:r>
          </a:p>
        </p:txBody>
      </p:sp>
    </p:spTree>
    <p:extLst>
      <p:ext uri="{BB962C8B-B14F-4D97-AF65-F5344CB8AC3E}">
        <p14:creationId xmlns:p14="http://schemas.microsoft.com/office/powerpoint/2010/main" val="1466172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11"/>
            <a:ext cx="8229600" cy="1527175"/>
          </a:xfrm>
        </p:spPr>
        <p:txBody>
          <a:bodyPr/>
          <a:lstStyle/>
          <a:p>
            <a:r>
              <a:rPr lang="en-US" altLang="en-US" b="1" dirty="0">
                <a:cs typeface="Arial" panose="020B0604020202020204" pitchFamily="34" charset="0"/>
              </a:rPr>
              <a:t>Topics of Week #8</a:t>
            </a:r>
          </a:p>
        </p:txBody>
      </p:sp>
      <p:sp>
        <p:nvSpPr>
          <p:cNvPr id="12290" name="Content Placeholder 2"/>
          <p:cNvSpPr>
            <a:spLocks noGrp="1"/>
          </p:cNvSpPr>
          <p:nvPr>
            <p:ph idx="1"/>
          </p:nvPr>
        </p:nvSpPr>
        <p:spPr>
          <a:xfrm>
            <a:off x="1981200" y="1527176"/>
            <a:ext cx="8229600" cy="4391710"/>
          </a:xfrm>
        </p:spPr>
        <p:txBody>
          <a:bodyPr/>
          <a:lstStyle/>
          <a:p>
            <a:pPr marL="514350" indent="-514350" eaLnBrk="1" hangingPunct="1">
              <a:buFont typeface="+mj-lt"/>
              <a:buAutoNum type="arabicPeriod"/>
            </a:pPr>
            <a:r>
              <a:rPr lang="en-US" sz="2400" dirty="0">
                <a:ea typeface="MS PGothic" charset="0"/>
                <a:cs typeface="Arial" panose="020B0604020202020204" pitchFamily="34" charset="0"/>
              </a:rPr>
              <a:t>Long-Run Costs</a:t>
            </a:r>
          </a:p>
          <a:p>
            <a:pPr marL="514350" indent="-514350" eaLnBrk="1" hangingPunct="1">
              <a:buFont typeface="+mj-lt"/>
              <a:buAutoNum type="arabicPeriod"/>
            </a:pPr>
            <a:r>
              <a:rPr lang="en-US" sz="2400" dirty="0">
                <a:ea typeface="MS PGothic" charset="0"/>
                <a:cs typeface="Arial" panose="020B0604020202020204" pitchFamily="34" charset="0"/>
              </a:rPr>
              <a:t>Defining Monopoly</a:t>
            </a:r>
          </a:p>
          <a:p>
            <a:pPr marL="514350" indent="-514350" eaLnBrk="1" hangingPunct="1">
              <a:buFont typeface="+mj-lt"/>
              <a:buAutoNum type="arabicPeriod"/>
            </a:pPr>
            <a:r>
              <a:rPr lang="en-US" sz="2400" dirty="0">
                <a:ea typeface="MS PGothic" charset="0"/>
                <a:cs typeface="Arial" panose="020B0604020202020204" pitchFamily="34" charset="0"/>
              </a:rPr>
              <a:t>Characteristics of Monopolies</a:t>
            </a:r>
          </a:p>
          <a:p>
            <a:pPr marL="514350" indent="-514350" eaLnBrk="1" hangingPunct="1">
              <a:buFont typeface="+mj-lt"/>
              <a:buAutoNum type="arabicPeriod"/>
            </a:pPr>
            <a:r>
              <a:rPr lang="en-US" sz="2400" dirty="0">
                <a:ea typeface="MS PGothic" charset="0"/>
                <a:cs typeface="Arial" panose="020B0604020202020204" pitchFamily="34" charset="0"/>
              </a:rPr>
              <a:t>Profit Maximizing Rule for Monopoly*</a:t>
            </a:r>
          </a:p>
          <a:p>
            <a:pPr marL="514350" indent="-514350" eaLnBrk="1" hangingPunct="1">
              <a:buFont typeface="+mj-lt"/>
              <a:buAutoNum type="arabicPeriod"/>
            </a:pPr>
            <a:r>
              <a:rPr lang="en-US" altLang="en-US" sz="2400" dirty="0"/>
              <a:t>Contrasting Competition and Monopoly*</a:t>
            </a:r>
          </a:p>
          <a:p>
            <a:pPr marL="514350" indent="-514350" eaLnBrk="1" hangingPunct="1">
              <a:buFont typeface="+mj-lt"/>
              <a:buAutoNum type="arabicPeriod"/>
            </a:pPr>
            <a:r>
              <a:rPr lang="en-US" sz="2400" dirty="0">
                <a:ea typeface="MS PGothic" charset="0"/>
                <a:cs typeface="Arial" panose="020B0604020202020204" pitchFamily="34" charset="0"/>
              </a:rPr>
              <a:t>Problems with Monopoly*</a:t>
            </a:r>
          </a:p>
          <a:p>
            <a:pPr marL="514350" indent="-514350" eaLnBrk="1" hangingPunct="1">
              <a:buFont typeface="+mj-lt"/>
              <a:buAutoNum type="arabicPeriod"/>
            </a:pPr>
            <a:r>
              <a:rPr lang="en-US" altLang="en-US" sz="2400" dirty="0">
                <a:cs typeface="Arial" panose="020B0604020202020204" pitchFamily="34" charset="0"/>
              </a:rPr>
              <a:t>Deadweight loss (DWL) of Monopoly*</a:t>
            </a:r>
          </a:p>
          <a:p>
            <a:pPr marL="514350" indent="-514350" eaLnBrk="1" hangingPunct="1">
              <a:buFont typeface="+mj-lt"/>
              <a:buAutoNum type="arabicPeriod"/>
            </a:pPr>
            <a:r>
              <a:rPr lang="en-US" altLang="en-US" sz="2400" dirty="0">
                <a:cs typeface="Arial" panose="020B0604020202020204" pitchFamily="34" charset="0"/>
              </a:rPr>
              <a:t>Solutions to Monopoly*</a:t>
            </a:r>
          </a:p>
          <a:p>
            <a:pPr marL="514350" indent="-514350" eaLnBrk="1" hangingPunct="1">
              <a:buFont typeface="+mj-lt"/>
              <a:buAutoNum type="arabicPeriod"/>
            </a:pPr>
            <a:r>
              <a:rPr lang="en-US" altLang="en-US" sz="2400" dirty="0">
                <a:cs typeface="Arial" panose="020B0604020202020204" pitchFamily="34" charset="0"/>
              </a:rPr>
              <a:t>Government Failure</a:t>
            </a:r>
          </a:p>
          <a:p>
            <a:pPr marL="0" indent="0" eaLnBrk="1" hangingPunct="1">
              <a:buNone/>
            </a:pPr>
            <a:r>
              <a:rPr lang="en-US" altLang="en-US" sz="1800" dirty="0">
                <a:ea typeface="MS PGothic" charset="0"/>
                <a:cs typeface="Arial" panose="020B0604020202020204" pitchFamily="34" charset="0"/>
              </a:rPr>
              <a:t>"*" Indicates the most important topics.</a:t>
            </a:r>
          </a:p>
          <a:p>
            <a:pPr marL="0" indent="0" eaLnBrk="1" hangingPunct="1">
              <a:buNone/>
            </a:pPr>
            <a:r>
              <a:rPr lang="en-US" altLang="en-US" sz="1800" dirty="0" err="1">
                <a:ea typeface="MS PGothic" charset="0"/>
                <a:cs typeface="Arial" panose="020B0604020202020204" pitchFamily="34" charset="0"/>
              </a:rPr>
              <a:t>Mateer</a:t>
            </a:r>
            <a:r>
              <a:rPr lang="en-US" altLang="en-US" sz="1800" dirty="0">
                <a:ea typeface="MS PGothic" charset="0"/>
                <a:cs typeface="Arial" panose="020B0604020202020204" pitchFamily="34" charset="0"/>
              </a:rPr>
              <a:t> and Coppock: Chapter #8 and #10 </a:t>
            </a:r>
          </a:p>
          <a:p>
            <a:pPr marL="0" indent="0" eaLnBrk="1" hangingPunct="1">
              <a:buNone/>
            </a:pPr>
            <a:endParaRPr lang="en-US" altLang="en-US" sz="1800" dirty="0">
              <a:ea typeface="MS PGothic" charset="0"/>
              <a:cs typeface="Arial" panose="020B0604020202020204" pitchFamily="34" charset="0"/>
            </a:endParaRPr>
          </a:p>
          <a:p>
            <a:pPr marL="0" indent="0" eaLnBrk="1" hangingPunct="1">
              <a:buNone/>
            </a:pPr>
            <a:endParaRPr lang="en-US" sz="2800" dirty="0">
              <a:ea typeface="MS PGothic" charset="0"/>
              <a:cs typeface="Arial" panose="020B0604020202020204" pitchFamily="34" charset="0"/>
            </a:endParaRPr>
          </a:p>
          <a:p>
            <a:pPr marL="514350" indent="-514350" eaLnBrk="1" hangingPunct="1">
              <a:buFont typeface="+mj-lt"/>
              <a:buAutoNum type="arabicPeriod"/>
            </a:pPr>
            <a:endParaRPr lang="en-US" sz="2800" dirty="0">
              <a:ea typeface="MS PGothic" charset="0"/>
              <a:cs typeface="Arial" panose="020B0604020202020204" pitchFamily="34" charset="0"/>
            </a:endParaRPr>
          </a:p>
          <a:p>
            <a:pPr marL="514350" indent="-514350" eaLnBrk="1" hangingPunct="1">
              <a:buFont typeface="+mj-lt"/>
              <a:buAutoNum type="arabicPeriod"/>
            </a:pPr>
            <a:endParaRPr lang="en-US" sz="2800" cap="none" dirty="0">
              <a:ea typeface="MS PGothic" charset="0"/>
              <a:cs typeface="Arial" panose="020B0604020202020204" pitchFamily="34" charset="0"/>
            </a:endParaRPr>
          </a:p>
          <a:p>
            <a:pPr marL="0" indent="0" eaLnBrk="1" hangingPunct="1">
              <a:buNone/>
            </a:pPr>
            <a:endParaRPr lang="en-US" altLang="en-US" sz="1800" dirty="0">
              <a:ea typeface="MS PGothic" charset="0"/>
              <a:cs typeface="Arial" panose="020B0604020202020204" pitchFamily="34" charset="0"/>
            </a:endParaRPr>
          </a:p>
        </p:txBody>
      </p:sp>
    </p:spTree>
    <p:extLst>
      <p:ext uri="{BB962C8B-B14F-4D97-AF65-F5344CB8AC3E}">
        <p14:creationId xmlns:p14="http://schemas.microsoft.com/office/powerpoint/2010/main" val="102263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31378" y="10"/>
            <a:ext cx="10929257" cy="1527175"/>
          </a:xfrm>
        </p:spPr>
        <p:txBody>
          <a:bodyPr/>
          <a:lstStyle/>
          <a:p>
            <a:r>
              <a:rPr lang="en-US" altLang="en-US" b="1" dirty="0"/>
              <a:t>Profit Maximizing Rule for Monopoly</a:t>
            </a:r>
          </a:p>
        </p:txBody>
      </p:sp>
      <p:sp>
        <p:nvSpPr>
          <p:cNvPr id="14339" name="Content Placeholder 2"/>
          <p:cNvSpPr>
            <a:spLocks noGrp="1"/>
          </p:cNvSpPr>
          <p:nvPr>
            <p:ph idx="1"/>
          </p:nvPr>
        </p:nvSpPr>
        <p:spPr>
          <a:xfrm>
            <a:off x="631377" y="1672571"/>
            <a:ext cx="9827856" cy="4895850"/>
          </a:xfrm>
        </p:spPr>
        <p:txBody>
          <a:bodyPr/>
          <a:lstStyle/>
          <a:p>
            <a:r>
              <a:rPr lang="en-US" altLang="en-US" sz="2800" dirty="0"/>
              <a:t>Similarity between monopoly and perfectly competitive firms</a:t>
            </a:r>
          </a:p>
          <a:p>
            <a:pPr lvl="1"/>
            <a:r>
              <a:rPr lang="en-US" altLang="en-US" sz="2800" dirty="0"/>
              <a:t>Profit is maximized at output level (Q) </a:t>
            </a:r>
            <a:br>
              <a:rPr lang="en-US" altLang="en-US" sz="2800" dirty="0"/>
            </a:br>
            <a:r>
              <a:rPr lang="en-US" altLang="en-US" sz="2800" dirty="0"/>
              <a:t>where MR = MC</a:t>
            </a:r>
          </a:p>
          <a:p>
            <a:r>
              <a:rPr lang="en-US" altLang="en-US" sz="2800" dirty="0"/>
              <a:t>Difference between monopoly and perfectly competitive firms</a:t>
            </a:r>
          </a:p>
          <a:p>
            <a:pPr lvl="1"/>
            <a:r>
              <a:rPr lang="en-US" altLang="en-US" sz="2800" dirty="0"/>
              <a:t>In perfectly competition,  P = MR = MC</a:t>
            </a:r>
          </a:p>
          <a:p>
            <a:pPr lvl="1"/>
            <a:r>
              <a:rPr lang="en-US" altLang="en-US" sz="2800" dirty="0"/>
              <a:t>In monopoly,  P &gt; MR = MC</a:t>
            </a:r>
          </a:p>
          <a:p>
            <a:pPr lvl="1"/>
            <a:r>
              <a:rPr lang="en-US" altLang="en-US" sz="2800" dirty="0"/>
              <a:t>To increase output, monopoly must lower the price.  Perfectly competitive firms can sell as much as they want at the market price.</a:t>
            </a:r>
          </a:p>
        </p:txBody>
      </p:sp>
    </p:spTree>
    <p:extLst>
      <p:ext uri="{BB962C8B-B14F-4D97-AF65-F5344CB8AC3E}">
        <p14:creationId xmlns:p14="http://schemas.microsoft.com/office/powerpoint/2010/main" val="273612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barn(inVertical)">
                                      <p:cBhvr>
                                        <p:cTn id="12" dur="500"/>
                                        <p:tgtEl>
                                          <p:spTgt spid="14339">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barn(inVertical)">
                                      <p:cBhvr>
                                        <p:cTn id="15" dur="500"/>
                                        <p:tgtEl>
                                          <p:spTgt spid="1433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9">
                                            <p:txEl>
                                              <p:pRg st="5" end="5"/>
                                            </p:txEl>
                                          </p:spTgt>
                                        </p:tgtEl>
                                        <p:attrNameLst>
                                          <p:attrName>style.visibility</p:attrName>
                                        </p:attrNameLst>
                                      </p:cBhvr>
                                      <p:to>
                                        <p:strVal val="visible"/>
                                      </p:to>
                                    </p:set>
                                    <p:animEffect transition="in" filter="barn(inVertical)">
                                      <p:cBhvr>
                                        <p:cTn id="18"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81200" y="0"/>
            <a:ext cx="8229600" cy="749300"/>
          </a:xfrm>
        </p:spPr>
        <p:txBody>
          <a:bodyPr/>
          <a:lstStyle/>
          <a:p>
            <a:pPr algn="ctr"/>
            <a:r>
              <a:rPr lang="en-US" altLang="en-US" b="1" dirty="0"/>
              <a:t>Monopoly Marginal Revenue</a:t>
            </a:r>
          </a:p>
        </p:txBody>
      </p:sp>
      <p:graphicFrame>
        <p:nvGraphicFramePr>
          <p:cNvPr id="5" name="Table 4"/>
          <p:cNvGraphicFramePr>
            <a:graphicFrameLocks noGrp="1"/>
          </p:cNvGraphicFramePr>
          <p:nvPr>
            <p:extLst>
              <p:ext uri="{D42A27DB-BD31-4B8C-83A1-F6EECF244321}">
                <p14:modId xmlns:p14="http://schemas.microsoft.com/office/powerpoint/2010/main" val="3358223257"/>
              </p:ext>
            </p:extLst>
          </p:nvPr>
        </p:nvGraphicFramePr>
        <p:xfrm>
          <a:off x="2184400" y="1193800"/>
          <a:ext cx="7924802" cy="5105400"/>
        </p:xfrm>
        <a:graphic>
          <a:graphicData uri="http://schemas.openxmlformats.org/drawingml/2006/table">
            <a:tbl>
              <a:tblPr/>
              <a:tblGrid>
                <a:gridCol w="2063751">
                  <a:extLst>
                    <a:ext uri="{9D8B030D-6E8A-4147-A177-3AD203B41FA5}">
                      <a16:colId xmlns:a16="http://schemas.microsoft.com/office/drawing/2014/main" val="20000"/>
                    </a:ext>
                  </a:extLst>
                </a:gridCol>
                <a:gridCol w="1517651">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0890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Quantity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(Q)</a:t>
                      </a:r>
                    </a:p>
                  </a:txBody>
                  <a:tcPr marL="55084" marR="550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Price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(P)</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Total Revenue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(TR) = Q </a:t>
                      </a: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sym typeface="Symbol" panose="05050102010706020507" pitchFamily="18" charset="2"/>
                        </a:rPr>
                        <a:t></a:t>
                      </a: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 P</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Marginal Revenue per 1,000 Quantity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(MR) = ΔTR  </a:t>
                      </a:r>
                    </a:p>
                  </a:txBody>
                  <a:tcPr marL="55084" marR="550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0"/>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0</a:t>
                      </a:r>
                    </a:p>
                  </a:txBody>
                  <a:tcPr marL="55084" marR="5508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$100</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$0.00</a:t>
                      </a:r>
                    </a:p>
                  </a:txBody>
                  <a:tcPr marL="55084" marR="55084" marT="0" marB="0"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cs typeface="Arial" panose="020B0604020202020204" pitchFamily="34" charset="0"/>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1,000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90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90,000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B050"/>
                          </a:solidFill>
                          <a:effectLst/>
                          <a:latin typeface="Cambria" panose="02040503050406030204" pitchFamily="18" charset="0"/>
                          <a:ea typeface="MS PGothic" panose="020B0600070205080204" pitchFamily="34" charset="-128"/>
                        </a:rPr>
                        <a:t>$90,000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80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160,000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B050"/>
                          </a:solidFill>
                          <a:effectLst/>
                          <a:latin typeface="Cambria" panose="02040503050406030204" pitchFamily="18" charset="0"/>
                          <a:ea typeface="MS PGothic" panose="020B0600070205080204" pitchFamily="34" charset="-128"/>
                        </a:rPr>
                        <a:t>70,000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3,000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70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210,000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B050"/>
                          </a:solidFill>
                          <a:effectLst/>
                          <a:latin typeface="Cambria" panose="02040503050406030204" pitchFamily="18" charset="0"/>
                          <a:ea typeface="MS PGothic" panose="020B0600070205080204" pitchFamily="34" charset="-128"/>
                        </a:rPr>
                        <a:t>50,000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4,000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60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240,000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B050"/>
                          </a:solidFill>
                          <a:effectLst/>
                          <a:latin typeface="Cambria" panose="02040503050406030204" pitchFamily="18" charset="0"/>
                          <a:ea typeface="MS PGothic" panose="020B0600070205080204" pitchFamily="34" charset="-128"/>
                        </a:rPr>
                        <a:t>30,000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5,000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50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250,000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B050"/>
                          </a:solidFill>
                          <a:effectLst/>
                          <a:latin typeface="Cambria" panose="02040503050406030204" pitchFamily="18" charset="0"/>
                          <a:ea typeface="MS PGothic" panose="020B0600070205080204" pitchFamily="34" charset="-128"/>
                        </a:rPr>
                        <a:t>10,000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6,000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40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240,000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mbria" panose="02040503050406030204" pitchFamily="18" charset="0"/>
                          <a:ea typeface="MS PGothic" panose="020B0600070205080204" pitchFamily="34" charset="-128"/>
                        </a:rPr>
                        <a:t>-10,000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7,000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30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210,000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mbria" panose="02040503050406030204" pitchFamily="18" charset="0"/>
                          <a:ea typeface="MS PGothic" panose="020B0600070205080204" pitchFamily="34" charset="-128"/>
                        </a:rPr>
                        <a:t>-30,000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8,000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20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160,000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mbria" panose="02040503050406030204" pitchFamily="18" charset="0"/>
                          <a:ea typeface="MS PGothic" panose="020B0600070205080204" pitchFamily="34" charset="-128"/>
                        </a:rPr>
                        <a:t>-50,000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9,000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10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90,000</a:t>
                      </a:r>
                    </a:p>
                  </a:txBody>
                  <a:tcPr marL="55084" marR="55084"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mbria" panose="02040503050406030204" pitchFamily="18" charset="0"/>
                          <a:ea typeface="MS PGothic" panose="020B0600070205080204" pitchFamily="34" charset="-128"/>
                        </a:rPr>
                        <a:t>-70,000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365125">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10,000</a:t>
                      </a:r>
                    </a:p>
                  </a:txBody>
                  <a:tcPr marL="55084" marR="55084"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0</a:t>
                      </a:r>
                    </a:p>
                  </a:txBody>
                  <a:tcPr marL="55084" marR="55084"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rPr>
                        <a:t>0.00</a:t>
                      </a:r>
                    </a:p>
                  </a:txBody>
                  <a:tcPr marL="55084" marR="55084" marT="0" marB="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Helvetica Neue"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Helvetica Neue"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Helvetica Neue"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mbria" panose="02040503050406030204" pitchFamily="18" charset="0"/>
                          <a:ea typeface="MS PGothic" panose="020B0600070205080204" pitchFamily="34" charset="-128"/>
                        </a:rPr>
                        <a:t>-90,000</a:t>
                      </a:r>
                      <a:endParaRPr kumimoji="0" lang="en-US" altLang="en-US" sz="1800" b="0" i="0" u="none" strike="noStrike" cap="none" normalizeH="0" baseline="0" dirty="0">
                        <a:ln>
                          <a:noFill/>
                        </a:ln>
                        <a:solidFill>
                          <a:schemeClr val="tx1"/>
                        </a:solidFill>
                        <a:effectLst/>
                        <a:latin typeface="Cambria" panose="02040503050406030204" pitchFamily="18" charset="0"/>
                        <a:ea typeface="MS PGothic" panose="020B0600070205080204" pitchFamily="34" charset="-128"/>
                      </a:endParaRPr>
                    </a:p>
                  </a:txBody>
                  <a:tcPr marL="55084" marR="55084"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4223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349191" y="11"/>
            <a:ext cx="8229600" cy="1527175"/>
          </a:xfrm>
        </p:spPr>
        <p:txBody>
          <a:bodyPr/>
          <a:lstStyle/>
          <a:p>
            <a:r>
              <a:rPr lang="en-US" altLang="en-US" b="1" dirty="0"/>
              <a:t>Monopoly Marginal Revenue</a:t>
            </a:r>
          </a:p>
        </p:txBody>
      </p:sp>
      <p:sp>
        <p:nvSpPr>
          <p:cNvPr id="16387" name="Content Placeholder 2"/>
          <p:cNvSpPr>
            <a:spLocks noGrp="1"/>
          </p:cNvSpPr>
          <p:nvPr>
            <p:ph idx="1"/>
          </p:nvPr>
        </p:nvSpPr>
        <p:spPr>
          <a:xfrm>
            <a:off x="1349191" y="1686019"/>
            <a:ext cx="9946341" cy="4895850"/>
          </a:xfrm>
        </p:spPr>
        <p:txBody>
          <a:bodyPr/>
          <a:lstStyle/>
          <a:p>
            <a:r>
              <a:rPr lang="en-US" altLang="en-US" dirty="0"/>
              <a:t>When the monopoly decreases its price in order to sell more output units, two things happen:</a:t>
            </a:r>
          </a:p>
          <a:p>
            <a:pPr lvl="1"/>
            <a:r>
              <a:rPr lang="en-US" altLang="en-US" dirty="0"/>
              <a:t>The price effect</a:t>
            </a:r>
          </a:p>
          <a:p>
            <a:pPr lvl="2"/>
            <a:r>
              <a:rPr lang="en-US" altLang="en-US" sz="2800" dirty="0">
                <a:latin typeface="Cambria" panose="02040503050406030204" pitchFamily="18" charset="0"/>
                <a:cs typeface="Helvetica Neue" charset="0"/>
              </a:rPr>
              <a:t>All units are now sold at a lower price.  By itself, this is a loss for the firm.</a:t>
            </a:r>
          </a:p>
          <a:p>
            <a:pPr lvl="1"/>
            <a:r>
              <a:rPr lang="en-US" altLang="en-US" dirty="0"/>
              <a:t>The output effect</a:t>
            </a:r>
          </a:p>
          <a:p>
            <a:pPr lvl="2"/>
            <a:r>
              <a:rPr lang="en-US" altLang="en-US" sz="2800" dirty="0">
                <a:latin typeface="Cambria" panose="02040503050406030204" pitchFamily="18" charset="0"/>
                <a:cs typeface="Helvetica Neue" charset="0"/>
              </a:rPr>
              <a:t>More units are sold. By itself, this is a gain for the firm.</a:t>
            </a:r>
          </a:p>
        </p:txBody>
      </p:sp>
    </p:spTree>
    <p:extLst>
      <p:ext uri="{BB962C8B-B14F-4D97-AF65-F5344CB8AC3E}">
        <p14:creationId xmlns:p14="http://schemas.microsoft.com/office/powerpoint/2010/main" val="3293637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arn(inVertical)">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7">
                                            <p:txEl>
                                              <p:pRg st="4" end="4"/>
                                            </p:txEl>
                                          </p:spTgt>
                                        </p:tgtEl>
                                        <p:attrNameLst>
                                          <p:attrName>style.visibility</p:attrName>
                                        </p:attrNameLst>
                                      </p:cBhvr>
                                      <p:to>
                                        <p:strVal val="visible"/>
                                      </p:to>
                                    </p:set>
                                    <p:animEffect transition="in" filter="barn(inVertical)">
                                      <p:cBhvr>
                                        <p:cTn id="12"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064" y="3400436"/>
            <a:ext cx="3641725" cy="255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orang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4927" y="1444625"/>
            <a:ext cx="3684588" cy="204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number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736732"/>
            <a:ext cx="4622800" cy="449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4" name="Picture 2" descr="ax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1006" y="1189038"/>
            <a:ext cx="6091239" cy="545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rrow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1188" y="3052763"/>
            <a:ext cx="2322512" cy="336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d.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1283" y="1803402"/>
            <a:ext cx="4067175" cy="413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dash60.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33821" y="3460761"/>
            <a:ext cx="1639887" cy="249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dash70.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51277" y="3052774"/>
            <a:ext cx="1235075" cy="291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mr.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16351" y="1820863"/>
            <a:ext cx="2058988" cy="413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30" name="Title 11"/>
          <p:cNvSpPr>
            <a:spLocks noGrp="1"/>
          </p:cNvSpPr>
          <p:nvPr>
            <p:ph type="title"/>
          </p:nvPr>
        </p:nvSpPr>
        <p:spPr>
          <a:xfrm>
            <a:off x="1968500" y="-203200"/>
            <a:ext cx="8229600" cy="1143000"/>
          </a:xfrm>
        </p:spPr>
        <p:txBody>
          <a:bodyPr/>
          <a:lstStyle/>
          <a:p>
            <a:pPr algn="ctr" eaLnBrk="1" hangingPunct="1"/>
            <a:r>
              <a:rPr lang="en-US" altLang="en-US" b="1" dirty="0">
                <a:cs typeface="Arial" panose="020B0604020202020204" pitchFamily="34" charset="0"/>
              </a:rPr>
              <a:t>Monopoly MR and Demand</a:t>
            </a:r>
            <a:endParaRPr lang="en-US" altLang="en-US" b="1" dirty="0"/>
          </a:p>
        </p:txBody>
      </p:sp>
    </p:spTree>
    <p:extLst>
      <p:ext uri="{BB962C8B-B14F-4D97-AF65-F5344CB8AC3E}">
        <p14:creationId xmlns:p14="http://schemas.microsoft.com/office/powerpoint/2010/main" val="2284397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1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1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251863" y="10"/>
            <a:ext cx="9688287" cy="1527175"/>
          </a:xfrm>
        </p:spPr>
        <p:txBody>
          <a:bodyPr/>
          <a:lstStyle/>
          <a:p>
            <a:r>
              <a:rPr lang="en-US" altLang="en-US" b="1" dirty="0"/>
              <a:t>Deciding How Much to Produce</a:t>
            </a:r>
          </a:p>
        </p:txBody>
      </p:sp>
      <p:sp>
        <p:nvSpPr>
          <p:cNvPr id="18435" name="Content Placeholder 2"/>
          <p:cNvSpPr>
            <a:spLocks noGrp="1"/>
          </p:cNvSpPr>
          <p:nvPr>
            <p:ph idx="1"/>
          </p:nvPr>
        </p:nvSpPr>
        <p:spPr>
          <a:xfrm>
            <a:off x="1251862" y="1699466"/>
            <a:ext cx="10171875" cy="4895850"/>
          </a:xfrm>
        </p:spPr>
        <p:txBody>
          <a:bodyPr/>
          <a:lstStyle/>
          <a:p>
            <a:r>
              <a:rPr lang="en-US" altLang="en-US" sz="2800" dirty="0"/>
              <a:t>For a monopoly, we can use the same three-step process to determine profits that we used for a perfectly competitive firm:</a:t>
            </a:r>
          </a:p>
          <a:p>
            <a:pPr marL="971550" lvl="1" indent="-514350">
              <a:buFont typeface="Calibri" panose="020F0502020204030204" pitchFamily="34" charset="0"/>
              <a:buAutoNum type="arabicPeriod"/>
            </a:pPr>
            <a:r>
              <a:rPr lang="en-US" altLang="en-US" sz="2800" dirty="0"/>
              <a:t>Find the profit maximizing point: MR = MC</a:t>
            </a:r>
          </a:p>
          <a:p>
            <a:pPr marL="971550" lvl="1" indent="-514350">
              <a:buFont typeface="Calibri" panose="020F0502020204030204" pitchFamily="34" charset="0"/>
              <a:buAutoNum type="arabicPeriod"/>
            </a:pPr>
            <a:r>
              <a:rPr lang="en-US" altLang="en-US" sz="2800" dirty="0"/>
              <a:t>Find output (Q) at this point: move down the vertical dashed line to the x axis at point q. </a:t>
            </a:r>
          </a:p>
          <a:p>
            <a:pPr marL="971550" lvl="1" indent="-514350">
              <a:buFont typeface="Calibri" panose="020F0502020204030204" pitchFamily="34" charset="0"/>
              <a:buAutoNum type="arabicPeriod"/>
            </a:pPr>
            <a:r>
              <a:rPr lang="en-US" altLang="en-US" sz="2800" dirty="0"/>
              <a:t>The monopolist will charge a price P equal to the height of the demand curve at that quantity.  The average costs will be the height of the ATC curve at that quantity.  Average profit per unit is (P – ATC).</a:t>
            </a:r>
          </a:p>
        </p:txBody>
      </p:sp>
    </p:spTree>
    <p:extLst>
      <p:ext uri="{BB962C8B-B14F-4D97-AF65-F5344CB8AC3E}">
        <p14:creationId xmlns:p14="http://schemas.microsoft.com/office/powerpoint/2010/main" val="3941545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arn(inVertical)">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arn(inVertical)">
                                      <p:cBhvr>
                                        <p:cTn id="1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ofi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0189" y="3384550"/>
            <a:ext cx="2073275"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18" name="Picture 3" descr="ax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3365" y="1257308"/>
            <a:ext cx="6289675" cy="527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t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1277" y="1698636"/>
            <a:ext cx="3890963" cy="248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tclvert.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2358" y="3932238"/>
            <a:ext cx="2551113" cy="19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d.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25901" y="1858964"/>
            <a:ext cx="4475163" cy="3221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mc.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57733" y="1579566"/>
            <a:ext cx="3090863" cy="425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mr.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8439" y="1884369"/>
            <a:ext cx="2984500" cy="423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p.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35389" y="3297238"/>
            <a:ext cx="2378075" cy="19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40437" y="3351224"/>
            <a:ext cx="868363" cy="316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6" name="Title 10"/>
          <p:cNvSpPr>
            <a:spLocks noGrp="1"/>
          </p:cNvSpPr>
          <p:nvPr>
            <p:ph type="title"/>
          </p:nvPr>
        </p:nvSpPr>
        <p:spPr>
          <a:xfrm>
            <a:off x="1943100" y="-152400"/>
            <a:ext cx="8229600" cy="1143000"/>
          </a:xfrm>
        </p:spPr>
        <p:txBody>
          <a:bodyPr/>
          <a:lstStyle/>
          <a:p>
            <a:pPr algn="ctr" eaLnBrk="1" hangingPunct="1"/>
            <a:r>
              <a:rPr lang="en-US" altLang="en-US" b="1" dirty="0">
                <a:cs typeface="Arial" panose="020B0604020202020204" pitchFamily="34" charset="0"/>
              </a:rPr>
              <a:t>The Monopolist'</a:t>
            </a:r>
            <a:r>
              <a:rPr lang="en-US" altLang="ja-JP" b="1" dirty="0">
                <a:cs typeface="Arial" panose="020B0604020202020204" pitchFamily="34" charset="0"/>
              </a:rPr>
              <a:t>s Profit</a:t>
            </a:r>
            <a:endParaRPr lang="en-US" altLang="en-US" b="1" dirty="0"/>
          </a:p>
        </p:txBody>
      </p:sp>
    </p:spTree>
    <p:extLst>
      <p:ext uri="{BB962C8B-B14F-4D97-AF65-F5344CB8AC3E}">
        <p14:creationId xmlns:p14="http://schemas.microsoft.com/office/powerpoint/2010/main" val="1308798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0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10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21_PRINECOMI_C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239" y="870662"/>
            <a:ext cx="7885175" cy="5726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09656" y="24384"/>
            <a:ext cx="3994755" cy="769441"/>
          </a:xfrm>
          <a:prstGeom prst="rect">
            <a:avLst/>
          </a:prstGeom>
          <a:noFill/>
        </p:spPr>
        <p:txBody>
          <a:bodyPr wrap="square" rtlCol="0">
            <a:spAutoFit/>
          </a:bodyPr>
          <a:lstStyle/>
          <a:p>
            <a:pPr algn="ctr"/>
            <a:r>
              <a:rPr lang="en-US" sz="4400" b="1" dirty="0">
                <a:latin typeface="Cambria" panose="02040503050406030204" pitchFamily="18" charset="0"/>
              </a:rPr>
              <a:t>Zero Profit</a:t>
            </a:r>
          </a:p>
        </p:txBody>
      </p:sp>
    </p:spTree>
    <p:extLst>
      <p:ext uri="{BB962C8B-B14F-4D97-AF65-F5344CB8AC3E}">
        <p14:creationId xmlns:p14="http://schemas.microsoft.com/office/powerpoint/2010/main" val="343509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717675" y="0"/>
            <a:ext cx="8574088" cy="720279"/>
          </a:xfrm>
        </p:spPr>
        <p:txBody>
          <a:bodyPr/>
          <a:lstStyle/>
          <a:p>
            <a:r>
              <a:rPr lang="en-US" sz="3600" b="1" dirty="0"/>
              <a:t>Class Activity: Think-Pair-Share</a:t>
            </a:r>
          </a:p>
        </p:txBody>
      </p:sp>
      <p:sp>
        <p:nvSpPr>
          <p:cNvPr id="68610" name="Content Placeholder 2"/>
          <p:cNvSpPr>
            <a:spLocks noGrp="1"/>
          </p:cNvSpPr>
          <p:nvPr>
            <p:ph idx="4294967295"/>
          </p:nvPr>
        </p:nvSpPr>
        <p:spPr>
          <a:xfrm>
            <a:off x="1717675" y="925513"/>
            <a:ext cx="8809038" cy="1027112"/>
          </a:xfrm>
        </p:spPr>
        <p:txBody>
          <a:bodyPr/>
          <a:lstStyle/>
          <a:p>
            <a:pPr eaLnBrk="1" hangingPunct="1"/>
            <a:r>
              <a:rPr lang="en-US" sz="2800" dirty="0"/>
              <a:t>True or false? A profit-maximizing monopolist will set its price and output where demand is inelastic?</a:t>
            </a:r>
          </a:p>
        </p:txBody>
      </p:sp>
      <p:pic>
        <p:nvPicPr>
          <p:cNvPr id="37892" name="Picture 2" descr="A graph with market quantity on the x axis and price and cost on the y axis. The demand curve, D, and marginal revenue, M R, curve are negative, but the M R curve decreases at a faster rate. The M C curve is positive and intersects the M R and D curve. When the M R curve and M C curve intersect, the quantity is Q  M and the price on the demand curve is P M. Dotted lines are marked on the price and quantity at the intersection up to the D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36" y="2207492"/>
            <a:ext cx="5278437" cy="429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280222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717676" y="17262"/>
            <a:ext cx="8574088" cy="720279"/>
          </a:xfrm>
        </p:spPr>
        <p:txBody>
          <a:bodyPr/>
          <a:lstStyle/>
          <a:p>
            <a:r>
              <a:rPr lang="en-US" sz="3600" b="1" dirty="0"/>
              <a:t>Class Activity: Think-Pair-Share</a:t>
            </a:r>
          </a:p>
        </p:txBody>
      </p:sp>
      <p:sp>
        <p:nvSpPr>
          <p:cNvPr id="70658" name="Content Placeholder 2"/>
          <p:cNvSpPr>
            <a:spLocks noGrp="1"/>
          </p:cNvSpPr>
          <p:nvPr>
            <p:ph idx="4294967295"/>
          </p:nvPr>
        </p:nvSpPr>
        <p:spPr>
          <a:xfrm>
            <a:off x="1717676" y="925514"/>
            <a:ext cx="8753101" cy="998536"/>
          </a:xfrm>
        </p:spPr>
        <p:txBody>
          <a:bodyPr/>
          <a:lstStyle/>
          <a:p>
            <a:pPr eaLnBrk="1" hangingPunct="1"/>
            <a:r>
              <a:rPr lang="en-US" sz="2800" dirty="0"/>
              <a:t>True or false? A profit-maximizing monopolist will set its price and output where demand is inelastic?</a:t>
            </a:r>
          </a:p>
        </p:txBody>
      </p:sp>
      <p:pic>
        <p:nvPicPr>
          <p:cNvPr id="6" name="Picture 5" descr="A graph with market quantity on the x axis and price and cost on the y axis. The demand curve, D, and marginal revenue, M R, curve are negative, but the M R curve decreases at a faster rate. The M C curve is positive and intersects the M R and D curve. When the M R curve and M C curve intersect, the quantity is Q  M and the price on the demand curve is P  M. Dotted lines are marked on the price and quantity at the intersection up to the D curve. A point on the demand curve where the M R curve intersects the x axis is labeled unit elastic. Above that point along the demand curve is labeled elastic and below is labeled inelastic."/>
          <p:cNvPicPr>
            <a:picLocks noChangeAspect="1"/>
          </p:cNvPicPr>
          <p:nvPr/>
        </p:nvPicPr>
        <p:blipFill>
          <a:blip r:embed="rId3"/>
          <a:stretch>
            <a:fillRect/>
          </a:stretch>
        </p:blipFill>
        <p:spPr>
          <a:xfrm>
            <a:off x="3162906" y="2126037"/>
            <a:ext cx="5862638" cy="4134016"/>
          </a:xfrm>
          <a:prstGeom prst="rect">
            <a:avLst/>
          </a:prstGeom>
        </p:spPr>
      </p:pic>
    </p:spTree>
    <p:extLst>
      <p:ext uri="{BB962C8B-B14F-4D97-AF65-F5344CB8AC3E}">
        <p14:creationId xmlns:p14="http://schemas.microsoft.com/office/powerpoint/2010/main" val="165784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2106656" cy="1527337"/>
          </a:xfrm>
        </p:spPr>
        <p:txBody>
          <a:bodyPr/>
          <a:lstStyle/>
          <a:p>
            <a:r>
              <a:rPr lang="en-US" b="1" dirty="0"/>
              <a:t>Monopoly Demand,</a:t>
            </a:r>
            <a:br>
              <a:rPr lang="en-US" b="1" dirty="0"/>
            </a:br>
            <a:r>
              <a:rPr lang="en-US" b="1" dirty="0"/>
              <a:t>Marginal Revenue, and Elasticity</a:t>
            </a:r>
          </a:p>
        </p:txBody>
      </p:sp>
      <p:sp>
        <p:nvSpPr>
          <p:cNvPr id="3" name="Content Placeholder 2"/>
          <p:cNvSpPr>
            <a:spLocks noGrp="1"/>
          </p:cNvSpPr>
          <p:nvPr>
            <p:ph idx="1"/>
          </p:nvPr>
        </p:nvSpPr>
        <p:spPr>
          <a:xfrm>
            <a:off x="85344" y="1713168"/>
            <a:ext cx="10972800" cy="4896248"/>
          </a:xfrm>
        </p:spPr>
        <p:txBody>
          <a:bodyPr/>
          <a:lstStyle/>
          <a:p>
            <a:r>
              <a:rPr lang="en-US" dirty="0"/>
              <a:t>A monopoly firm will always price its product to ensure that demand is elastic.</a:t>
            </a:r>
          </a:p>
          <a:p>
            <a:endParaRPr lang="en-US" dirty="0"/>
          </a:p>
        </p:txBody>
      </p:sp>
      <p:pic>
        <p:nvPicPr>
          <p:cNvPr id="4" name="Picture 3"/>
          <p:cNvPicPr/>
          <p:nvPr/>
        </p:nvPicPr>
        <p:blipFill>
          <a:blip r:embed="rId3"/>
          <a:stretch>
            <a:fillRect/>
          </a:stretch>
        </p:blipFill>
        <p:spPr>
          <a:xfrm>
            <a:off x="4044511" y="3031744"/>
            <a:ext cx="4794695" cy="3763504"/>
          </a:xfrm>
          <a:prstGeom prst="rect">
            <a:avLst/>
          </a:prstGeom>
        </p:spPr>
      </p:pic>
    </p:spTree>
    <p:extLst>
      <p:ext uri="{BB962C8B-B14F-4D97-AF65-F5344CB8AC3E}">
        <p14:creationId xmlns:p14="http://schemas.microsoft.com/office/powerpoint/2010/main" val="317757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09600" y="1"/>
            <a:ext cx="10972800" cy="1527175"/>
          </a:xfrm>
        </p:spPr>
        <p:txBody>
          <a:bodyPr/>
          <a:lstStyle/>
          <a:p>
            <a:r>
              <a:rPr lang="en-US" b="1" dirty="0">
                <a:ea typeface="MS PGothic" charset="0"/>
              </a:rPr>
              <a:t>Long-Run Costs</a:t>
            </a:r>
          </a:p>
        </p:txBody>
      </p:sp>
      <p:sp>
        <p:nvSpPr>
          <p:cNvPr id="38915" name="Content Placeholder 2"/>
          <p:cNvSpPr>
            <a:spLocks noGrp="1"/>
          </p:cNvSpPr>
          <p:nvPr>
            <p:ph idx="1"/>
          </p:nvPr>
        </p:nvSpPr>
        <p:spPr>
          <a:xfrm>
            <a:off x="609600" y="1712913"/>
            <a:ext cx="10972800" cy="4895850"/>
          </a:xfrm>
        </p:spPr>
        <p:txBody>
          <a:bodyPr/>
          <a:lstStyle/>
          <a:p>
            <a:pPr eaLnBrk="1" hangingPunct="1"/>
            <a:r>
              <a:rPr lang="en-US" dirty="0">
                <a:ea typeface="MS PGothic" charset="0"/>
              </a:rPr>
              <a:t>Scale</a:t>
            </a:r>
          </a:p>
          <a:p>
            <a:pPr lvl="1" eaLnBrk="1" hangingPunct="1"/>
            <a:r>
              <a:rPr lang="en-US" dirty="0">
                <a:ea typeface="MS PGothic" charset="0"/>
              </a:rPr>
              <a:t>Size of the production process</a:t>
            </a:r>
          </a:p>
          <a:p>
            <a:pPr eaLnBrk="1" hangingPunct="1"/>
            <a:r>
              <a:rPr lang="en-US" dirty="0">
                <a:ea typeface="MS PGothic" charset="0"/>
              </a:rPr>
              <a:t>Efficient scale</a:t>
            </a:r>
          </a:p>
          <a:p>
            <a:pPr lvl="1" eaLnBrk="1" hangingPunct="1"/>
            <a:r>
              <a:rPr lang="en-US" dirty="0">
                <a:ea typeface="MS PGothic" charset="0"/>
              </a:rPr>
              <a:t>The level of output in which ATC is minimized</a:t>
            </a:r>
          </a:p>
          <a:p>
            <a:pPr lvl="1" eaLnBrk="1" hangingPunct="1"/>
            <a:r>
              <a:rPr lang="en-US" dirty="0">
                <a:ea typeface="MS PGothic" charset="0"/>
              </a:rPr>
              <a:t>Note that the MC curve passes through the minimum of the ATC curve.</a:t>
            </a:r>
          </a:p>
        </p:txBody>
      </p:sp>
    </p:spTree>
    <p:extLst>
      <p:ext uri="{BB962C8B-B14F-4D97-AF65-F5344CB8AC3E}">
        <p14:creationId xmlns:p14="http://schemas.microsoft.com/office/powerpoint/2010/main" val="3077144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arn(inVertical)">
                                      <p:cBhvr>
                                        <p:cTn id="7" dur="500"/>
                                        <p:tgtEl>
                                          <p:spTgt spid="38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8915">
                                            <p:txEl>
                                              <p:pRg st="3" end="3"/>
                                            </p:txEl>
                                          </p:spTgt>
                                        </p:tgtEl>
                                        <p:attrNameLst>
                                          <p:attrName>style.visibility</p:attrName>
                                        </p:attrNameLst>
                                      </p:cBhvr>
                                      <p:to>
                                        <p:strVal val="visible"/>
                                      </p:to>
                                    </p:set>
                                    <p:animEffect transition="in" filter="barn(inVertical)">
                                      <p:cBhvr>
                                        <p:cTn id="12" dur="500"/>
                                        <p:tgtEl>
                                          <p:spTgt spid="38915">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animEffect transition="in" filter="barn(inVertical)">
                                      <p:cBhvr>
                                        <p:cTn id="15"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91887" y="11"/>
            <a:ext cx="10900228" cy="1527175"/>
          </a:xfrm>
        </p:spPr>
        <p:txBody>
          <a:bodyPr/>
          <a:lstStyle/>
          <a:p>
            <a:pPr algn="ctr"/>
            <a:r>
              <a:rPr lang="en-US" altLang="en-US" b="1" dirty="0"/>
              <a:t>Perfectly Competitive vs. Monopoly</a:t>
            </a:r>
          </a:p>
        </p:txBody>
      </p:sp>
      <p:graphicFrame>
        <p:nvGraphicFramePr>
          <p:cNvPr id="5" name="Table 4"/>
          <p:cNvGraphicFramePr>
            <a:graphicFrameLocks noGrp="1"/>
          </p:cNvGraphicFramePr>
          <p:nvPr>
            <p:extLst>
              <p:ext uri="{D42A27DB-BD31-4B8C-83A1-F6EECF244321}">
                <p14:modId xmlns:p14="http://schemas.microsoft.com/office/powerpoint/2010/main" val="938872215"/>
              </p:ext>
            </p:extLst>
          </p:nvPr>
        </p:nvGraphicFramePr>
        <p:xfrm>
          <a:off x="1143552" y="1698625"/>
          <a:ext cx="9395012" cy="5019676"/>
        </p:xfrm>
        <a:graphic>
          <a:graphicData uri="http://schemas.openxmlformats.org/drawingml/2006/table">
            <a:tbl>
              <a:tblPr/>
              <a:tblGrid>
                <a:gridCol w="4697506">
                  <a:extLst>
                    <a:ext uri="{9D8B030D-6E8A-4147-A177-3AD203B41FA5}">
                      <a16:colId xmlns:a16="http://schemas.microsoft.com/office/drawing/2014/main" val="20000"/>
                    </a:ext>
                  </a:extLst>
                </a:gridCol>
                <a:gridCol w="4697506">
                  <a:extLst>
                    <a:ext uri="{9D8B030D-6E8A-4147-A177-3AD203B41FA5}">
                      <a16:colId xmlns:a16="http://schemas.microsoft.com/office/drawing/2014/main" val="20001"/>
                    </a:ext>
                  </a:extLst>
                </a:gridCol>
              </a:tblGrid>
              <a:tr h="865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Perfectly Competitive</a:t>
                      </a:r>
                    </a:p>
                  </a:txBody>
                  <a:tcPr marL="68580" marR="6858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Monopoly</a:t>
                      </a: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0"/>
                  </a:ext>
                </a:extLst>
              </a:tr>
              <a:tr h="7508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Many firms</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One firm</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30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Produces efficient level of output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(since P = MC)</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Produces less than the efficient level of output</a:t>
                      </a:r>
                      <a:b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b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(since P &gt; MC)</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3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Cannot earn long-run economic profits</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May earn long-run economic profits</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7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Has no market power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(is a price taker) </a:t>
                      </a:r>
                    </a:p>
                  </a:txBody>
                  <a:tcPr marL="68580" marR="68580" marT="0" marB="0" anchor="ctr" horzOverflow="overflow">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Has significant market power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(is a price maker)</a:t>
                      </a:r>
                    </a:p>
                  </a:txBody>
                  <a:tcPr marL="68580" marR="6858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3" name="Straight Connector 2">
            <a:extLst>
              <a:ext uri="{FF2B5EF4-FFF2-40B4-BE49-F238E27FC236}">
                <a16:creationId xmlns:a16="http://schemas.microsoft.com/office/drawing/2014/main" id="{37542303-2CC8-BD4A-80BC-D8FD071F3F0C}"/>
              </a:ext>
            </a:extLst>
          </p:cNvPr>
          <p:cNvCxnSpPr>
            <a:cxnSpLocks/>
            <a:stCxn id="5" idx="0"/>
            <a:endCxn id="5" idx="2"/>
          </p:cNvCxnSpPr>
          <p:nvPr/>
        </p:nvCxnSpPr>
        <p:spPr>
          <a:xfrm>
            <a:off x="5841058" y="1698625"/>
            <a:ext cx="0" cy="50196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59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981200" y="1"/>
            <a:ext cx="8229600" cy="1527175"/>
          </a:xfrm>
        </p:spPr>
        <p:txBody>
          <a:bodyPr/>
          <a:lstStyle/>
          <a:p>
            <a:pPr algn="l"/>
            <a:r>
              <a:rPr lang="en-US" sz="4000" b="1" dirty="0">
                <a:cs typeface="Arial" pitchFamily="-107" charset="0"/>
              </a:rPr>
              <a:t>Class Activity: Think-Pair-Share</a:t>
            </a:r>
          </a:p>
        </p:txBody>
      </p:sp>
      <p:sp>
        <p:nvSpPr>
          <p:cNvPr id="64514" name="Content Placeholder 2"/>
          <p:cNvSpPr>
            <a:spLocks noGrp="1"/>
          </p:cNvSpPr>
          <p:nvPr>
            <p:ph idx="1"/>
          </p:nvPr>
        </p:nvSpPr>
        <p:spPr>
          <a:xfrm>
            <a:off x="1981200" y="1574801"/>
            <a:ext cx="9825990" cy="1343025"/>
          </a:xfrm>
        </p:spPr>
        <p:txBody>
          <a:bodyPr/>
          <a:lstStyle/>
          <a:p>
            <a:pPr eaLnBrk="1" hangingPunct="1">
              <a:buFontTx/>
              <a:buChar char="•"/>
            </a:pPr>
            <a:r>
              <a:rPr lang="en-US" sz="3200" dirty="0">
                <a:cs typeface="Arial" pitchFamily="-107" charset="0"/>
              </a:rPr>
              <a:t>A monopolist faces the following demand and cost schedule. How much should the firm produce? How much profit will it earn? You have five minutes.</a:t>
            </a:r>
          </a:p>
        </p:txBody>
      </p:sp>
      <p:graphicFrame>
        <p:nvGraphicFramePr>
          <p:cNvPr id="4" name="Table 3"/>
          <p:cNvGraphicFramePr>
            <a:graphicFrameLocks noGrp="1"/>
          </p:cNvGraphicFramePr>
          <p:nvPr>
            <p:extLst>
              <p:ext uri="{D42A27DB-BD31-4B8C-83A1-F6EECF244321}">
                <p14:modId xmlns:p14="http://schemas.microsoft.com/office/powerpoint/2010/main" val="2355355614"/>
              </p:ext>
            </p:extLst>
          </p:nvPr>
        </p:nvGraphicFramePr>
        <p:xfrm>
          <a:off x="1981200" y="3228340"/>
          <a:ext cx="8829675" cy="3276600"/>
        </p:xfrm>
        <a:graphic>
          <a:graphicData uri="http://schemas.openxmlformats.org/drawingml/2006/table">
            <a:tbl>
              <a:tblPr firstRow="1"/>
              <a:tblGrid>
                <a:gridCol w="1262062">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62063">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gridCol w="1262062">
                  <a:extLst>
                    <a:ext uri="{9D8B030D-6E8A-4147-A177-3AD203B41FA5}">
                      <a16:colId xmlns:a16="http://schemas.microsoft.com/office/drawing/2014/main" val="20004"/>
                    </a:ext>
                  </a:extLst>
                </a:gridCol>
                <a:gridCol w="1260475">
                  <a:extLst>
                    <a:ext uri="{9D8B030D-6E8A-4147-A177-3AD203B41FA5}">
                      <a16:colId xmlns:a16="http://schemas.microsoft.com/office/drawing/2014/main" val="20005"/>
                    </a:ext>
                  </a:extLst>
                </a:gridCol>
                <a:gridCol w="1262063">
                  <a:extLst>
                    <a:ext uri="{9D8B030D-6E8A-4147-A177-3AD203B41FA5}">
                      <a16:colId xmlns:a16="http://schemas.microsoft.com/office/drawing/2014/main" val="20006"/>
                    </a:ext>
                  </a:extLst>
                </a:gridCol>
              </a:tblGrid>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Price</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Quantity</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TR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TC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MR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MC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Profit</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16:rowId xmlns:a16="http://schemas.microsoft.com/office/drawing/2014/main" val="10000"/>
                  </a:ext>
                </a:extLst>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1</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3</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5</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charset="0"/>
                          <a:ea typeface="Arial" charset="0"/>
                          <a:cs typeface="Arial" charset="0"/>
                        </a:rPr>
                        <a:t>Empty Cell</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397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981200" y="1"/>
            <a:ext cx="8229600" cy="1527175"/>
          </a:xfrm>
        </p:spPr>
        <p:txBody>
          <a:bodyPr/>
          <a:lstStyle/>
          <a:p>
            <a:pPr algn="l"/>
            <a:r>
              <a:rPr lang="en-US" sz="4000" b="1" dirty="0">
                <a:cs typeface="Arial" pitchFamily="-107" charset="0"/>
              </a:rPr>
              <a:t>Class Activity: Think-Pair-Share </a:t>
            </a:r>
          </a:p>
        </p:txBody>
      </p:sp>
      <p:sp>
        <p:nvSpPr>
          <p:cNvPr id="66562" name="Content Placeholder 2"/>
          <p:cNvSpPr>
            <a:spLocks noGrp="1"/>
          </p:cNvSpPr>
          <p:nvPr>
            <p:ph idx="1"/>
          </p:nvPr>
        </p:nvSpPr>
        <p:spPr>
          <a:xfrm>
            <a:off x="1981200" y="1712913"/>
            <a:ext cx="9563100" cy="1173162"/>
          </a:xfrm>
        </p:spPr>
        <p:txBody>
          <a:bodyPr/>
          <a:lstStyle/>
          <a:p>
            <a:pPr eaLnBrk="1" hangingPunct="1">
              <a:buFontTx/>
              <a:buChar char="•"/>
            </a:pPr>
            <a:r>
              <a:rPr lang="en-US" sz="3200" dirty="0">
                <a:cs typeface="Arial" pitchFamily="-107" charset="0"/>
              </a:rPr>
              <a:t>A monopolist faces the following demand and cost schedule. How much should the firm produce? How much profit will it earn? You have five minutes.</a:t>
            </a:r>
          </a:p>
        </p:txBody>
      </p:sp>
      <p:graphicFrame>
        <p:nvGraphicFramePr>
          <p:cNvPr id="4" name="Table 3"/>
          <p:cNvGraphicFramePr>
            <a:graphicFrameLocks noGrp="1"/>
          </p:cNvGraphicFramePr>
          <p:nvPr>
            <p:extLst>
              <p:ext uri="{D42A27DB-BD31-4B8C-83A1-F6EECF244321}">
                <p14:modId xmlns:p14="http://schemas.microsoft.com/office/powerpoint/2010/main" val="227028458"/>
              </p:ext>
            </p:extLst>
          </p:nvPr>
        </p:nvGraphicFramePr>
        <p:xfrm>
          <a:off x="1981200" y="3296920"/>
          <a:ext cx="8829674" cy="3276600"/>
        </p:xfrm>
        <a:graphic>
          <a:graphicData uri="http://schemas.openxmlformats.org/drawingml/2006/table">
            <a:tbl>
              <a:tblPr firstRow="1"/>
              <a:tblGrid>
                <a:gridCol w="1261382">
                  <a:extLst>
                    <a:ext uri="{9D8B030D-6E8A-4147-A177-3AD203B41FA5}">
                      <a16:colId xmlns:a16="http://schemas.microsoft.com/office/drawing/2014/main" val="20000"/>
                    </a:ext>
                  </a:extLst>
                </a:gridCol>
                <a:gridCol w="1261382">
                  <a:extLst>
                    <a:ext uri="{9D8B030D-6E8A-4147-A177-3AD203B41FA5}">
                      <a16:colId xmlns:a16="http://schemas.microsoft.com/office/drawing/2014/main" val="20001"/>
                    </a:ext>
                  </a:extLst>
                </a:gridCol>
                <a:gridCol w="1261382">
                  <a:extLst>
                    <a:ext uri="{9D8B030D-6E8A-4147-A177-3AD203B41FA5}">
                      <a16:colId xmlns:a16="http://schemas.microsoft.com/office/drawing/2014/main" val="20002"/>
                    </a:ext>
                  </a:extLst>
                </a:gridCol>
                <a:gridCol w="1261382">
                  <a:extLst>
                    <a:ext uri="{9D8B030D-6E8A-4147-A177-3AD203B41FA5}">
                      <a16:colId xmlns:a16="http://schemas.microsoft.com/office/drawing/2014/main" val="20003"/>
                    </a:ext>
                  </a:extLst>
                </a:gridCol>
                <a:gridCol w="1261382">
                  <a:extLst>
                    <a:ext uri="{9D8B030D-6E8A-4147-A177-3AD203B41FA5}">
                      <a16:colId xmlns:a16="http://schemas.microsoft.com/office/drawing/2014/main" val="20004"/>
                    </a:ext>
                  </a:extLst>
                </a:gridCol>
                <a:gridCol w="1261382">
                  <a:extLst>
                    <a:ext uri="{9D8B030D-6E8A-4147-A177-3AD203B41FA5}">
                      <a16:colId xmlns:a16="http://schemas.microsoft.com/office/drawing/2014/main" val="20005"/>
                    </a:ext>
                  </a:extLst>
                </a:gridCol>
                <a:gridCol w="1261382">
                  <a:extLst>
                    <a:ext uri="{9D8B030D-6E8A-4147-A177-3AD203B41FA5}">
                      <a16:colId xmlns:a16="http://schemas.microsoft.com/office/drawing/2014/main" val="20006"/>
                    </a:ext>
                  </a:extLst>
                </a:gridCol>
              </a:tblGrid>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Price</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Quantity</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TR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TC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MR</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MC</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charset="0"/>
                          <a:ea typeface="Arial" charset="0"/>
                          <a:cs typeface="Arial" charset="0"/>
                        </a:rPr>
                        <a:t>Profit</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1</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3</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4</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$8</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100">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5</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charset="0"/>
                          <a:ea typeface="Arial" charset="0"/>
                          <a:cs typeface="Arial" charset="0"/>
                        </a:rPr>
                        <a:t>$10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-$6</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$2</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Helvetica Neue" charset="0"/>
                          <a:ea typeface="Helvetica Neue" charset="0"/>
                          <a:cs typeface="Helvetica Neue" charset="0"/>
                        </a:defRPr>
                      </a:lvl3pPr>
                      <a:lvl4pPr marL="16002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4pPr>
                      <a:lvl5pPr marL="2057400" indent="-228600" eaLnBrk="0" hangingPunct="0">
                        <a:spcBef>
                          <a:spcPct val="20000"/>
                        </a:spcBef>
                        <a:buFont typeface="Arial" pitchFamily="34" charset="0"/>
                        <a:defRPr>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Helvetica Neue" charset="0"/>
                          <a:ea typeface="Helvetica Neue" charset="0"/>
                          <a:cs typeface="Helvetica Neue"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Arial" charset="0"/>
                          <a:ea typeface="Arial" charset="0"/>
                          <a:cs typeface="Arial" charset="0"/>
                        </a:rPr>
                        <a:t>$0</a:t>
                      </a:r>
                    </a:p>
                  </a:txBody>
                  <a:tcPr marL="9527" marR="9527"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2631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11"/>
            <a:ext cx="8229600" cy="1527175"/>
          </a:xfrm>
        </p:spPr>
        <p:txBody>
          <a:bodyPr/>
          <a:lstStyle/>
          <a:p>
            <a:r>
              <a:rPr lang="en-US" altLang="en-US" b="1" dirty="0"/>
              <a:t>The Problems with Monopoly</a:t>
            </a:r>
          </a:p>
        </p:txBody>
      </p:sp>
      <p:sp>
        <p:nvSpPr>
          <p:cNvPr id="21507" name="Content Placeholder 2"/>
          <p:cNvSpPr>
            <a:spLocks noGrp="1"/>
          </p:cNvSpPr>
          <p:nvPr>
            <p:ph idx="1"/>
          </p:nvPr>
        </p:nvSpPr>
        <p:spPr>
          <a:xfrm>
            <a:off x="1981200" y="1712913"/>
            <a:ext cx="8229600" cy="4895850"/>
          </a:xfrm>
        </p:spPr>
        <p:txBody>
          <a:bodyPr/>
          <a:lstStyle/>
          <a:p>
            <a:r>
              <a:rPr lang="en-US" altLang="en-US" sz="3200" dirty="0"/>
              <a:t>Monopolies can make societies worse off</a:t>
            </a:r>
          </a:p>
          <a:p>
            <a:pPr lvl="1"/>
            <a:r>
              <a:rPr lang="en-US" altLang="en-US" sz="2800" dirty="0"/>
              <a:t>Restricting output and charging higher prices compared to perfectly competitive markets</a:t>
            </a:r>
          </a:p>
          <a:p>
            <a:pPr lvl="1"/>
            <a:r>
              <a:rPr lang="en-US" altLang="en-US" sz="2800" dirty="0"/>
              <a:t>Operate inefficiently (deadweight loss).  This is referred to as market failure.</a:t>
            </a:r>
          </a:p>
          <a:p>
            <a:pPr lvl="1"/>
            <a:r>
              <a:rPr lang="en-US" altLang="en-US" sz="2800" dirty="0"/>
              <a:t>Less choices for consumers</a:t>
            </a:r>
          </a:p>
          <a:p>
            <a:pPr lvl="1"/>
            <a:r>
              <a:rPr lang="en-US" altLang="en-US" sz="2800" dirty="0"/>
              <a:t>Unhealthy competition called "</a:t>
            </a:r>
            <a:r>
              <a:rPr lang="en-US" altLang="ja-JP" sz="2800" dirty="0"/>
              <a:t>rent seeking"</a:t>
            </a:r>
            <a:endParaRPr lang="en-US" altLang="en-US" sz="2800" dirty="0"/>
          </a:p>
        </p:txBody>
      </p:sp>
    </p:spTree>
    <p:extLst>
      <p:ext uri="{BB962C8B-B14F-4D97-AF65-F5344CB8AC3E}">
        <p14:creationId xmlns:p14="http://schemas.microsoft.com/office/powerpoint/2010/main" val="2842892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arn(inVertical)">
                                      <p:cBhvr>
                                        <p:cTn id="7" dur="500"/>
                                        <p:tgtEl>
                                          <p:spTgt spid="2150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barn(inVertical)">
                                      <p:cBhvr>
                                        <p:cTn id="10" dur="500"/>
                                        <p:tgtEl>
                                          <p:spTgt spid="2150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animEffect transition="in" filter="barn(inVertical)">
                                      <p:cBhvr>
                                        <p:cTn id="13" dur="500"/>
                                        <p:tgtEl>
                                          <p:spTgt spid="2150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1507">
                                            <p:txEl>
                                              <p:pRg st="4" end="4"/>
                                            </p:txEl>
                                          </p:spTgt>
                                        </p:tgtEl>
                                        <p:attrNameLst>
                                          <p:attrName>style.visibility</p:attrName>
                                        </p:attrNameLst>
                                      </p:cBhvr>
                                      <p:to>
                                        <p:strVal val="visible"/>
                                      </p:to>
                                    </p:set>
                                    <p:animEffect transition="in" filter="barn(inVertical)">
                                      <p:cBhvr>
                                        <p:cTn id="16"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09600" y="9"/>
            <a:ext cx="10972800" cy="1527175"/>
          </a:xfrm>
        </p:spPr>
        <p:txBody>
          <a:bodyPr/>
          <a:lstStyle/>
          <a:p>
            <a:r>
              <a:rPr lang="en-US" altLang="en-US" b="1" dirty="0"/>
              <a:t>The Problems with Monopoly</a:t>
            </a:r>
            <a:endParaRPr lang="en-US" b="1" dirty="0">
              <a:ea typeface="MS PGothic" charset="0"/>
            </a:endParaRPr>
          </a:p>
        </p:txBody>
      </p:sp>
      <p:sp>
        <p:nvSpPr>
          <p:cNvPr id="25603" name="Content Placeholder 2"/>
          <p:cNvSpPr>
            <a:spLocks noGrp="1"/>
          </p:cNvSpPr>
          <p:nvPr>
            <p:ph idx="1"/>
          </p:nvPr>
        </p:nvSpPr>
        <p:spPr>
          <a:xfrm>
            <a:off x="609600" y="1625602"/>
            <a:ext cx="11331388" cy="5065713"/>
          </a:xfrm>
        </p:spPr>
        <p:txBody>
          <a:bodyPr/>
          <a:lstStyle/>
          <a:p>
            <a:r>
              <a:rPr lang="en-US" sz="2800" dirty="0">
                <a:ea typeface="MS PGothic" charset="0"/>
              </a:rPr>
              <a:t>Few choices</a:t>
            </a:r>
          </a:p>
          <a:p>
            <a:pPr lvl="1"/>
            <a:r>
              <a:rPr lang="en-US" sz="2400" dirty="0">
                <a:ea typeface="MS PGothic" charset="0"/>
              </a:rPr>
              <a:t>Restricts consumer ability to put downward pressure on prices. No substitutes.</a:t>
            </a:r>
          </a:p>
          <a:p>
            <a:pPr lvl="1"/>
            <a:r>
              <a:rPr lang="en-US" sz="2400" dirty="0">
                <a:ea typeface="MS PGothic" charset="0"/>
              </a:rPr>
              <a:t>Cable companies and bundling.  Monopolies can force you to buy more.</a:t>
            </a:r>
          </a:p>
          <a:p>
            <a:r>
              <a:rPr lang="en-US" sz="2800" dirty="0">
                <a:ea typeface="MS PGothic" charset="0"/>
              </a:rPr>
              <a:t>Rent seeking</a:t>
            </a:r>
          </a:p>
          <a:p>
            <a:pPr lvl="1"/>
            <a:r>
              <a:rPr lang="en-US" sz="2400" dirty="0">
                <a:ea typeface="MS PGothic" charset="0"/>
              </a:rPr>
              <a:t>Competition among rivals</a:t>
            </a:r>
            <a:br>
              <a:rPr lang="en-US" sz="2400" dirty="0">
                <a:ea typeface="MS PGothic" charset="0"/>
              </a:rPr>
            </a:br>
            <a:r>
              <a:rPr lang="en-US" sz="2400" dirty="0">
                <a:ea typeface="MS PGothic" charset="0"/>
              </a:rPr>
              <a:t>to secure monopoly profits</a:t>
            </a:r>
          </a:p>
          <a:p>
            <a:pPr lvl="1"/>
            <a:r>
              <a:rPr lang="en-US" sz="2400" dirty="0">
                <a:ea typeface="MS PGothic" charset="0"/>
              </a:rPr>
              <a:t>This type of competition produces one winner without the other usual benefits of competition</a:t>
            </a:r>
          </a:p>
          <a:p>
            <a:pPr lvl="1"/>
            <a:r>
              <a:rPr lang="en-US" sz="2400" dirty="0">
                <a:ea typeface="MS PGothic" charset="0"/>
              </a:rPr>
              <a:t>Inefficient:  Resources used to monopolize rather than become a more competitive firm</a:t>
            </a:r>
          </a:p>
        </p:txBody>
      </p:sp>
      <p:pic>
        <p:nvPicPr>
          <p:cNvPr id="25604" name="Picture 5" descr="G:\DirkTextbookN\Jpegs(All)\JpegsBatch3LateJuly\42-17082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073" y="3052482"/>
            <a:ext cx="3789034" cy="123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801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arn(inVertical)">
                                      <p:cBhvr>
                                        <p:cTn id="7" dur="500"/>
                                        <p:tgtEl>
                                          <p:spTgt spid="2560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barn(inVertical)">
                                      <p:cBhvr>
                                        <p:cTn id="10" dur="500"/>
                                        <p:tgtEl>
                                          <p:spTgt spid="2560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barn(inVertical)">
                                      <p:cBhvr>
                                        <p:cTn id="13" dur="500"/>
                                        <p:tgtEl>
                                          <p:spTgt spid="256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arn(inVertical)">
                                      <p:cBhvr>
                                        <p:cTn id="18" dur="500"/>
                                        <p:tgtEl>
                                          <p:spTgt spid="2560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arn(inVertical)">
                                      <p:cBhvr>
                                        <p:cTn id="21" dur="500"/>
                                        <p:tgtEl>
                                          <p:spTgt spid="2560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arn(inVertical)">
                                      <p:cBhvr>
                                        <p:cTn id="24"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2668595"/>
            <a:ext cx="6604000" cy="303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rrow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0771" y="3602038"/>
            <a:ext cx="1081087" cy="176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Lp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830638"/>
            <a:ext cx="2914651"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pcR.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6441" y="3870336"/>
            <a:ext cx="1525587" cy="185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Rd.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95994" y="2882900"/>
            <a:ext cx="2470151" cy="212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Rmc.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67415" y="3046413"/>
            <a:ext cx="2451100" cy="14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Rmr.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03927" y="2968627"/>
            <a:ext cx="1485900" cy="208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Rpm.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56283" y="3462338"/>
            <a:ext cx="1120775" cy="223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sdLeft.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43177" y="2862272"/>
            <a:ext cx="2471739"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text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89741" y="3752850"/>
            <a:ext cx="301307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text2.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59575" y="1838325"/>
            <a:ext cx="3835400" cy="174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titles.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32107" y="5980124"/>
            <a:ext cx="5464175" cy="19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3" name="Title 20"/>
          <p:cNvSpPr>
            <a:spLocks noGrp="1"/>
          </p:cNvSpPr>
          <p:nvPr>
            <p:ph type="title"/>
          </p:nvPr>
        </p:nvSpPr>
        <p:spPr/>
        <p:txBody>
          <a:bodyPr/>
          <a:lstStyle/>
          <a:p>
            <a:pPr eaLnBrk="1" hangingPunct="1"/>
            <a:r>
              <a:rPr lang="en-US" altLang="en-US" b="1" dirty="0"/>
              <a:t>Perfectly Competitive vs. Monopoly</a:t>
            </a:r>
          </a:p>
        </p:txBody>
      </p:sp>
    </p:spTree>
    <p:extLst>
      <p:ext uri="{BB962C8B-B14F-4D97-AF65-F5344CB8AC3E}">
        <p14:creationId xmlns:p14="http://schemas.microsoft.com/office/powerpoint/2010/main" val="2652549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10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10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10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yellow.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2854330"/>
            <a:ext cx="5243512" cy="133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0" name="Picture 1" descr="ax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454150"/>
            <a:ext cx="6394451" cy="518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7549" y="2008193"/>
            <a:ext cx="4173539" cy="304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green.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9301" y="1296999"/>
            <a:ext cx="2863851" cy="232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mc.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4546" y="1935163"/>
            <a:ext cx="4306887" cy="337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mr.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40088" y="2060579"/>
            <a:ext cx="2997200" cy="411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c.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54341" y="3459163"/>
            <a:ext cx="2541587" cy="321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pm.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03537" y="2889250"/>
            <a:ext cx="1873251"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174698" y="1123641"/>
            <a:ext cx="2526582" cy="1200329"/>
          </a:xfrm>
          <a:prstGeom prst="rect">
            <a:avLst/>
          </a:prstGeom>
          <a:solidFill>
            <a:schemeClr val="accent1">
              <a:lumMod val="20000"/>
              <a:lumOff val="80000"/>
            </a:schemeClr>
          </a:solidFill>
        </p:spPr>
        <p:txBody>
          <a:bodyPr wrap="square" rtlCol="0">
            <a:spAutoFit/>
          </a:bodyPr>
          <a:lstStyle/>
          <a:p>
            <a:r>
              <a:rPr lang="en-US" dirty="0">
                <a:latin typeface="Cambria" panose="02040503050406030204" pitchFamily="18" charset="0"/>
              </a:rPr>
              <a:t>Part of Consumer Surplus </a:t>
            </a:r>
          </a:p>
          <a:p>
            <a:r>
              <a:rPr lang="en-US" dirty="0">
                <a:latin typeface="Cambria" panose="02040503050406030204" pitchFamily="18" charset="0"/>
              </a:rPr>
              <a:t>Transferred to Monopoly</a:t>
            </a:r>
          </a:p>
        </p:txBody>
      </p:sp>
      <p:sp>
        <p:nvSpPr>
          <p:cNvPr id="16" name="Title 9"/>
          <p:cNvSpPr>
            <a:spLocks noGrp="1"/>
          </p:cNvSpPr>
          <p:nvPr>
            <p:ph type="title"/>
          </p:nvPr>
        </p:nvSpPr>
        <p:spPr>
          <a:xfrm>
            <a:off x="609600" y="17943"/>
            <a:ext cx="10972800" cy="780685"/>
          </a:xfrm>
        </p:spPr>
        <p:txBody>
          <a:bodyPr/>
          <a:lstStyle/>
          <a:p>
            <a:pPr algn="ctr" eaLnBrk="1" hangingPunct="1"/>
            <a:r>
              <a:rPr lang="en-US" altLang="en-US" b="1" dirty="0">
                <a:cs typeface="Arial" panose="020B0604020202020204" pitchFamily="34" charset="0"/>
              </a:rPr>
              <a:t>Deadweight Loss (DWL) of Monopoly</a:t>
            </a:r>
            <a:endParaRPr lang="en-US" altLang="en-US" b="1" dirty="0"/>
          </a:p>
        </p:txBody>
      </p:sp>
    </p:spTree>
    <p:extLst>
      <p:ext uri="{BB962C8B-B14F-4D97-AF65-F5344CB8AC3E}">
        <p14:creationId xmlns:p14="http://schemas.microsoft.com/office/powerpoint/2010/main" val="147521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1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yellow.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2854330"/>
            <a:ext cx="5243512" cy="133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0" name="Picture 1" descr="ax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454150"/>
            <a:ext cx="6394451" cy="5189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7549" y="2008193"/>
            <a:ext cx="4173539" cy="304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green.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9301" y="1296999"/>
            <a:ext cx="2863851" cy="232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mc.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4546" y="1935163"/>
            <a:ext cx="4306887" cy="337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mr.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40088" y="2060579"/>
            <a:ext cx="2997200" cy="411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c.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54341" y="3459163"/>
            <a:ext cx="2541587" cy="321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pm.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03537" y="2889250"/>
            <a:ext cx="1873251"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7" name="Title 9"/>
          <p:cNvSpPr>
            <a:spLocks noGrp="1"/>
          </p:cNvSpPr>
          <p:nvPr>
            <p:ph type="title"/>
          </p:nvPr>
        </p:nvSpPr>
        <p:spPr>
          <a:xfrm>
            <a:off x="1323912" y="33983"/>
            <a:ext cx="9826752" cy="709714"/>
          </a:xfrm>
        </p:spPr>
        <p:txBody>
          <a:bodyPr/>
          <a:lstStyle/>
          <a:p>
            <a:pPr algn="ctr" eaLnBrk="1" hangingPunct="1"/>
            <a:r>
              <a:rPr lang="en-US" altLang="en-US" b="1" dirty="0">
                <a:cs typeface="Arial" panose="020B0604020202020204" pitchFamily="34" charset="0"/>
              </a:rPr>
              <a:t>Deadweight Loss (DWL) of Monopoly</a:t>
            </a:r>
            <a:endParaRPr lang="en-US" altLang="en-US" b="1" dirty="0"/>
          </a:p>
        </p:txBody>
      </p:sp>
      <p:sp>
        <p:nvSpPr>
          <p:cNvPr id="5" name="Rectangle 4"/>
          <p:cNvSpPr/>
          <p:nvPr/>
        </p:nvSpPr>
        <p:spPr>
          <a:xfrm>
            <a:off x="3842150" y="3071209"/>
            <a:ext cx="409086" cy="523220"/>
          </a:xfrm>
          <a:prstGeom prst="rect">
            <a:avLst/>
          </a:prstGeom>
          <a:noFill/>
        </p:spPr>
        <p:txBody>
          <a:bodyPr wrap="none" lIns="91440" tIns="45720" rIns="91440" bIns="45720">
            <a:spAutoFit/>
          </a:bodyPr>
          <a:lstStyle/>
          <a:p>
            <a:pPr algn="ctr"/>
            <a:r>
              <a:rPr lang="en-US" sz="2800" cap="none" spc="0" dirty="0">
                <a:ln w="22225">
                  <a:solidFill>
                    <a:schemeClr val="accent2"/>
                  </a:solidFill>
                  <a:prstDash val="solid"/>
                </a:ln>
                <a:solidFill>
                  <a:schemeClr val="accent2">
                    <a:lumMod val="40000"/>
                    <a:lumOff val="60000"/>
                  </a:schemeClr>
                </a:solidFill>
                <a:effectLst/>
                <a:latin typeface="Cambria" panose="02040503050406030204" pitchFamily="18" charset="0"/>
              </a:rPr>
              <a:t>A</a:t>
            </a:r>
            <a:endParaRPr lang="en-US" sz="1600" cap="none" spc="0" dirty="0">
              <a:ln w="22225">
                <a:solidFill>
                  <a:schemeClr val="accent2"/>
                </a:solidFill>
                <a:prstDash val="solid"/>
              </a:ln>
              <a:solidFill>
                <a:schemeClr val="accent2">
                  <a:lumMod val="40000"/>
                  <a:lumOff val="60000"/>
                </a:schemeClr>
              </a:solidFill>
              <a:effectLst/>
              <a:latin typeface="Cambria" panose="02040503050406030204" pitchFamily="18" charset="0"/>
            </a:endParaRPr>
          </a:p>
        </p:txBody>
      </p:sp>
      <p:sp>
        <p:nvSpPr>
          <p:cNvPr id="16" name="Rectangle 15"/>
          <p:cNvSpPr/>
          <p:nvPr/>
        </p:nvSpPr>
        <p:spPr>
          <a:xfrm>
            <a:off x="4625542" y="3133131"/>
            <a:ext cx="386644" cy="523220"/>
          </a:xfrm>
          <a:prstGeom prst="rect">
            <a:avLst/>
          </a:prstGeom>
          <a:noFill/>
        </p:spPr>
        <p:txBody>
          <a:bodyPr wrap="none" lIns="91440" tIns="45720" rIns="91440" bIns="45720">
            <a:spAutoFit/>
          </a:bodyPr>
          <a:lstStyle/>
          <a:p>
            <a:pPr algn="ctr"/>
            <a:r>
              <a:rPr lang="en-US" sz="2800" dirty="0">
                <a:ln w="22225">
                  <a:solidFill>
                    <a:schemeClr val="accent2"/>
                  </a:solidFill>
                  <a:prstDash val="solid"/>
                </a:ln>
                <a:solidFill>
                  <a:schemeClr val="accent2">
                    <a:lumMod val="40000"/>
                    <a:lumOff val="60000"/>
                  </a:schemeClr>
                </a:solidFill>
                <a:latin typeface="Cambria" panose="02040503050406030204" pitchFamily="18" charset="0"/>
              </a:rPr>
              <a:t>C</a:t>
            </a:r>
            <a:endParaRPr lang="en-US" sz="1600" cap="none" spc="0" dirty="0">
              <a:ln w="22225">
                <a:solidFill>
                  <a:schemeClr val="accent2"/>
                </a:solidFill>
                <a:prstDash val="solid"/>
              </a:ln>
              <a:solidFill>
                <a:schemeClr val="accent2">
                  <a:lumMod val="40000"/>
                  <a:lumOff val="60000"/>
                </a:schemeClr>
              </a:solidFill>
              <a:effectLst/>
              <a:latin typeface="Cambria" panose="02040503050406030204" pitchFamily="18" charset="0"/>
            </a:endParaRPr>
          </a:p>
        </p:txBody>
      </p:sp>
      <p:sp>
        <p:nvSpPr>
          <p:cNvPr id="17" name="Rectangle 16"/>
          <p:cNvSpPr/>
          <p:nvPr/>
        </p:nvSpPr>
        <p:spPr>
          <a:xfrm>
            <a:off x="3511423" y="2382095"/>
            <a:ext cx="404277" cy="523220"/>
          </a:xfrm>
          <a:prstGeom prst="rect">
            <a:avLst/>
          </a:prstGeom>
          <a:noFill/>
        </p:spPr>
        <p:txBody>
          <a:bodyPr wrap="none" lIns="91440" tIns="45720" rIns="91440" bIns="45720">
            <a:spAutoFit/>
          </a:bodyPr>
          <a:lstStyle/>
          <a:p>
            <a:pPr algn="ctr"/>
            <a:r>
              <a:rPr lang="en-US" sz="2800" dirty="0">
                <a:ln w="22225">
                  <a:solidFill>
                    <a:schemeClr val="accent2"/>
                  </a:solidFill>
                  <a:prstDash val="solid"/>
                </a:ln>
                <a:solidFill>
                  <a:schemeClr val="accent2">
                    <a:lumMod val="40000"/>
                    <a:lumOff val="60000"/>
                  </a:schemeClr>
                </a:solidFill>
                <a:latin typeface="Cambria" panose="02040503050406030204" pitchFamily="18" charset="0"/>
              </a:rPr>
              <a:t>B</a:t>
            </a:r>
            <a:endParaRPr lang="en-US" sz="1600" cap="none" spc="0" dirty="0">
              <a:ln w="22225">
                <a:solidFill>
                  <a:schemeClr val="accent2"/>
                </a:solidFill>
                <a:prstDash val="solid"/>
              </a:ln>
              <a:solidFill>
                <a:schemeClr val="accent2">
                  <a:lumMod val="40000"/>
                  <a:lumOff val="60000"/>
                </a:schemeClr>
              </a:solidFill>
              <a:effectLst/>
              <a:latin typeface="Cambria" panose="02040503050406030204" pitchFamily="18" charset="0"/>
            </a:endParaRPr>
          </a:p>
        </p:txBody>
      </p:sp>
      <p:sp>
        <p:nvSpPr>
          <p:cNvPr id="18" name="Rectangle 17"/>
          <p:cNvSpPr/>
          <p:nvPr/>
        </p:nvSpPr>
        <p:spPr>
          <a:xfrm>
            <a:off x="3842258" y="3769382"/>
            <a:ext cx="421910" cy="523220"/>
          </a:xfrm>
          <a:prstGeom prst="rect">
            <a:avLst/>
          </a:prstGeom>
          <a:noFill/>
        </p:spPr>
        <p:txBody>
          <a:bodyPr wrap="none" lIns="91440" tIns="45720" rIns="91440" bIns="45720">
            <a:spAutoFit/>
          </a:bodyPr>
          <a:lstStyle/>
          <a:p>
            <a:pPr algn="ctr"/>
            <a:r>
              <a:rPr lang="en-US" sz="2800" dirty="0">
                <a:ln w="22225">
                  <a:solidFill>
                    <a:schemeClr val="accent2"/>
                  </a:solidFill>
                  <a:prstDash val="solid"/>
                </a:ln>
                <a:solidFill>
                  <a:schemeClr val="accent2">
                    <a:lumMod val="40000"/>
                    <a:lumOff val="60000"/>
                  </a:schemeClr>
                </a:solidFill>
                <a:latin typeface="Cambria" panose="02040503050406030204" pitchFamily="18" charset="0"/>
              </a:rPr>
              <a:t>D</a:t>
            </a:r>
            <a:endParaRPr lang="en-US" sz="1600" cap="none" spc="0" dirty="0">
              <a:ln w="22225">
                <a:solidFill>
                  <a:schemeClr val="accent2"/>
                </a:solidFill>
                <a:prstDash val="solid"/>
              </a:ln>
              <a:solidFill>
                <a:schemeClr val="accent2">
                  <a:lumMod val="40000"/>
                  <a:lumOff val="60000"/>
                </a:schemeClr>
              </a:solidFill>
              <a:effectLst/>
              <a:latin typeface="Cambria" panose="02040503050406030204" pitchFamily="18" charset="0"/>
            </a:endParaRPr>
          </a:p>
        </p:txBody>
      </p:sp>
      <p:sp>
        <p:nvSpPr>
          <p:cNvPr id="19" name="Rectangle 18"/>
          <p:cNvSpPr/>
          <p:nvPr/>
        </p:nvSpPr>
        <p:spPr>
          <a:xfrm>
            <a:off x="4633560" y="3570742"/>
            <a:ext cx="391453" cy="523220"/>
          </a:xfrm>
          <a:prstGeom prst="rect">
            <a:avLst/>
          </a:prstGeom>
          <a:noFill/>
        </p:spPr>
        <p:txBody>
          <a:bodyPr wrap="none" lIns="91440" tIns="45720" rIns="91440" bIns="45720">
            <a:spAutoFit/>
          </a:bodyPr>
          <a:lstStyle/>
          <a:p>
            <a:pPr algn="ctr"/>
            <a:r>
              <a:rPr lang="en-US" sz="2800" dirty="0">
                <a:ln w="22225">
                  <a:solidFill>
                    <a:schemeClr val="accent2"/>
                  </a:solidFill>
                  <a:prstDash val="solid"/>
                </a:ln>
                <a:solidFill>
                  <a:schemeClr val="accent2">
                    <a:lumMod val="40000"/>
                    <a:lumOff val="60000"/>
                  </a:schemeClr>
                </a:solidFill>
                <a:latin typeface="Cambria" panose="02040503050406030204" pitchFamily="18" charset="0"/>
              </a:rPr>
              <a:t>E</a:t>
            </a:r>
            <a:endParaRPr lang="en-US" sz="1600" cap="none" spc="0" dirty="0">
              <a:ln w="22225">
                <a:solidFill>
                  <a:schemeClr val="accent2"/>
                </a:solidFill>
                <a:prstDash val="solid"/>
              </a:ln>
              <a:solidFill>
                <a:schemeClr val="accent2">
                  <a:lumMod val="40000"/>
                  <a:lumOff val="60000"/>
                </a:schemeClr>
              </a:solidFill>
              <a:effectLst/>
              <a:latin typeface="Cambria" panose="02040503050406030204" pitchFamily="18" charset="0"/>
            </a:endParaRPr>
          </a:p>
        </p:txBody>
      </p:sp>
      <p:sp>
        <p:nvSpPr>
          <p:cNvPr id="6" name="TextBox 5"/>
          <p:cNvSpPr txBox="1"/>
          <p:nvPr/>
        </p:nvSpPr>
        <p:spPr>
          <a:xfrm>
            <a:off x="4183547" y="1046113"/>
            <a:ext cx="2566878" cy="1200329"/>
          </a:xfrm>
          <a:prstGeom prst="rect">
            <a:avLst/>
          </a:prstGeom>
          <a:solidFill>
            <a:schemeClr val="accent1">
              <a:lumMod val="20000"/>
              <a:lumOff val="80000"/>
            </a:schemeClr>
          </a:solidFill>
        </p:spPr>
        <p:txBody>
          <a:bodyPr wrap="square" rtlCol="0">
            <a:spAutoFit/>
          </a:bodyPr>
          <a:lstStyle/>
          <a:p>
            <a:r>
              <a:rPr lang="en-US" dirty="0">
                <a:latin typeface="Cambria" panose="02040503050406030204" pitchFamily="18" charset="0"/>
              </a:rPr>
              <a:t>Part of Consumer Surplus </a:t>
            </a:r>
          </a:p>
          <a:p>
            <a:r>
              <a:rPr lang="en-US" dirty="0">
                <a:latin typeface="Cambria" panose="02040503050406030204" pitchFamily="18" charset="0"/>
              </a:rPr>
              <a:t>Transferred to Monopoly</a:t>
            </a:r>
          </a:p>
        </p:txBody>
      </p:sp>
      <p:sp>
        <p:nvSpPr>
          <p:cNvPr id="2" name="TextBox 1"/>
          <p:cNvSpPr txBox="1"/>
          <p:nvPr/>
        </p:nvSpPr>
        <p:spPr>
          <a:xfrm>
            <a:off x="0" y="2325200"/>
            <a:ext cx="3199696" cy="1754327"/>
          </a:xfrm>
          <a:prstGeom prst="rect">
            <a:avLst/>
          </a:prstGeom>
          <a:noFill/>
        </p:spPr>
        <p:txBody>
          <a:bodyPr wrap="square" rtlCol="0">
            <a:spAutoFit/>
          </a:bodyPr>
          <a:lstStyle/>
          <a:p>
            <a:r>
              <a:rPr lang="en-US" b="1" u="sng" dirty="0">
                <a:solidFill>
                  <a:srgbClr val="FF0000"/>
                </a:solidFill>
                <a:latin typeface="Cambria" panose="02040503050406030204" pitchFamily="18" charset="0"/>
              </a:rPr>
              <a:t>Perfect Competition</a:t>
            </a:r>
          </a:p>
          <a:p>
            <a:r>
              <a:rPr lang="en-US" dirty="0">
                <a:latin typeface="Cambria" panose="02040503050406030204" pitchFamily="18" charset="0"/>
              </a:rPr>
              <a:t>Consumer Surplus: A+B+C</a:t>
            </a:r>
          </a:p>
          <a:p>
            <a:r>
              <a:rPr lang="en-US" dirty="0">
                <a:latin typeface="Cambria" panose="02040503050406030204" pitchFamily="18" charset="0"/>
              </a:rPr>
              <a:t>Producer Surplus: D+E</a:t>
            </a:r>
          </a:p>
          <a:p>
            <a:r>
              <a:rPr lang="en-US" dirty="0">
                <a:latin typeface="Cambria" panose="02040503050406030204" pitchFamily="18" charset="0"/>
              </a:rPr>
              <a:t>Total: A+B+C+D+E</a:t>
            </a:r>
          </a:p>
          <a:p>
            <a:r>
              <a:rPr lang="en-US" dirty="0">
                <a:latin typeface="Cambria" panose="02040503050406030204" pitchFamily="18" charset="0"/>
              </a:rPr>
              <a:t>Deadweight loss: 0</a:t>
            </a:r>
          </a:p>
          <a:p>
            <a:endParaRPr lang="en-US" dirty="0">
              <a:latin typeface="Cambria" panose="02040503050406030204" pitchFamily="18" charset="0"/>
            </a:endParaRPr>
          </a:p>
        </p:txBody>
      </p:sp>
      <p:sp>
        <p:nvSpPr>
          <p:cNvPr id="20" name="TextBox 19"/>
          <p:cNvSpPr txBox="1"/>
          <p:nvPr/>
        </p:nvSpPr>
        <p:spPr>
          <a:xfrm>
            <a:off x="8528051" y="3853115"/>
            <a:ext cx="3199696" cy="1754327"/>
          </a:xfrm>
          <a:prstGeom prst="rect">
            <a:avLst/>
          </a:prstGeom>
          <a:noFill/>
        </p:spPr>
        <p:txBody>
          <a:bodyPr wrap="square" rtlCol="0">
            <a:spAutoFit/>
          </a:bodyPr>
          <a:lstStyle/>
          <a:p>
            <a:r>
              <a:rPr lang="en-US" b="1" u="sng" dirty="0">
                <a:solidFill>
                  <a:srgbClr val="FF0000"/>
                </a:solidFill>
                <a:latin typeface="Cambria" panose="02040503050406030204" pitchFamily="18" charset="0"/>
              </a:rPr>
              <a:t>Monopoly</a:t>
            </a:r>
          </a:p>
          <a:p>
            <a:r>
              <a:rPr lang="en-US" dirty="0">
                <a:latin typeface="Cambria" panose="02040503050406030204" pitchFamily="18" charset="0"/>
              </a:rPr>
              <a:t>Consumer Surplus: B</a:t>
            </a:r>
          </a:p>
          <a:p>
            <a:r>
              <a:rPr lang="en-US" dirty="0">
                <a:latin typeface="Cambria" panose="02040503050406030204" pitchFamily="18" charset="0"/>
              </a:rPr>
              <a:t>Producer Surplus: D+A</a:t>
            </a:r>
          </a:p>
          <a:p>
            <a:r>
              <a:rPr lang="en-US" dirty="0">
                <a:latin typeface="Cambria" panose="02040503050406030204" pitchFamily="18" charset="0"/>
              </a:rPr>
              <a:t>Total: A+B+D</a:t>
            </a:r>
          </a:p>
          <a:p>
            <a:r>
              <a:rPr lang="en-US" dirty="0">
                <a:latin typeface="Cambria" panose="02040503050406030204" pitchFamily="18" charset="0"/>
              </a:rPr>
              <a:t>Deadweight loss: C+E</a:t>
            </a:r>
          </a:p>
          <a:p>
            <a:endParaRPr lang="en-US" dirty="0">
              <a:latin typeface="Cambria" panose="02040503050406030204" pitchFamily="18" charset="0"/>
            </a:endParaRPr>
          </a:p>
        </p:txBody>
      </p:sp>
    </p:spTree>
    <p:extLst>
      <p:ext uri="{BB962C8B-B14F-4D97-AF65-F5344CB8AC3E}">
        <p14:creationId xmlns:p14="http://schemas.microsoft.com/office/powerpoint/2010/main" val="1313774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1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1_PRINECOMI_C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791" y="856490"/>
            <a:ext cx="7118604" cy="5982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68376" y="0"/>
            <a:ext cx="5365315" cy="769441"/>
          </a:xfrm>
          <a:prstGeom prst="rect">
            <a:avLst/>
          </a:prstGeom>
          <a:noFill/>
        </p:spPr>
        <p:txBody>
          <a:bodyPr wrap="none" rtlCol="0">
            <a:spAutoFit/>
          </a:bodyPr>
          <a:lstStyle/>
          <a:p>
            <a:pPr algn="ctr"/>
            <a:r>
              <a:rPr lang="en-US" sz="4400" b="1" dirty="0">
                <a:latin typeface="Cambria" panose="02040503050406030204" pitchFamily="18" charset="0"/>
              </a:rPr>
              <a:t>Perfect Competition</a:t>
            </a:r>
          </a:p>
        </p:txBody>
      </p:sp>
    </p:spTree>
    <p:extLst>
      <p:ext uri="{BB962C8B-B14F-4D97-AF65-F5344CB8AC3E}">
        <p14:creationId xmlns:p14="http://schemas.microsoft.com/office/powerpoint/2010/main" val="341390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12_PRINECOMI_C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07" y="868682"/>
            <a:ext cx="6932676" cy="5951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75384" y="0"/>
            <a:ext cx="2758640" cy="769441"/>
          </a:xfrm>
          <a:prstGeom prst="rect">
            <a:avLst/>
          </a:prstGeom>
          <a:noFill/>
        </p:spPr>
        <p:txBody>
          <a:bodyPr wrap="none" rtlCol="0">
            <a:spAutoFit/>
          </a:bodyPr>
          <a:lstStyle/>
          <a:p>
            <a:pPr algn="ctr"/>
            <a:r>
              <a:rPr lang="en-US" sz="4400" b="1" dirty="0">
                <a:latin typeface="Cambria" panose="02040503050406030204" pitchFamily="18" charset="0"/>
              </a:rPr>
              <a:t>Monopoly</a:t>
            </a:r>
          </a:p>
        </p:txBody>
      </p:sp>
    </p:spTree>
    <p:extLst>
      <p:ext uri="{BB962C8B-B14F-4D97-AF65-F5344CB8AC3E}">
        <p14:creationId xmlns:p14="http://schemas.microsoft.com/office/powerpoint/2010/main" val="392187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44501" y="0"/>
            <a:ext cx="10972800" cy="1527175"/>
          </a:xfrm>
        </p:spPr>
        <p:txBody>
          <a:bodyPr/>
          <a:lstStyle/>
          <a:p>
            <a:r>
              <a:rPr lang="en-US" b="1" dirty="0">
                <a:ea typeface="MS PGothic" charset="0"/>
              </a:rPr>
              <a:t>Long-Run Costs</a:t>
            </a:r>
          </a:p>
        </p:txBody>
      </p:sp>
      <p:sp>
        <p:nvSpPr>
          <p:cNvPr id="39939" name="Content Placeholder 2"/>
          <p:cNvSpPr>
            <a:spLocks noGrp="1"/>
          </p:cNvSpPr>
          <p:nvPr>
            <p:ph idx="1"/>
          </p:nvPr>
        </p:nvSpPr>
        <p:spPr>
          <a:xfrm>
            <a:off x="444501" y="1670050"/>
            <a:ext cx="11554884" cy="4895850"/>
          </a:xfrm>
        </p:spPr>
        <p:txBody>
          <a:bodyPr/>
          <a:lstStyle/>
          <a:p>
            <a:pPr eaLnBrk="1" hangingPunct="1"/>
            <a:r>
              <a:rPr lang="en-US" sz="2800" dirty="0">
                <a:ea typeface="MS PGothic" charset="0"/>
              </a:rPr>
              <a:t>Economies of scale</a:t>
            </a:r>
          </a:p>
          <a:p>
            <a:pPr lvl="1" eaLnBrk="1" hangingPunct="1"/>
            <a:r>
              <a:rPr lang="en-US" sz="2400" dirty="0">
                <a:ea typeface="MS PGothic" charset="0"/>
              </a:rPr>
              <a:t>ATC falls when production expands.</a:t>
            </a:r>
          </a:p>
          <a:p>
            <a:pPr lvl="1" eaLnBrk="1" hangingPunct="1"/>
            <a:r>
              <a:rPr lang="en-US" sz="2400" dirty="0">
                <a:ea typeface="MS PGothic" charset="0"/>
              </a:rPr>
              <a:t>Larger firm is more efficient than a smaller firm.</a:t>
            </a:r>
          </a:p>
          <a:p>
            <a:pPr eaLnBrk="1" hangingPunct="1"/>
            <a:r>
              <a:rPr lang="en-US" sz="2800" dirty="0">
                <a:ea typeface="MS PGothic" charset="0"/>
              </a:rPr>
              <a:t>Diseconomies of scale</a:t>
            </a:r>
          </a:p>
          <a:p>
            <a:pPr lvl="1" eaLnBrk="1" hangingPunct="1"/>
            <a:r>
              <a:rPr lang="en-US" sz="2400" dirty="0">
                <a:ea typeface="MS PGothic" charset="0"/>
              </a:rPr>
              <a:t>ATC rises when production expands.</a:t>
            </a:r>
          </a:p>
          <a:p>
            <a:pPr lvl="1" eaLnBrk="1" hangingPunct="1"/>
            <a:r>
              <a:rPr lang="en-US" sz="2400" dirty="0">
                <a:ea typeface="MS PGothic" charset="0"/>
              </a:rPr>
              <a:t>Very large firm has to deal with additional management, coordination, logistics expenses.</a:t>
            </a:r>
          </a:p>
          <a:p>
            <a:pPr eaLnBrk="1" hangingPunct="1"/>
            <a:r>
              <a:rPr lang="en-US" sz="2800" dirty="0">
                <a:ea typeface="MS PGothic" charset="0"/>
              </a:rPr>
              <a:t>Constant returns to scale</a:t>
            </a:r>
          </a:p>
          <a:p>
            <a:pPr lvl="1" eaLnBrk="1" hangingPunct="1"/>
            <a:r>
              <a:rPr lang="en-US" sz="2400" dirty="0">
                <a:ea typeface="MS PGothic" charset="0"/>
              </a:rPr>
              <a:t>ATC doesn</a:t>
            </a:r>
            <a:r>
              <a:rPr lang="en-US" altLang="ja-JP" sz="2400" dirty="0">
                <a:ea typeface="MS PGothic" charset="0"/>
              </a:rPr>
              <a:t>'t change when production expands.</a:t>
            </a:r>
          </a:p>
          <a:p>
            <a:pPr lvl="1" eaLnBrk="1" hangingPunct="1"/>
            <a:r>
              <a:rPr lang="en-US" sz="2400" dirty="0">
                <a:ea typeface="MS PGothic" charset="0"/>
              </a:rPr>
              <a:t>Olive Garden builds another restaurant.  Requires same K and L as previous restaurants. Output is similar.</a:t>
            </a:r>
          </a:p>
        </p:txBody>
      </p:sp>
    </p:spTree>
    <p:extLst>
      <p:ext uri="{BB962C8B-B14F-4D97-AF65-F5344CB8AC3E}">
        <p14:creationId xmlns:p14="http://schemas.microsoft.com/office/powerpoint/2010/main" val="283753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arn(inVertical)">
                                      <p:cBhvr>
                                        <p:cTn id="7" dur="500"/>
                                        <p:tgtEl>
                                          <p:spTgt spid="3993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39">
                                            <p:txEl>
                                              <p:pRg st="2" end="2"/>
                                            </p:txEl>
                                          </p:spTgt>
                                        </p:tgtEl>
                                        <p:attrNameLst>
                                          <p:attrName>style.visibility</p:attrName>
                                        </p:attrNameLst>
                                      </p:cBhvr>
                                      <p:to>
                                        <p:strVal val="visible"/>
                                      </p:to>
                                    </p:set>
                                    <p:animEffect transition="in" filter="barn(inVertical)">
                                      <p:cBhvr>
                                        <p:cTn id="10" dur="500"/>
                                        <p:tgtEl>
                                          <p:spTgt spid="3993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animEffect transition="in" filter="barn(inVertical)">
                                      <p:cBhvr>
                                        <p:cTn id="15" dur="500"/>
                                        <p:tgtEl>
                                          <p:spTgt spid="3993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9939">
                                            <p:txEl>
                                              <p:pRg st="5" end="5"/>
                                            </p:txEl>
                                          </p:spTgt>
                                        </p:tgtEl>
                                        <p:attrNameLst>
                                          <p:attrName>style.visibility</p:attrName>
                                        </p:attrNameLst>
                                      </p:cBhvr>
                                      <p:to>
                                        <p:strVal val="visible"/>
                                      </p:to>
                                    </p:set>
                                    <p:animEffect transition="in" filter="barn(inVertical)">
                                      <p:cBhvr>
                                        <p:cTn id="18" dur="500"/>
                                        <p:tgtEl>
                                          <p:spTgt spid="39939">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9939">
                                            <p:txEl>
                                              <p:pRg st="7" end="7"/>
                                            </p:txEl>
                                          </p:spTgt>
                                        </p:tgtEl>
                                        <p:attrNameLst>
                                          <p:attrName>style.visibility</p:attrName>
                                        </p:attrNameLst>
                                      </p:cBhvr>
                                      <p:to>
                                        <p:strVal val="visible"/>
                                      </p:to>
                                    </p:set>
                                    <p:animEffect transition="in" filter="barn(inVertical)">
                                      <p:cBhvr>
                                        <p:cTn id="23" dur="500"/>
                                        <p:tgtEl>
                                          <p:spTgt spid="39939">
                                            <p:txEl>
                                              <p:pRg st="7" end="7"/>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9939">
                                            <p:txEl>
                                              <p:pRg st="8" end="8"/>
                                            </p:txEl>
                                          </p:spTgt>
                                        </p:tgtEl>
                                        <p:attrNameLst>
                                          <p:attrName>style.visibility</p:attrName>
                                        </p:attrNameLst>
                                      </p:cBhvr>
                                      <p:to>
                                        <p:strVal val="visible"/>
                                      </p:to>
                                    </p:set>
                                    <p:animEffect transition="in" filter="barn(inVertical)">
                                      <p:cBhvr>
                                        <p:cTn id="26"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981200" y="11"/>
            <a:ext cx="8229600" cy="1527175"/>
          </a:xfrm>
        </p:spPr>
        <p:txBody>
          <a:bodyPr/>
          <a:lstStyle/>
          <a:p>
            <a:r>
              <a:rPr lang="en-US" altLang="en-US" b="1" dirty="0"/>
              <a:t>Monopoly versus Competition</a:t>
            </a:r>
          </a:p>
        </p:txBody>
      </p:sp>
      <p:sp>
        <p:nvSpPr>
          <p:cNvPr id="24579" name="Content Placeholder 2"/>
          <p:cNvSpPr>
            <a:spLocks noGrp="1"/>
          </p:cNvSpPr>
          <p:nvPr>
            <p:ph idx="1"/>
          </p:nvPr>
        </p:nvSpPr>
        <p:spPr>
          <a:xfrm>
            <a:off x="1981200" y="1649413"/>
            <a:ext cx="8229600" cy="4895850"/>
          </a:xfrm>
        </p:spPr>
        <p:txBody>
          <a:bodyPr/>
          <a:lstStyle/>
          <a:p>
            <a:r>
              <a:rPr lang="en-US" altLang="en-US" sz="3200" dirty="0"/>
              <a:t>Output (quantity)</a:t>
            </a:r>
          </a:p>
          <a:p>
            <a:pPr lvl="1"/>
            <a:r>
              <a:rPr lang="en-US" altLang="en-US" sz="2800" dirty="0" err="1"/>
              <a:t>Q</a:t>
            </a:r>
            <a:r>
              <a:rPr lang="en-US" altLang="en-US" sz="2800" baseline="-25000" dirty="0" err="1"/>
              <a:t>Monopoly</a:t>
            </a:r>
            <a:r>
              <a:rPr lang="en-US" altLang="en-US" sz="2800" dirty="0"/>
              <a:t> &lt; </a:t>
            </a:r>
            <a:r>
              <a:rPr lang="en-US" altLang="en-US" sz="2800" dirty="0" err="1"/>
              <a:t>Q</a:t>
            </a:r>
            <a:r>
              <a:rPr lang="en-US" altLang="en-US" sz="2800" baseline="-25000" dirty="0" err="1"/>
              <a:t>Competition</a:t>
            </a:r>
            <a:endParaRPr lang="en-US" altLang="en-US" sz="2800" baseline="-25000" dirty="0"/>
          </a:p>
          <a:p>
            <a:pPr marL="0" indent="0">
              <a:buNone/>
            </a:pPr>
            <a:endParaRPr lang="en-US" altLang="en-US" sz="3200" dirty="0"/>
          </a:p>
          <a:p>
            <a:r>
              <a:rPr lang="en-US" altLang="en-US" sz="3200" dirty="0"/>
              <a:t>Price</a:t>
            </a:r>
          </a:p>
          <a:p>
            <a:pPr lvl="1"/>
            <a:r>
              <a:rPr lang="en-US" altLang="en-US" sz="2800" dirty="0" err="1"/>
              <a:t>P</a:t>
            </a:r>
            <a:r>
              <a:rPr lang="en-US" altLang="en-US" sz="2800" baseline="-25000" dirty="0" err="1"/>
              <a:t>Competition</a:t>
            </a:r>
            <a:r>
              <a:rPr lang="en-US" altLang="en-US" sz="2800" dirty="0"/>
              <a:t> &lt; </a:t>
            </a:r>
            <a:r>
              <a:rPr lang="en-US" altLang="en-US" sz="2800" dirty="0" err="1"/>
              <a:t>P</a:t>
            </a:r>
            <a:r>
              <a:rPr lang="en-US" altLang="en-US" sz="2800" baseline="-25000" dirty="0" err="1"/>
              <a:t>Monopoly</a:t>
            </a:r>
            <a:endParaRPr lang="en-US" altLang="en-US" sz="2800" baseline="-25000" dirty="0"/>
          </a:p>
          <a:p>
            <a:endParaRPr lang="en-US" altLang="en-US" sz="3200" dirty="0"/>
          </a:p>
          <a:p>
            <a:r>
              <a:rPr lang="en-US" altLang="en-US" sz="3200" dirty="0"/>
              <a:t>Deadweight loss</a:t>
            </a:r>
          </a:p>
          <a:p>
            <a:pPr lvl="1"/>
            <a:r>
              <a:rPr lang="en-US" altLang="en-US" sz="2800" dirty="0"/>
              <a:t>Monopoly DWL &gt; 0</a:t>
            </a:r>
          </a:p>
          <a:p>
            <a:pPr lvl="1"/>
            <a:r>
              <a:rPr lang="en-US" altLang="en-US" sz="2800" dirty="0"/>
              <a:t>Competition DWL = 0</a:t>
            </a:r>
          </a:p>
        </p:txBody>
      </p:sp>
    </p:spTree>
    <p:extLst>
      <p:ext uri="{BB962C8B-B14F-4D97-AF65-F5344CB8AC3E}">
        <p14:creationId xmlns:p14="http://schemas.microsoft.com/office/powerpoint/2010/main" val="2619523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arn(inVertical)">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barn(inVertical)">
                                      <p:cBhvr>
                                        <p:cTn id="12" dur="500"/>
                                        <p:tgtEl>
                                          <p:spTgt spid="2457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animEffect transition="in" filter="barn(inVertical)">
                                      <p:cBhvr>
                                        <p:cTn id="17" dur="500"/>
                                        <p:tgtEl>
                                          <p:spTgt spid="24579">
                                            <p:txEl>
                                              <p:pRg st="7" end="7"/>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579">
                                            <p:txEl>
                                              <p:pRg st="8" end="8"/>
                                            </p:txEl>
                                          </p:spTgt>
                                        </p:tgtEl>
                                        <p:attrNameLst>
                                          <p:attrName>style.visibility</p:attrName>
                                        </p:attrNameLst>
                                      </p:cBhvr>
                                      <p:to>
                                        <p:strVal val="visible"/>
                                      </p:to>
                                    </p:set>
                                    <p:animEffect transition="in" filter="barn(inVertical)">
                                      <p:cBhvr>
                                        <p:cTn id="20"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836023" y="0"/>
            <a:ext cx="8229600" cy="1527175"/>
          </a:xfrm>
        </p:spPr>
        <p:txBody>
          <a:bodyPr/>
          <a:lstStyle/>
          <a:p>
            <a:r>
              <a:rPr lang="en-US" b="1" dirty="0">
                <a:cs typeface="Arial" pitchFamily="-107" charset="0"/>
              </a:rPr>
              <a:t>Economics in </a:t>
            </a:r>
            <a:r>
              <a:rPr lang="en-US" b="1" i="1" dirty="0">
                <a:cs typeface="Arial" pitchFamily="-107" charset="0"/>
              </a:rPr>
              <a:t>One-Man Band</a:t>
            </a:r>
          </a:p>
        </p:txBody>
      </p:sp>
      <p:sp>
        <p:nvSpPr>
          <p:cNvPr id="84994" name="Content Placeholder 2"/>
          <p:cNvSpPr>
            <a:spLocks noGrp="1"/>
          </p:cNvSpPr>
          <p:nvPr>
            <p:ph idx="1"/>
          </p:nvPr>
        </p:nvSpPr>
        <p:spPr>
          <a:xfrm>
            <a:off x="836023" y="1712912"/>
            <a:ext cx="10972800" cy="2966091"/>
          </a:xfrm>
        </p:spPr>
        <p:txBody>
          <a:bodyPr/>
          <a:lstStyle/>
          <a:p>
            <a:r>
              <a:rPr lang="en-US" sz="3200" dirty="0">
                <a:cs typeface="Arial" pitchFamily="-107" charset="0"/>
              </a:rPr>
              <a:t>"One-Man Band"</a:t>
            </a:r>
          </a:p>
          <a:p>
            <a:pPr lvl="1"/>
            <a:r>
              <a:rPr lang="en-US" sz="2800" dirty="0">
                <a:cs typeface="Arial" pitchFamily="-107" charset="0"/>
              </a:rPr>
              <a:t>Two street musicians compete for the gold coin of a young peasant girl.</a:t>
            </a:r>
          </a:p>
          <a:p>
            <a:pPr lvl="1"/>
            <a:r>
              <a:rPr lang="en-US" sz="2800" dirty="0">
                <a:ea typeface="MS PGothic" charset="0"/>
              </a:rPr>
              <a:t>The introduction of competition gives producers incentives to work hard and create a better product.</a:t>
            </a:r>
          </a:p>
          <a:p>
            <a:pPr lvl="1"/>
            <a:r>
              <a:rPr lang="en-US" sz="2800" dirty="0">
                <a:ea typeface="MS PGothic" charset="0"/>
              </a:rPr>
              <a:t>Consumers will have more choices.</a:t>
            </a:r>
          </a:p>
          <a:p>
            <a:endParaRPr lang="en-US" sz="3200" dirty="0">
              <a:cs typeface="Arial" pitchFamily="-107" charset="0"/>
            </a:endParaRPr>
          </a:p>
          <a:p>
            <a:endParaRPr lang="en-US" sz="3200" dirty="0">
              <a:cs typeface="Arial" pitchFamily="-107" charset="0"/>
            </a:endParaRPr>
          </a:p>
          <a:p>
            <a:endParaRPr lang="en-US" sz="3200" dirty="0">
              <a:cs typeface="Arial" pitchFamily="-107" charset="0"/>
            </a:endParaRPr>
          </a:p>
        </p:txBody>
      </p:sp>
      <p:pic>
        <p:nvPicPr>
          <p:cNvPr id="84995" name="Picture 4" descr="An icon indicating that a video clip is present.">
            <a:hlinkClick r:id="rId3"/>
          </p:cNvPr>
          <p:cNvPicPr>
            <a:picLocks noChangeAspect="1"/>
          </p:cNvPicPr>
          <p:nvPr/>
        </p:nvPicPr>
        <p:blipFill>
          <a:blip r:embed="rId4"/>
          <a:srcRect l="20306" t="18303" r="22078" b="25455"/>
          <a:stretch>
            <a:fillRect/>
          </a:stretch>
        </p:blipFill>
        <p:spPr bwMode="auto">
          <a:xfrm>
            <a:off x="5321300" y="4796699"/>
            <a:ext cx="1549400" cy="1473200"/>
          </a:xfrm>
          <a:prstGeom prst="rect">
            <a:avLst/>
          </a:prstGeom>
          <a:noFill/>
          <a:ln w="9525">
            <a:noFill/>
            <a:miter lim="800000"/>
            <a:headEnd/>
            <a:tailEnd/>
          </a:ln>
        </p:spPr>
      </p:pic>
    </p:spTree>
    <p:extLst>
      <p:ext uri="{BB962C8B-B14F-4D97-AF65-F5344CB8AC3E}">
        <p14:creationId xmlns:p14="http://schemas.microsoft.com/office/powerpoint/2010/main" val="3067706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981200" y="11"/>
            <a:ext cx="8229600" cy="1527175"/>
          </a:xfrm>
        </p:spPr>
        <p:txBody>
          <a:bodyPr/>
          <a:lstStyle/>
          <a:p>
            <a:r>
              <a:rPr lang="en-US" altLang="en-US" b="1" dirty="0"/>
              <a:t>Solution to Monopoly</a:t>
            </a:r>
          </a:p>
        </p:txBody>
      </p:sp>
      <p:sp>
        <p:nvSpPr>
          <p:cNvPr id="67586" name="Content Placeholder 2"/>
          <p:cNvSpPr>
            <a:spLocks noGrp="1"/>
          </p:cNvSpPr>
          <p:nvPr>
            <p:ph idx="1"/>
          </p:nvPr>
        </p:nvSpPr>
        <p:spPr>
          <a:xfrm>
            <a:off x="1981200" y="1611314"/>
            <a:ext cx="8229600" cy="5108575"/>
          </a:xfrm>
        </p:spPr>
        <p:txBody>
          <a:bodyPr/>
          <a:lstStyle/>
          <a:p>
            <a:r>
              <a:rPr lang="en-US" altLang="en-US" sz="2800" dirty="0"/>
              <a:t>There are four potential solutions to the problem of monopoly.</a:t>
            </a:r>
          </a:p>
          <a:p>
            <a:pPr lvl="1"/>
            <a:r>
              <a:rPr lang="en-US" altLang="en-US" sz="2400" dirty="0"/>
              <a:t>First, the government may break up firms to restore a competitive market.</a:t>
            </a:r>
          </a:p>
          <a:p>
            <a:pPr lvl="1"/>
            <a:r>
              <a:rPr lang="en-US" altLang="en-US" sz="2400" dirty="0"/>
              <a:t>Second, government can promote open markets by reducing trade barriers.</a:t>
            </a:r>
          </a:p>
          <a:p>
            <a:pPr lvl="1"/>
            <a:r>
              <a:rPr lang="en-US" altLang="en-US" sz="2400" dirty="0"/>
              <a:t>Third, the government can regulate a monopolist'</a:t>
            </a:r>
            <a:r>
              <a:rPr lang="en-US" altLang="ja-JP" sz="2400" dirty="0"/>
              <a:t>s ability to charge excessive prices.</a:t>
            </a:r>
          </a:p>
          <a:p>
            <a:pPr lvl="1"/>
            <a:r>
              <a:rPr lang="en-US" altLang="en-US" sz="2400" dirty="0"/>
              <a:t>Finally, there are circumstances in which it is better to leave the monopolist alone.</a:t>
            </a:r>
          </a:p>
        </p:txBody>
      </p:sp>
    </p:spTree>
    <p:extLst>
      <p:ext uri="{BB962C8B-B14F-4D97-AF65-F5344CB8AC3E}">
        <p14:creationId xmlns:p14="http://schemas.microsoft.com/office/powerpoint/2010/main" val="1180917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09600" y="7"/>
            <a:ext cx="10972800" cy="1527175"/>
          </a:xfrm>
        </p:spPr>
        <p:txBody>
          <a:bodyPr/>
          <a:lstStyle/>
          <a:p>
            <a:r>
              <a:rPr lang="en-US" b="1" dirty="0">
                <a:ea typeface="MS PGothic" charset="0"/>
              </a:rPr>
              <a:t>Solutions to Monopoly</a:t>
            </a:r>
          </a:p>
        </p:txBody>
      </p:sp>
      <p:sp>
        <p:nvSpPr>
          <p:cNvPr id="26627" name="Content Placeholder 2"/>
          <p:cNvSpPr>
            <a:spLocks noGrp="1"/>
          </p:cNvSpPr>
          <p:nvPr>
            <p:ph idx="1"/>
          </p:nvPr>
        </p:nvSpPr>
        <p:spPr>
          <a:xfrm>
            <a:off x="609600" y="1712913"/>
            <a:ext cx="10972800" cy="4895850"/>
          </a:xfrm>
        </p:spPr>
        <p:txBody>
          <a:bodyPr/>
          <a:lstStyle/>
          <a:p>
            <a:r>
              <a:rPr lang="en-US" sz="3200" dirty="0">
                <a:ea typeface="MS PGothic" charset="0"/>
              </a:rPr>
              <a:t>Harnessing benefits of competition</a:t>
            </a:r>
          </a:p>
          <a:p>
            <a:pPr lvl="1"/>
            <a:r>
              <a:rPr lang="en-US" sz="2800" dirty="0">
                <a:ea typeface="MS PGothic" charset="0"/>
              </a:rPr>
              <a:t>Splitting up a large company into smaller competing companies</a:t>
            </a:r>
          </a:p>
          <a:p>
            <a:pPr lvl="1"/>
            <a:r>
              <a:rPr lang="en-US" sz="2800" dirty="0">
                <a:ea typeface="MS PGothic" charset="0"/>
              </a:rPr>
              <a:t>AT&amp;T (1982), Standard Oil (1911)</a:t>
            </a:r>
          </a:p>
          <a:p>
            <a:pPr lvl="1"/>
            <a:r>
              <a:rPr lang="en-US" sz="2800" dirty="0">
                <a:ea typeface="MS PGothic" charset="0"/>
              </a:rPr>
              <a:t>Sherman Act (1890)</a:t>
            </a:r>
          </a:p>
          <a:p>
            <a:r>
              <a:rPr lang="en-US" sz="3200" dirty="0">
                <a:ea typeface="MS PGothic" charset="0"/>
              </a:rPr>
              <a:t>Reduce trade barriers</a:t>
            </a:r>
          </a:p>
          <a:p>
            <a:pPr lvl="1"/>
            <a:r>
              <a:rPr lang="en-US" sz="2800" dirty="0">
                <a:ea typeface="MS PGothic" charset="0"/>
              </a:rPr>
              <a:t>Allow competitively priced goods to be transported over borders.</a:t>
            </a:r>
          </a:p>
          <a:p>
            <a:pPr lvl="1"/>
            <a:r>
              <a:rPr lang="en-US" sz="2800" dirty="0">
                <a:ea typeface="MS PGothic" charset="0"/>
              </a:rPr>
              <a:t>This includes state and national borders.</a:t>
            </a:r>
          </a:p>
        </p:txBody>
      </p:sp>
    </p:spTree>
    <p:extLst>
      <p:ext uri="{BB962C8B-B14F-4D97-AF65-F5344CB8AC3E}">
        <p14:creationId xmlns:p14="http://schemas.microsoft.com/office/powerpoint/2010/main" val="2750203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arn(inVertical)">
                                      <p:cBhvr>
                                        <p:cTn id="7" dur="500"/>
                                        <p:tgtEl>
                                          <p:spTgt spid="2662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6627">
                                            <p:txEl>
                                              <p:pRg st="2" end="2"/>
                                            </p:txEl>
                                          </p:spTgt>
                                        </p:tgtEl>
                                        <p:attrNameLst>
                                          <p:attrName>style.visibility</p:attrName>
                                        </p:attrNameLst>
                                      </p:cBhvr>
                                      <p:to>
                                        <p:strVal val="visible"/>
                                      </p:to>
                                    </p:set>
                                    <p:animEffect transition="in" filter="barn(inVertical)">
                                      <p:cBhvr>
                                        <p:cTn id="10" dur="500"/>
                                        <p:tgtEl>
                                          <p:spTgt spid="2662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animEffect transition="in" filter="barn(inVertical)">
                                      <p:cBhvr>
                                        <p:cTn id="13" dur="500"/>
                                        <p:tgtEl>
                                          <p:spTgt spid="2662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6627">
                                            <p:txEl>
                                              <p:pRg st="5" end="5"/>
                                            </p:txEl>
                                          </p:spTgt>
                                        </p:tgtEl>
                                        <p:attrNameLst>
                                          <p:attrName>style.visibility</p:attrName>
                                        </p:attrNameLst>
                                      </p:cBhvr>
                                      <p:to>
                                        <p:strVal val="visible"/>
                                      </p:to>
                                    </p:set>
                                    <p:animEffect transition="in" filter="barn(inVertical)">
                                      <p:cBhvr>
                                        <p:cTn id="18" dur="500"/>
                                        <p:tgtEl>
                                          <p:spTgt spid="2662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Effect transition="in" filter="barn(inVertical)">
                                      <p:cBhvr>
                                        <p:cTn id="21"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9600" y="3"/>
            <a:ext cx="10972800" cy="1527175"/>
          </a:xfrm>
        </p:spPr>
        <p:txBody>
          <a:bodyPr/>
          <a:lstStyle/>
          <a:p>
            <a:r>
              <a:rPr lang="en-US" b="1" dirty="0">
                <a:ea typeface="MS PGothic" charset="0"/>
              </a:rPr>
              <a:t>Solutions to Monopoly</a:t>
            </a:r>
          </a:p>
        </p:txBody>
      </p:sp>
      <p:sp>
        <p:nvSpPr>
          <p:cNvPr id="27651" name="Content Placeholder 2"/>
          <p:cNvSpPr>
            <a:spLocks noGrp="1"/>
          </p:cNvSpPr>
          <p:nvPr>
            <p:ph idx="1"/>
          </p:nvPr>
        </p:nvSpPr>
        <p:spPr>
          <a:xfrm>
            <a:off x="609600" y="1712913"/>
            <a:ext cx="10972800" cy="4895850"/>
          </a:xfrm>
        </p:spPr>
        <p:txBody>
          <a:bodyPr/>
          <a:lstStyle/>
          <a:p>
            <a:r>
              <a:rPr lang="en-US" dirty="0">
                <a:ea typeface="MS PGothic" charset="0"/>
              </a:rPr>
              <a:t>Price regulation</a:t>
            </a:r>
          </a:p>
          <a:p>
            <a:pPr lvl="1"/>
            <a:r>
              <a:rPr lang="en-US" dirty="0">
                <a:ea typeface="MS PGothic" charset="0"/>
              </a:rPr>
              <a:t>Often, we don'</a:t>
            </a:r>
            <a:r>
              <a:rPr lang="en-US" altLang="ja-JP" dirty="0">
                <a:ea typeface="MS PGothic" charset="0"/>
              </a:rPr>
              <a:t>t want to break up firms due to large economies of scale.</a:t>
            </a:r>
          </a:p>
          <a:p>
            <a:pPr lvl="2"/>
            <a:r>
              <a:rPr lang="en-US" dirty="0">
                <a:latin typeface="Cambria" panose="02040503050406030204" pitchFamily="18" charset="0"/>
                <a:cs typeface="Helvetica Neue" charset="0"/>
              </a:rPr>
              <a:t>Don'</a:t>
            </a:r>
            <a:r>
              <a:rPr lang="en-US" altLang="ja-JP" dirty="0">
                <a:latin typeface="Cambria" panose="02040503050406030204" pitchFamily="18" charset="0"/>
                <a:cs typeface="Helvetica Neue" charset="0"/>
              </a:rPr>
              <a:t>t need to have redundant water pipes, power lines.</a:t>
            </a:r>
          </a:p>
          <a:p>
            <a:pPr lvl="1"/>
            <a:r>
              <a:rPr lang="en-US" dirty="0">
                <a:ea typeface="MS PGothic" charset="0"/>
              </a:rPr>
              <a:t>In this case, a monopoly may be desirable, but we may still need to regulate the firm to prevent market power abuse.</a:t>
            </a:r>
          </a:p>
        </p:txBody>
      </p:sp>
    </p:spTree>
    <p:extLst>
      <p:ext uri="{BB962C8B-B14F-4D97-AF65-F5344CB8AC3E}">
        <p14:creationId xmlns:p14="http://schemas.microsoft.com/office/powerpoint/2010/main" val="3581788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arn(inVertical)">
                                      <p:cBhvr>
                                        <p:cTn id="10" dur="500"/>
                                        <p:tgtEl>
                                          <p:spTgt spid="2765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barn(inVertical)">
                                      <p:cBhvr>
                                        <p:cTn id="13"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e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9333" y="3223945"/>
            <a:ext cx="8477251"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gree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5102" y="2187307"/>
            <a:ext cx="6559551"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9333" y="2758807"/>
            <a:ext cx="6766984" cy="374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mr.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6051" y="2796907"/>
            <a:ext cx="3735916" cy="370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pm.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20386" y="3974832"/>
            <a:ext cx="3035300" cy="287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2" name="Picture 2" descr="axes.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547548"/>
            <a:ext cx="9662584" cy="525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atc.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30500" y="1633270"/>
            <a:ext cx="8094133" cy="410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cm.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20385" y="4193907"/>
            <a:ext cx="2929467"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cr.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88119" y="4914635"/>
            <a:ext cx="5405967" cy="162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descr="pr.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88117" y="5422635"/>
            <a:ext cx="5511800"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7" name="Title 11"/>
          <p:cNvSpPr>
            <a:spLocks noGrp="1"/>
          </p:cNvSpPr>
          <p:nvPr>
            <p:ph type="title"/>
          </p:nvPr>
        </p:nvSpPr>
        <p:spPr/>
        <p:txBody>
          <a:bodyPr/>
          <a:lstStyle/>
          <a:p>
            <a:pPr algn="ctr" eaLnBrk="1" hangingPunct="1"/>
            <a:r>
              <a:rPr lang="en-US" b="1" dirty="0">
                <a:ea typeface="MS PGothic" charset="0"/>
                <a:cs typeface="Arial" charset="0"/>
              </a:rPr>
              <a:t>Regulatory Solution for Natural Monopoly</a:t>
            </a:r>
            <a:endParaRPr lang="en-US" b="1" dirty="0">
              <a:ea typeface="MS PGothic" charset="0"/>
              <a:cs typeface="MS PGothic" charset="0"/>
            </a:endParaRPr>
          </a:p>
        </p:txBody>
      </p:sp>
    </p:spTree>
    <p:extLst>
      <p:ext uri="{BB962C8B-B14F-4D97-AF65-F5344CB8AC3E}">
        <p14:creationId xmlns:p14="http://schemas.microsoft.com/office/powerpoint/2010/main" val="292286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10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1000"/>
                                        <p:tgtEl>
                                          <p:spTgt spid="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09600" y="3"/>
            <a:ext cx="10972800" cy="1527175"/>
          </a:xfrm>
        </p:spPr>
        <p:txBody>
          <a:bodyPr/>
          <a:lstStyle/>
          <a:p>
            <a:r>
              <a:rPr lang="en-US" b="1" dirty="0">
                <a:ea typeface="MS PGothic" charset="0"/>
              </a:rPr>
              <a:t>Marginal Cost Pricing</a:t>
            </a:r>
          </a:p>
        </p:txBody>
      </p:sp>
      <p:sp>
        <p:nvSpPr>
          <p:cNvPr id="29699" name="Content Placeholder 2"/>
          <p:cNvSpPr>
            <a:spLocks noGrp="1"/>
          </p:cNvSpPr>
          <p:nvPr>
            <p:ph idx="1"/>
          </p:nvPr>
        </p:nvSpPr>
        <p:spPr>
          <a:xfrm>
            <a:off x="609600" y="1712913"/>
            <a:ext cx="10972800" cy="4895850"/>
          </a:xfrm>
        </p:spPr>
        <p:txBody>
          <a:bodyPr/>
          <a:lstStyle/>
          <a:p>
            <a:r>
              <a:rPr lang="en-US" sz="3200" dirty="0">
                <a:ea typeface="MS PGothic" charset="0"/>
              </a:rPr>
              <a:t>At 	P = MC</a:t>
            </a:r>
          </a:p>
          <a:p>
            <a:pPr lvl="1"/>
            <a:r>
              <a:rPr lang="en-US" sz="2800" dirty="0">
                <a:ea typeface="MS PGothic" charset="0"/>
              </a:rPr>
              <a:t>The monopolist experiences a loss</a:t>
            </a:r>
          </a:p>
          <a:p>
            <a:pPr lvl="1"/>
            <a:r>
              <a:rPr lang="en-US" sz="2800" dirty="0">
                <a:ea typeface="MS PGothic" charset="0"/>
              </a:rPr>
              <a:t>MC &lt; ATC, so P &lt; ATC (results in losses)</a:t>
            </a:r>
          </a:p>
          <a:p>
            <a:r>
              <a:rPr lang="en-US" sz="3200" dirty="0">
                <a:ea typeface="MS PGothic" charset="0"/>
              </a:rPr>
              <a:t>Solutions?</a:t>
            </a:r>
          </a:p>
          <a:p>
            <a:pPr lvl="1"/>
            <a:r>
              <a:rPr lang="en-US" sz="2800" dirty="0">
                <a:ea typeface="MS PGothic" charset="0"/>
              </a:rPr>
              <a:t>Government subsidies given to the firm.</a:t>
            </a:r>
          </a:p>
          <a:p>
            <a:pPr lvl="1"/>
            <a:r>
              <a:rPr lang="en-US" sz="2800" dirty="0">
                <a:ea typeface="MS PGothic" charset="0"/>
              </a:rPr>
              <a:t>Set P = ATC at the P = MC output level.</a:t>
            </a:r>
          </a:p>
          <a:p>
            <a:pPr lvl="1"/>
            <a:r>
              <a:rPr lang="en-US" sz="2800" dirty="0">
                <a:ea typeface="MS PGothic" charset="0"/>
              </a:rPr>
              <a:t>Government ownership of the firm</a:t>
            </a:r>
          </a:p>
        </p:txBody>
      </p:sp>
    </p:spTree>
    <p:extLst>
      <p:ext uri="{BB962C8B-B14F-4D97-AF65-F5344CB8AC3E}">
        <p14:creationId xmlns:p14="http://schemas.microsoft.com/office/powerpoint/2010/main" val="396131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barn(inVertical)">
                                      <p:cBhvr>
                                        <p:cTn id="15" dur="500"/>
                                        <p:tgtEl>
                                          <p:spTgt spid="2969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9699">
                                            <p:txEl>
                                              <p:pRg st="5" end="5"/>
                                            </p:txEl>
                                          </p:spTgt>
                                        </p:tgtEl>
                                        <p:attrNameLst>
                                          <p:attrName>style.visibility</p:attrName>
                                        </p:attrNameLst>
                                      </p:cBhvr>
                                      <p:to>
                                        <p:strVal val="visible"/>
                                      </p:to>
                                    </p:set>
                                    <p:animEffect transition="in" filter="barn(inVertical)">
                                      <p:cBhvr>
                                        <p:cTn id="18" dur="500"/>
                                        <p:tgtEl>
                                          <p:spTgt spid="2969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animEffect transition="in" filter="barn(inVertical)">
                                      <p:cBhvr>
                                        <p:cTn id="21"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09600" y="3"/>
            <a:ext cx="10972800" cy="1527175"/>
          </a:xfrm>
        </p:spPr>
        <p:txBody>
          <a:bodyPr/>
          <a:lstStyle/>
          <a:p>
            <a:r>
              <a:rPr lang="en-US" b="1" dirty="0">
                <a:ea typeface="MS PGothic" charset="0"/>
              </a:rPr>
              <a:t>Government Failure</a:t>
            </a:r>
          </a:p>
        </p:txBody>
      </p:sp>
      <p:sp>
        <p:nvSpPr>
          <p:cNvPr id="30723" name="Content Placeholder 2"/>
          <p:cNvSpPr>
            <a:spLocks noGrp="1"/>
          </p:cNvSpPr>
          <p:nvPr>
            <p:ph idx="1"/>
          </p:nvPr>
        </p:nvSpPr>
        <p:spPr>
          <a:xfrm>
            <a:off x="609600" y="1712913"/>
            <a:ext cx="10972800" cy="4895850"/>
          </a:xfrm>
        </p:spPr>
        <p:txBody>
          <a:bodyPr/>
          <a:lstStyle/>
          <a:p>
            <a:r>
              <a:rPr lang="en-US" sz="2800" dirty="0">
                <a:ea typeface="MS PGothic" charset="0"/>
              </a:rPr>
              <a:t>Government intervention</a:t>
            </a:r>
          </a:p>
          <a:p>
            <a:pPr lvl="1"/>
            <a:r>
              <a:rPr lang="en-US" sz="2400" dirty="0">
                <a:ea typeface="MS PGothic" charset="0"/>
              </a:rPr>
              <a:t>Can eliminate the profit motive and the necessity to innovate and improve efficiency.</a:t>
            </a:r>
          </a:p>
          <a:p>
            <a:pPr lvl="1"/>
            <a:r>
              <a:rPr lang="en-US" sz="2400" dirty="0">
                <a:ea typeface="MS PGothic" charset="0"/>
              </a:rPr>
              <a:t>Government employees are rarely fired, regardless of performance.</a:t>
            </a:r>
          </a:p>
          <a:p>
            <a:r>
              <a:rPr lang="en-US" sz="2800" dirty="0">
                <a:ea typeface="MS PGothic" charset="0"/>
              </a:rPr>
              <a:t>Free market</a:t>
            </a:r>
          </a:p>
          <a:p>
            <a:pPr lvl="1"/>
            <a:r>
              <a:rPr lang="en-US" sz="2400" dirty="0">
                <a:ea typeface="MS PGothic" charset="0"/>
              </a:rPr>
              <a:t>Firms under MC pricing have no incentive to lower costs.</a:t>
            </a:r>
          </a:p>
          <a:p>
            <a:pPr lvl="1"/>
            <a:r>
              <a:rPr lang="en-US" sz="2400" dirty="0">
                <a:ea typeface="MS PGothic" charset="0"/>
              </a:rPr>
              <a:t>Often better than government intervention and changing incentives for a firm</a:t>
            </a:r>
          </a:p>
        </p:txBody>
      </p:sp>
    </p:spTree>
    <p:extLst>
      <p:ext uri="{BB962C8B-B14F-4D97-AF65-F5344CB8AC3E}">
        <p14:creationId xmlns:p14="http://schemas.microsoft.com/office/powerpoint/2010/main" val="98084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barn(inVertical)">
                                      <p:cBhvr>
                                        <p:cTn id="10" dur="500"/>
                                        <p:tgtEl>
                                          <p:spTgt spid="3072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Effect transition="in" filter="barn(inVertical)">
                                      <p:cBhvr>
                                        <p:cTn id="15" dur="500"/>
                                        <p:tgtEl>
                                          <p:spTgt spid="3072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23">
                                            <p:txEl>
                                              <p:pRg st="5" end="5"/>
                                            </p:txEl>
                                          </p:spTgt>
                                        </p:tgtEl>
                                        <p:attrNameLst>
                                          <p:attrName>style.visibility</p:attrName>
                                        </p:attrNameLst>
                                      </p:cBhvr>
                                      <p:to>
                                        <p:strVal val="visible"/>
                                      </p:to>
                                    </p:set>
                                    <p:animEffect transition="in" filter="barn(inVertical)">
                                      <p:cBhvr>
                                        <p:cTn id="18"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09600" y="3"/>
            <a:ext cx="10972800" cy="1527175"/>
          </a:xfrm>
        </p:spPr>
        <p:txBody>
          <a:bodyPr/>
          <a:lstStyle/>
          <a:p>
            <a:r>
              <a:rPr lang="en-US" b="1" dirty="0">
                <a:ea typeface="MS PGothic" charset="0"/>
              </a:rPr>
              <a:t>Economics in </a:t>
            </a:r>
            <a:r>
              <a:rPr lang="en-US" b="1" i="1" dirty="0">
                <a:ea typeface="MS PGothic" charset="0"/>
              </a:rPr>
              <a:t>Seinfeld</a:t>
            </a:r>
          </a:p>
        </p:txBody>
      </p:sp>
      <p:sp>
        <p:nvSpPr>
          <p:cNvPr id="61442" name="Content Placeholder 2"/>
          <p:cNvSpPr>
            <a:spLocks noGrp="1"/>
          </p:cNvSpPr>
          <p:nvPr>
            <p:ph idx="1"/>
          </p:nvPr>
        </p:nvSpPr>
        <p:spPr>
          <a:xfrm>
            <a:off x="609600" y="1712913"/>
            <a:ext cx="10972800" cy="2932112"/>
          </a:xfrm>
        </p:spPr>
        <p:txBody>
          <a:bodyPr/>
          <a:lstStyle/>
          <a:p>
            <a:r>
              <a:rPr lang="en-US" altLang="ja-JP" sz="3200" dirty="0">
                <a:ea typeface="MS PGothic" charset="0"/>
              </a:rPr>
              <a:t>"Seinfeld"</a:t>
            </a:r>
          </a:p>
          <a:p>
            <a:pPr lvl="1"/>
            <a:r>
              <a:rPr lang="en-US" altLang="ja-JP" sz="2800" dirty="0">
                <a:ea typeface="MS PGothic" charset="0"/>
              </a:rPr>
              <a:t>"Soup Nazi" (1995)</a:t>
            </a:r>
          </a:p>
          <a:p>
            <a:pPr lvl="1"/>
            <a:r>
              <a:rPr lang="en-US" sz="2800" dirty="0">
                <a:ea typeface="MS PGothic" charset="0"/>
              </a:rPr>
              <a:t>If a monopoly</a:t>
            </a:r>
            <a:r>
              <a:rPr lang="en-US" altLang="ja-JP" sz="2800" dirty="0">
                <a:ea typeface="MS PGothic" charset="0"/>
              </a:rPr>
              <a:t>'s product is extremely popular, people will do just about anything to get the product since there is no substitute.</a:t>
            </a:r>
          </a:p>
          <a:p>
            <a:pPr lvl="1"/>
            <a:r>
              <a:rPr lang="en-US" sz="2800" dirty="0">
                <a:ea typeface="MS PGothic" charset="0"/>
              </a:rPr>
              <a:t>What happens to monopoly power if a substitute product can be introduced?</a:t>
            </a:r>
          </a:p>
        </p:txBody>
      </p:sp>
      <p:pic>
        <p:nvPicPr>
          <p:cNvPr id="61443"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63066" y="4970969"/>
            <a:ext cx="2065867" cy="147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890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981200" y="11"/>
            <a:ext cx="8229600" cy="1527175"/>
          </a:xfrm>
        </p:spPr>
        <p:txBody>
          <a:bodyPr/>
          <a:lstStyle/>
          <a:p>
            <a:r>
              <a:rPr lang="en-US" altLang="en-US" b="1" dirty="0"/>
              <a:t>Conclusion</a:t>
            </a:r>
          </a:p>
        </p:txBody>
      </p:sp>
      <p:sp>
        <p:nvSpPr>
          <p:cNvPr id="63490" name="Content Placeholder 2"/>
          <p:cNvSpPr>
            <a:spLocks noGrp="1"/>
          </p:cNvSpPr>
          <p:nvPr>
            <p:ph idx="1"/>
          </p:nvPr>
        </p:nvSpPr>
        <p:spPr>
          <a:xfrm>
            <a:off x="1981199" y="1712913"/>
            <a:ext cx="9717741" cy="4895850"/>
          </a:xfrm>
        </p:spPr>
        <p:txBody>
          <a:bodyPr/>
          <a:lstStyle/>
          <a:p>
            <a:r>
              <a:rPr lang="en-US" altLang="en-US" sz="2800" dirty="0"/>
              <a:t>While competitive markets generally bring about welfare-enhancing outcomes for society, monopolies often do the opposite. </a:t>
            </a:r>
          </a:p>
          <a:p>
            <a:pPr lvl="1"/>
            <a:r>
              <a:rPr lang="en-US" altLang="en-US" sz="2400" dirty="0"/>
              <a:t>Government seeks to limit monopoly outcomes and promote competitive markets.</a:t>
            </a:r>
          </a:p>
          <a:p>
            <a:r>
              <a:rPr lang="en-US" altLang="en-US" sz="2800" dirty="0"/>
              <a:t>Perfectly competitive markets and monopoly are market structures at opposite extremes. </a:t>
            </a:r>
          </a:p>
          <a:p>
            <a:pPr lvl="1"/>
            <a:r>
              <a:rPr lang="en-US" altLang="en-US" sz="2400" dirty="0"/>
              <a:t>Most economic activity takes place between these two alternatives.</a:t>
            </a:r>
          </a:p>
        </p:txBody>
      </p:sp>
    </p:spTree>
    <p:extLst>
      <p:ext uri="{BB962C8B-B14F-4D97-AF65-F5344CB8AC3E}">
        <p14:creationId xmlns:p14="http://schemas.microsoft.com/office/powerpoint/2010/main" val="313357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09600" y="1"/>
            <a:ext cx="10972800" cy="1527175"/>
          </a:xfrm>
        </p:spPr>
        <p:txBody>
          <a:bodyPr/>
          <a:lstStyle/>
          <a:p>
            <a:pPr algn="ctr"/>
            <a:r>
              <a:rPr lang="en-US" b="1" dirty="0">
                <a:ea typeface="MS PGothic" charset="0"/>
              </a:rPr>
              <a:t>Costs in the Long-Run</a:t>
            </a:r>
          </a:p>
        </p:txBody>
      </p:sp>
      <p:pic>
        <p:nvPicPr>
          <p:cNvPr id="82946" name="Picture 3" descr="FIG08.03_PRINECOMI_CH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467" y="1774825"/>
            <a:ext cx="11379200" cy="490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026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981200" y="11"/>
            <a:ext cx="8229600" cy="1527175"/>
          </a:xfrm>
        </p:spPr>
        <p:txBody>
          <a:bodyPr/>
          <a:lstStyle/>
          <a:p>
            <a:r>
              <a:rPr lang="en-US" altLang="en-US" b="1" dirty="0"/>
              <a:t>Summary</a:t>
            </a:r>
          </a:p>
        </p:txBody>
      </p:sp>
      <p:sp>
        <p:nvSpPr>
          <p:cNvPr id="65538" name="Content Placeholder 2"/>
          <p:cNvSpPr>
            <a:spLocks noGrp="1"/>
          </p:cNvSpPr>
          <p:nvPr>
            <p:ph idx="1"/>
          </p:nvPr>
        </p:nvSpPr>
        <p:spPr>
          <a:xfrm>
            <a:off x="1981200" y="1712913"/>
            <a:ext cx="8229600" cy="4895850"/>
          </a:xfrm>
        </p:spPr>
        <p:txBody>
          <a:bodyPr/>
          <a:lstStyle/>
          <a:p>
            <a:r>
              <a:rPr lang="en-US" altLang="en-US" sz="3200" dirty="0"/>
              <a:t>Monopolies</a:t>
            </a:r>
          </a:p>
          <a:p>
            <a:pPr lvl="1"/>
            <a:r>
              <a:rPr lang="en-US" altLang="en-US" sz="2800" dirty="0"/>
              <a:t>Market structure characterized by a single seller who produces a well-defined product with few good substitutes</a:t>
            </a:r>
          </a:p>
          <a:p>
            <a:pPr lvl="1"/>
            <a:r>
              <a:rPr lang="en-US" altLang="en-US" sz="2800" dirty="0"/>
              <a:t>Operate in a market with high barriers to entry, the chief source of market power.</a:t>
            </a:r>
          </a:p>
          <a:p>
            <a:pPr lvl="1"/>
            <a:r>
              <a:rPr lang="en-US" altLang="en-US" sz="2800" dirty="0"/>
              <a:t>May earn long-run profits </a:t>
            </a:r>
          </a:p>
          <a:p>
            <a:r>
              <a:rPr lang="en-US" altLang="en-US" sz="3200" dirty="0"/>
              <a:t>Perfectly competitive firms are price takers. Monopolists are price makers.</a:t>
            </a:r>
          </a:p>
        </p:txBody>
      </p:sp>
    </p:spTree>
    <p:extLst>
      <p:ext uri="{BB962C8B-B14F-4D97-AF65-F5344CB8AC3E}">
        <p14:creationId xmlns:p14="http://schemas.microsoft.com/office/powerpoint/2010/main" val="3871506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981200" y="11"/>
            <a:ext cx="8229600" cy="1527175"/>
          </a:xfrm>
        </p:spPr>
        <p:txBody>
          <a:bodyPr/>
          <a:lstStyle/>
          <a:p>
            <a:r>
              <a:rPr lang="en-US" altLang="en-US" b="1" dirty="0"/>
              <a:t>Summary</a:t>
            </a:r>
          </a:p>
        </p:txBody>
      </p:sp>
      <p:sp>
        <p:nvSpPr>
          <p:cNvPr id="66562" name="Content Placeholder 2"/>
          <p:cNvSpPr>
            <a:spLocks noGrp="1"/>
          </p:cNvSpPr>
          <p:nvPr>
            <p:ph idx="1"/>
          </p:nvPr>
        </p:nvSpPr>
        <p:spPr>
          <a:xfrm>
            <a:off x="1981200" y="1712913"/>
            <a:ext cx="8229600" cy="4895850"/>
          </a:xfrm>
        </p:spPr>
        <p:txBody>
          <a:bodyPr/>
          <a:lstStyle/>
          <a:p>
            <a:r>
              <a:rPr lang="en-US" altLang="en-US" sz="2800" dirty="0"/>
              <a:t>Like perfectly competitive firms, a monopoly tries to maximize its profits.</a:t>
            </a:r>
          </a:p>
          <a:p>
            <a:pPr lvl="1"/>
            <a:r>
              <a:rPr lang="en-US" altLang="en-US" sz="2400" dirty="0"/>
              <a:t>Same profit maximizing rule of MR = MC is used.</a:t>
            </a:r>
          </a:p>
          <a:p>
            <a:r>
              <a:rPr lang="en-US" altLang="en-US" sz="2800" dirty="0"/>
              <a:t>From an efficiency standpoint, the monopolist charges too much and produces too little. </a:t>
            </a:r>
          </a:p>
          <a:p>
            <a:r>
              <a:rPr lang="en-US" altLang="en-US" sz="2800" dirty="0"/>
              <a:t>Since the output of the monopolist is smaller than would exist in a perfectly competitive market, the outcome also results in deadweight loss.</a:t>
            </a:r>
          </a:p>
        </p:txBody>
      </p:sp>
    </p:spTree>
    <p:extLst>
      <p:ext uri="{BB962C8B-B14F-4D97-AF65-F5344CB8AC3E}">
        <p14:creationId xmlns:p14="http://schemas.microsoft.com/office/powerpoint/2010/main" val="4119477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789920" y="0"/>
            <a:ext cx="8229600" cy="1527175"/>
          </a:xfrm>
        </p:spPr>
        <p:txBody>
          <a:bodyPr/>
          <a:lstStyle/>
          <a:p>
            <a:pPr algn="l" eaLnBrk="1" hangingPunct="1"/>
            <a:r>
              <a:rPr lang="en-US" altLang="en-US" b="1" dirty="0">
                <a:latin typeface="Cambria" panose="02040503050406030204" pitchFamily="18" charset="0"/>
              </a:rPr>
              <a:t>Practice What You Know</a:t>
            </a:r>
          </a:p>
        </p:txBody>
      </p:sp>
      <p:sp>
        <p:nvSpPr>
          <p:cNvPr id="53251" name="Content Placeholder 2"/>
          <p:cNvSpPr>
            <a:spLocks noGrp="1"/>
          </p:cNvSpPr>
          <p:nvPr>
            <p:ph idx="4294967295"/>
          </p:nvPr>
        </p:nvSpPr>
        <p:spPr>
          <a:xfrm>
            <a:off x="789920" y="1676104"/>
            <a:ext cx="8696325" cy="4895850"/>
          </a:xfrm>
        </p:spPr>
        <p:txBody>
          <a:bodyPr/>
          <a:lstStyle/>
          <a:p>
            <a:pPr marL="0" indent="0" eaLnBrk="1" hangingPunct="1">
              <a:buNone/>
            </a:pPr>
            <a:r>
              <a:rPr lang="en-US" altLang="en-US" sz="3200" dirty="0"/>
              <a:t>Which of the following firms will most likely be a natural monopoly?</a:t>
            </a:r>
          </a:p>
          <a:p>
            <a:pPr marL="971550" lvl="1" indent="-514350" eaLnBrk="1" hangingPunct="1">
              <a:buFont typeface="Calibri" panose="020F0502020204030204" pitchFamily="34" charset="0"/>
              <a:buAutoNum type="alphaUcPeriod"/>
            </a:pPr>
            <a:r>
              <a:rPr lang="en-US" altLang="en-US" sz="2800" dirty="0"/>
              <a:t>A grocery store</a:t>
            </a:r>
          </a:p>
          <a:p>
            <a:pPr marL="971550" lvl="1" indent="-514350" eaLnBrk="1" hangingPunct="1">
              <a:buFont typeface="Calibri" panose="020F0502020204030204" pitchFamily="34" charset="0"/>
              <a:buAutoNum type="alphaUcPeriod"/>
            </a:pPr>
            <a:r>
              <a:rPr lang="en-US" altLang="en-US" sz="2800" dirty="0"/>
              <a:t>A cable TV company</a:t>
            </a:r>
          </a:p>
          <a:p>
            <a:pPr marL="971550" lvl="1" indent="-514350" eaLnBrk="1" hangingPunct="1">
              <a:buFont typeface="Calibri" panose="020F0502020204030204" pitchFamily="34" charset="0"/>
              <a:buAutoNum type="alphaUcPeriod"/>
            </a:pPr>
            <a:r>
              <a:rPr lang="en-US" altLang="en-US" sz="2800" dirty="0"/>
              <a:t>A gas station</a:t>
            </a:r>
          </a:p>
          <a:p>
            <a:pPr marL="971550" lvl="1" indent="-514350" eaLnBrk="1" hangingPunct="1">
              <a:buFont typeface="Calibri" panose="020F0502020204030204" pitchFamily="34" charset="0"/>
              <a:buAutoNum type="alphaUcPeriod"/>
            </a:pPr>
            <a:r>
              <a:rPr lang="en-US" altLang="en-US" sz="2800" dirty="0"/>
              <a:t>A barbershop</a:t>
            </a:r>
          </a:p>
        </p:txBody>
      </p:sp>
    </p:spTree>
    <p:extLst>
      <p:ext uri="{BB962C8B-B14F-4D97-AF65-F5344CB8AC3E}">
        <p14:creationId xmlns:p14="http://schemas.microsoft.com/office/powerpoint/2010/main" val="1915952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a:xfrm>
            <a:off x="605855" y="65314"/>
            <a:ext cx="8229600" cy="1527175"/>
          </a:xfrm>
        </p:spPr>
        <p:txBody>
          <a:bodyPr/>
          <a:lstStyle/>
          <a:p>
            <a:pPr algn="l" eaLnBrk="1" hangingPunct="1"/>
            <a:r>
              <a:rPr lang="en-US" altLang="en-US" b="1" dirty="0">
                <a:latin typeface="Cambria" panose="02040503050406030204" pitchFamily="18" charset="0"/>
              </a:rPr>
              <a:t>Practice What You Know</a:t>
            </a:r>
          </a:p>
        </p:txBody>
      </p:sp>
      <p:sp>
        <p:nvSpPr>
          <p:cNvPr id="53251" name="Content Placeholder 2"/>
          <p:cNvSpPr>
            <a:spLocks noGrp="1"/>
          </p:cNvSpPr>
          <p:nvPr>
            <p:ph idx="4294967295"/>
          </p:nvPr>
        </p:nvSpPr>
        <p:spPr>
          <a:xfrm>
            <a:off x="605855" y="1694509"/>
            <a:ext cx="8696325" cy="4895850"/>
          </a:xfrm>
        </p:spPr>
        <p:txBody>
          <a:bodyPr/>
          <a:lstStyle/>
          <a:p>
            <a:pPr marL="0" indent="0" eaLnBrk="1" hangingPunct="1">
              <a:buNone/>
            </a:pPr>
            <a:r>
              <a:rPr lang="en-US" altLang="en-US" sz="3200" dirty="0"/>
              <a:t>What is true for a profit-maximizing monopoly?</a:t>
            </a:r>
          </a:p>
          <a:p>
            <a:pPr marL="971550" lvl="1" indent="-514350" eaLnBrk="1" hangingPunct="1">
              <a:buFont typeface="Calibri" panose="020F0502020204030204" pitchFamily="34" charset="0"/>
              <a:buAutoNum type="alphaUcPeriod"/>
            </a:pPr>
            <a:r>
              <a:rPr lang="en-US" altLang="en-US" sz="2800" dirty="0"/>
              <a:t>P = MR = MC</a:t>
            </a:r>
          </a:p>
          <a:p>
            <a:pPr marL="971550" lvl="1" indent="-514350" eaLnBrk="1" hangingPunct="1">
              <a:buFont typeface="Calibri" panose="020F0502020204030204" pitchFamily="34" charset="0"/>
              <a:buAutoNum type="alphaUcPeriod"/>
            </a:pPr>
            <a:r>
              <a:rPr lang="en-US" altLang="en-US" sz="2800" dirty="0"/>
              <a:t>P = MR &gt; MC</a:t>
            </a:r>
          </a:p>
          <a:p>
            <a:pPr marL="971550" lvl="1" indent="-514350" eaLnBrk="1" hangingPunct="1">
              <a:buFont typeface="Calibri" panose="020F0502020204030204" pitchFamily="34" charset="0"/>
              <a:buAutoNum type="alphaUcPeriod"/>
            </a:pPr>
            <a:r>
              <a:rPr lang="en-US" altLang="en-US" sz="2800" dirty="0"/>
              <a:t>P &gt; MR = MC</a:t>
            </a:r>
          </a:p>
          <a:p>
            <a:pPr marL="971550" lvl="1" indent="-514350" eaLnBrk="1" hangingPunct="1">
              <a:buFont typeface="Calibri" panose="020F0502020204030204" pitchFamily="34" charset="0"/>
              <a:buAutoNum type="alphaUcPeriod"/>
            </a:pPr>
            <a:r>
              <a:rPr lang="en-US" altLang="en-US" sz="2800" dirty="0"/>
              <a:t>P &gt; MR &gt; MC</a:t>
            </a:r>
          </a:p>
        </p:txBody>
      </p:sp>
    </p:spTree>
    <p:extLst>
      <p:ext uri="{BB962C8B-B14F-4D97-AF65-F5344CB8AC3E}">
        <p14:creationId xmlns:p14="http://schemas.microsoft.com/office/powerpoint/2010/main" val="203958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a:xfrm>
            <a:off x="697889" y="13447"/>
            <a:ext cx="8229600" cy="1527175"/>
          </a:xfrm>
        </p:spPr>
        <p:txBody>
          <a:bodyPr/>
          <a:lstStyle/>
          <a:p>
            <a:pPr algn="l" eaLnBrk="1" hangingPunct="1"/>
            <a:r>
              <a:rPr lang="en-US" altLang="en-US" b="1" dirty="0">
                <a:latin typeface="Cambria" panose="02040503050406030204" pitchFamily="18" charset="0"/>
              </a:rPr>
              <a:t>Practice What You Know</a:t>
            </a:r>
          </a:p>
        </p:txBody>
      </p:sp>
      <p:sp>
        <p:nvSpPr>
          <p:cNvPr id="53251" name="Content Placeholder 2"/>
          <p:cNvSpPr>
            <a:spLocks noGrp="1"/>
          </p:cNvSpPr>
          <p:nvPr>
            <p:ph idx="4294967295"/>
          </p:nvPr>
        </p:nvSpPr>
        <p:spPr>
          <a:xfrm>
            <a:off x="697889" y="1694509"/>
            <a:ext cx="8696325" cy="4895850"/>
          </a:xfrm>
        </p:spPr>
        <p:txBody>
          <a:bodyPr/>
          <a:lstStyle/>
          <a:p>
            <a:pPr marL="0" indent="0" eaLnBrk="1" hangingPunct="1">
              <a:buNone/>
            </a:pPr>
            <a:r>
              <a:rPr lang="en-US" altLang="en-US" sz="3200" dirty="0"/>
              <a:t>What is the reason for monopoly deadweight loss (relative to perfect competition)?</a:t>
            </a:r>
          </a:p>
          <a:p>
            <a:pPr marL="971550" lvl="1" indent="-514350" eaLnBrk="1" hangingPunct="1">
              <a:buFont typeface="Calibri" panose="020F0502020204030204" pitchFamily="34" charset="0"/>
              <a:buAutoNum type="alphaUcPeriod"/>
            </a:pPr>
            <a:r>
              <a:rPr lang="en-US" altLang="en-US" sz="2800" dirty="0"/>
              <a:t>The monopolist faces a downward sloping demand curve</a:t>
            </a:r>
          </a:p>
          <a:p>
            <a:pPr marL="971550" lvl="1" indent="-514350" eaLnBrk="1" hangingPunct="1">
              <a:buFont typeface="Calibri" panose="020F0502020204030204" pitchFamily="34" charset="0"/>
              <a:buAutoNum type="alphaUcPeriod"/>
            </a:pPr>
            <a:r>
              <a:rPr lang="en-US" altLang="en-US" sz="2800" dirty="0"/>
              <a:t>People boycott monopolies more often</a:t>
            </a:r>
          </a:p>
          <a:p>
            <a:pPr marL="971550" lvl="1" indent="-514350" eaLnBrk="1" hangingPunct="1">
              <a:buFont typeface="Calibri" panose="020F0502020204030204" pitchFamily="34" charset="0"/>
              <a:buAutoNum type="alphaUcPeriod"/>
            </a:pPr>
            <a:r>
              <a:rPr lang="en-US" altLang="en-US" sz="2800" dirty="0"/>
              <a:t>The monopolist sells less output at a higher price</a:t>
            </a:r>
          </a:p>
          <a:p>
            <a:pPr marL="971550" lvl="1" indent="-514350" eaLnBrk="1" hangingPunct="1">
              <a:buFont typeface="Calibri" panose="020F0502020204030204" pitchFamily="34" charset="0"/>
              <a:buAutoNum type="alphaUcPeriod"/>
            </a:pPr>
            <a:r>
              <a:rPr lang="en-US" altLang="en-US" sz="2800" dirty="0"/>
              <a:t>The monopolist has no competitors</a:t>
            </a:r>
          </a:p>
        </p:txBody>
      </p:sp>
    </p:spTree>
    <p:extLst>
      <p:ext uri="{BB962C8B-B14F-4D97-AF65-F5344CB8AC3E}">
        <p14:creationId xmlns:p14="http://schemas.microsoft.com/office/powerpoint/2010/main" val="247154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587449" y="0"/>
            <a:ext cx="8229600" cy="1527175"/>
          </a:xfrm>
        </p:spPr>
        <p:txBody>
          <a:bodyPr/>
          <a:lstStyle/>
          <a:p>
            <a:pPr algn="l" eaLnBrk="1" hangingPunct="1"/>
            <a:r>
              <a:rPr lang="en-US" altLang="en-US" b="1" dirty="0">
                <a:latin typeface="Cambria" panose="02040503050406030204" pitchFamily="18" charset="0"/>
              </a:rPr>
              <a:t>Practice What You Know</a:t>
            </a:r>
          </a:p>
        </p:txBody>
      </p:sp>
      <p:sp>
        <p:nvSpPr>
          <p:cNvPr id="53251" name="Content Placeholder 2"/>
          <p:cNvSpPr>
            <a:spLocks noGrp="1"/>
          </p:cNvSpPr>
          <p:nvPr>
            <p:ph idx="4294967295"/>
          </p:nvPr>
        </p:nvSpPr>
        <p:spPr>
          <a:xfrm>
            <a:off x="587449" y="1712913"/>
            <a:ext cx="8696325" cy="4895850"/>
          </a:xfrm>
        </p:spPr>
        <p:txBody>
          <a:bodyPr/>
          <a:lstStyle/>
          <a:p>
            <a:pPr marL="0" indent="0" eaLnBrk="1" hangingPunct="1">
              <a:buNone/>
            </a:pPr>
            <a:r>
              <a:rPr lang="en-US" altLang="en-US" sz="3200" dirty="0"/>
              <a:t>A monopolist will have negative profits and exit the industry in the long-run if:</a:t>
            </a:r>
          </a:p>
          <a:p>
            <a:pPr marL="971550" lvl="1" indent="-514350" eaLnBrk="1" hangingPunct="1">
              <a:buFont typeface="Calibri" panose="020F0502020204030204" pitchFamily="34" charset="0"/>
              <a:buAutoNum type="alphaUcPeriod"/>
            </a:pPr>
            <a:r>
              <a:rPr lang="en-US" altLang="en-US" sz="2800" dirty="0"/>
              <a:t>A new competitor enters the industry</a:t>
            </a:r>
          </a:p>
          <a:p>
            <a:pPr marL="971550" lvl="1" indent="-514350" eaLnBrk="1" hangingPunct="1">
              <a:buFont typeface="Calibri" panose="020F0502020204030204" pitchFamily="34" charset="0"/>
              <a:buAutoNum type="alphaUcPeriod"/>
            </a:pPr>
            <a:r>
              <a:rPr lang="en-US" altLang="en-US" sz="2800" dirty="0"/>
              <a:t>Demand becomes more elastic</a:t>
            </a:r>
          </a:p>
          <a:p>
            <a:pPr marL="971550" lvl="1" indent="-514350" eaLnBrk="1" hangingPunct="1">
              <a:buFont typeface="Calibri" panose="020F0502020204030204" pitchFamily="34" charset="0"/>
              <a:buAutoNum type="alphaUcPeriod"/>
            </a:pPr>
            <a:r>
              <a:rPr lang="en-US" altLang="en-US" sz="2800" dirty="0"/>
              <a:t>Price &lt; ATC</a:t>
            </a:r>
          </a:p>
          <a:p>
            <a:pPr marL="971550" lvl="1" indent="-514350" eaLnBrk="1" hangingPunct="1">
              <a:buFont typeface="Calibri" panose="020F0502020204030204" pitchFamily="34" charset="0"/>
              <a:buAutoNum type="alphaUcPeriod"/>
            </a:pPr>
            <a:r>
              <a:rPr lang="en-US" altLang="en-US" sz="2800" dirty="0"/>
              <a:t>A monopolist never has negative profits</a:t>
            </a:r>
          </a:p>
        </p:txBody>
      </p:sp>
    </p:spTree>
    <p:extLst>
      <p:ext uri="{BB962C8B-B14F-4D97-AF65-F5344CB8AC3E}">
        <p14:creationId xmlns:p14="http://schemas.microsoft.com/office/powerpoint/2010/main" val="350923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Sources</a:t>
            </a:r>
          </a:p>
        </p:txBody>
      </p:sp>
      <p:sp>
        <p:nvSpPr>
          <p:cNvPr id="4" name="Content Placeholder 3"/>
          <p:cNvSpPr>
            <a:spLocks noGrp="1"/>
          </p:cNvSpPr>
          <p:nvPr>
            <p:ph idx="1"/>
          </p:nvPr>
        </p:nvSpPr>
        <p:spPr/>
        <p:txBody>
          <a:bodyPr/>
          <a:lstStyle/>
          <a:p>
            <a:r>
              <a:rPr lang="en-US" dirty="0"/>
              <a:t>"Principles of Economics with </a:t>
            </a:r>
            <a:r>
              <a:rPr lang="en-US" dirty="0" err="1"/>
              <a:t>Smartwork</a:t>
            </a:r>
            <a:r>
              <a:rPr lang="en-US" dirty="0"/>
              <a:t> Access (ISBN: 978-0-26314-5), 1st Edition, 2013" by </a:t>
            </a:r>
            <a:r>
              <a:rPr lang="en-US" dirty="0" err="1"/>
              <a:t>Mateer</a:t>
            </a:r>
            <a:r>
              <a:rPr lang="en-US" dirty="0"/>
              <a:t> and Coppock</a:t>
            </a:r>
          </a:p>
          <a:p>
            <a:r>
              <a:rPr lang="en-US" dirty="0"/>
              <a:t>"Economics: Custom Edition for NCSU (ISBN</a:t>
            </a:r>
            <a:r>
              <a:rPr lang="en-US"/>
              <a:t>: 9781937435202" </a:t>
            </a:r>
            <a:r>
              <a:rPr lang="en-US" dirty="0"/>
              <a:t>by David Hyman</a:t>
            </a:r>
          </a:p>
        </p:txBody>
      </p:sp>
    </p:spTree>
    <p:extLst>
      <p:ext uri="{BB962C8B-B14F-4D97-AF65-F5344CB8AC3E}">
        <p14:creationId xmlns:p14="http://schemas.microsoft.com/office/powerpoint/2010/main" val="139655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a:xfrm>
            <a:off x="570600" y="0"/>
            <a:ext cx="10402199" cy="1527175"/>
          </a:xfrm>
        </p:spPr>
        <p:txBody>
          <a:bodyPr/>
          <a:lstStyle/>
          <a:p>
            <a:pPr algn="l"/>
            <a:r>
              <a:rPr lang="en-US" b="1" dirty="0">
                <a:ea typeface="MS PGothic" charset="0"/>
                <a:cs typeface="MS PGothic" charset="0"/>
              </a:rPr>
              <a:t>SR and LR Cost Comparison</a:t>
            </a:r>
          </a:p>
        </p:txBody>
      </p:sp>
      <p:sp>
        <p:nvSpPr>
          <p:cNvPr id="84994" name="Content Placeholder 2"/>
          <p:cNvSpPr>
            <a:spLocks noGrp="1"/>
          </p:cNvSpPr>
          <p:nvPr>
            <p:ph idx="4294967295"/>
          </p:nvPr>
        </p:nvSpPr>
        <p:spPr>
          <a:xfrm>
            <a:off x="570600" y="1657699"/>
            <a:ext cx="11621399" cy="4895850"/>
          </a:xfrm>
        </p:spPr>
        <p:txBody>
          <a:bodyPr/>
          <a:lstStyle/>
          <a:p>
            <a:r>
              <a:rPr lang="en-US" sz="2800" dirty="0">
                <a:ea typeface="MS PGothic" charset="0"/>
                <a:cs typeface="MS PGothic" charset="0"/>
              </a:rPr>
              <a:t>The short-run cost curve and the long-run cost curve are both U-shaped.  However, they are U-shaped for different reasons!</a:t>
            </a:r>
          </a:p>
          <a:p>
            <a:r>
              <a:rPr lang="en-US" sz="2800" dirty="0">
                <a:ea typeface="MS PGothic" charset="0"/>
                <a:cs typeface="MS PGothic" charset="0"/>
              </a:rPr>
              <a:t>SRATC</a:t>
            </a:r>
          </a:p>
          <a:p>
            <a:pPr lvl="1"/>
            <a:r>
              <a:rPr lang="en-US" sz="2400" dirty="0">
                <a:ea typeface="MS PGothic" charset="0"/>
                <a:cs typeface="MS PGothic" charset="0"/>
              </a:rPr>
              <a:t>U-shaped because of diminishing marginal product</a:t>
            </a:r>
          </a:p>
          <a:p>
            <a:pPr lvl="1"/>
            <a:r>
              <a:rPr lang="en-US" sz="2400" dirty="0">
                <a:ea typeface="MS PGothic" charset="0"/>
                <a:cs typeface="MS PGothic" charset="0"/>
              </a:rPr>
              <a:t>MP</a:t>
            </a:r>
            <a:r>
              <a:rPr lang="en-US" sz="2400" baseline="-25000" dirty="0">
                <a:ea typeface="MS PGothic" charset="0"/>
                <a:cs typeface="MS PGothic" charset="0"/>
              </a:rPr>
              <a:t>L</a:t>
            </a:r>
            <a:r>
              <a:rPr lang="en-US" sz="2400" dirty="0">
                <a:ea typeface="MS PGothic" charset="0"/>
                <a:cs typeface="MS PGothic" charset="0"/>
              </a:rPr>
              <a:t> falls, MC rises, and ATC follows MC.</a:t>
            </a:r>
          </a:p>
          <a:p>
            <a:r>
              <a:rPr lang="en-US" sz="2800" dirty="0">
                <a:ea typeface="MS PGothic" charset="0"/>
                <a:cs typeface="MS PGothic" charset="0"/>
              </a:rPr>
              <a:t>LRATC</a:t>
            </a:r>
          </a:p>
          <a:p>
            <a:pPr lvl="1"/>
            <a:r>
              <a:rPr lang="en-US" sz="2400" dirty="0">
                <a:ea typeface="MS PGothic" charset="0"/>
                <a:cs typeface="MS PGothic" charset="0"/>
              </a:rPr>
              <a:t>U-shaped because of economies and diseconomies of scale</a:t>
            </a:r>
          </a:p>
          <a:p>
            <a:pPr lvl="1"/>
            <a:r>
              <a:rPr lang="en-US" sz="2400" dirty="0">
                <a:ea typeface="MS PGothic" charset="0"/>
                <a:cs typeface="MS PGothic" charset="0"/>
              </a:rPr>
              <a:t>Smaller firms can lower costs by growing, but if they get too big, costs can grow.</a:t>
            </a:r>
          </a:p>
          <a:p>
            <a:pPr lvl="1"/>
            <a:endParaRPr lang="en-US" sz="2400" dirty="0">
              <a:ea typeface="MS PGothic" charset="0"/>
              <a:cs typeface="MS PGothic" charset="0"/>
            </a:endParaRPr>
          </a:p>
        </p:txBody>
      </p:sp>
    </p:spTree>
    <p:extLst>
      <p:ext uri="{BB962C8B-B14F-4D97-AF65-F5344CB8AC3E}">
        <p14:creationId xmlns:p14="http://schemas.microsoft.com/office/powerpoint/2010/main" val="131116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981200" y="11"/>
            <a:ext cx="8229600" cy="1527175"/>
          </a:xfrm>
        </p:spPr>
        <p:txBody>
          <a:bodyPr/>
          <a:lstStyle/>
          <a:p>
            <a:r>
              <a:rPr lang="en-US" altLang="en-US" b="1" dirty="0">
                <a:latin typeface="Cambria" panose="02040503050406030204" pitchFamily="18" charset="0"/>
              </a:rPr>
              <a:t>Previously</a:t>
            </a:r>
          </a:p>
        </p:txBody>
      </p:sp>
      <p:sp>
        <p:nvSpPr>
          <p:cNvPr id="8194" name="Content Placeholder 2"/>
          <p:cNvSpPr>
            <a:spLocks noGrp="1"/>
          </p:cNvSpPr>
          <p:nvPr>
            <p:ph idx="1"/>
          </p:nvPr>
        </p:nvSpPr>
        <p:spPr>
          <a:xfrm>
            <a:off x="1981200" y="1712913"/>
            <a:ext cx="8229600" cy="4895850"/>
          </a:xfrm>
        </p:spPr>
        <p:txBody>
          <a:bodyPr/>
          <a:lstStyle/>
          <a:p>
            <a:r>
              <a:rPr lang="en-US" altLang="en-US" sz="2800" dirty="0"/>
              <a:t>Profits and losses act as signals in a perfectly  competitive market.</a:t>
            </a:r>
          </a:p>
          <a:p>
            <a:r>
              <a:rPr lang="en-US" altLang="en-US" sz="2800" dirty="0"/>
              <a:t>For perfect competition to exist, two factors must be in place:</a:t>
            </a:r>
          </a:p>
          <a:p>
            <a:pPr lvl="1"/>
            <a:r>
              <a:rPr lang="en-US" altLang="en-US" sz="2400" dirty="0"/>
              <a:t>A perfectly competitive market</a:t>
            </a:r>
          </a:p>
          <a:p>
            <a:pPr lvl="1"/>
            <a:r>
              <a:rPr lang="en-US" altLang="en-US" sz="2400" dirty="0"/>
              <a:t>Easy entry and exit from the market</a:t>
            </a:r>
          </a:p>
          <a:p>
            <a:r>
              <a:rPr lang="en-US" altLang="en-US" sz="2800" dirty="0"/>
              <a:t> A price taker has no control over the price it pays, or receives, in the market.</a:t>
            </a:r>
          </a:p>
          <a:p>
            <a:r>
              <a:rPr lang="en-US" altLang="en-US" sz="2800" dirty="0"/>
              <a:t>A firm that maximizes profits will expand output (Q) until MR = MC = P</a:t>
            </a:r>
          </a:p>
        </p:txBody>
      </p:sp>
    </p:spTree>
    <p:extLst>
      <p:ext uri="{BB962C8B-B14F-4D97-AF65-F5344CB8AC3E}">
        <p14:creationId xmlns:p14="http://schemas.microsoft.com/office/powerpoint/2010/main" val="56726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717176" y="10365"/>
            <a:ext cx="8229600" cy="1527175"/>
          </a:xfrm>
        </p:spPr>
        <p:txBody>
          <a:bodyPr/>
          <a:lstStyle/>
          <a:p>
            <a:r>
              <a:rPr lang="en-US" altLang="en-US" b="1" dirty="0"/>
              <a:t>Defining Monopoly</a:t>
            </a:r>
          </a:p>
        </p:txBody>
      </p:sp>
      <p:sp>
        <p:nvSpPr>
          <p:cNvPr id="8195" name="Content Placeholder 2"/>
          <p:cNvSpPr>
            <a:spLocks noGrp="1"/>
          </p:cNvSpPr>
          <p:nvPr>
            <p:ph idx="1"/>
          </p:nvPr>
        </p:nvSpPr>
        <p:spPr>
          <a:xfrm>
            <a:off x="717176" y="1623900"/>
            <a:ext cx="10804264" cy="5080000"/>
          </a:xfrm>
        </p:spPr>
        <p:txBody>
          <a:bodyPr/>
          <a:lstStyle/>
          <a:p>
            <a:r>
              <a:rPr lang="en-US" altLang="en-US" sz="3200" dirty="0"/>
              <a:t>Monopoly</a:t>
            </a:r>
          </a:p>
          <a:p>
            <a:pPr lvl="1"/>
            <a:r>
              <a:rPr lang="en-US" altLang="en-US" sz="2800" dirty="0"/>
              <a:t>Single seller who sells a product without close substitutes</a:t>
            </a:r>
          </a:p>
          <a:p>
            <a:pPr lvl="1"/>
            <a:r>
              <a:rPr lang="en-US" altLang="en-US" sz="2800" dirty="0"/>
              <a:t>It can prevent entry for new firms.</a:t>
            </a:r>
          </a:p>
          <a:p>
            <a:pPr lvl="1"/>
            <a:r>
              <a:rPr lang="en-US" altLang="en-US" sz="2800" dirty="0"/>
              <a:t>Ability to set the price of a good or service</a:t>
            </a:r>
          </a:p>
          <a:p>
            <a:r>
              <a:rPr lang="en-US" altLang="en-US" sz="3200" dirty="0"/>
              <a:t>How do monopolies persist?</a:t>
            </a:r>
          </a:p>
          <a:p>
            <a:pPr lvl="1"/>
            <a:r>
              <a:rPr lang="en-US" altLang="en-US" sz="2800" dirty="0"/>
              <a:t>Recall what happens in perfectly competitive markets with free entry.</a:t>
            </a:r>
          </a:p>
          <a:p>
            <a:r>
              <a:rPr lang="en-US" altLang="en-US" sz="3200" dirty="0"/>
              <a:t>Barriers to entry</a:t>
            </a:r>
          </a:p>
          <a:p>
            <a:pPr lvl="1"/>
            <a:r>
              <a:rPr lang="en-US" altLang="en-US" sz="2800" dirty="0"/>
              <a:t>Restrictions that make it difficult for new firms to enter a market</a:t>
            </a:r>
          </a:p>
          <a:p>
            <a:pPr lvl="1"/>
            <a:r>
              <a:rPr lang="en-US" altLang="en-US" sz="2800" dirty="0"/>
              <a:t>Allows many monopolists to enjoy long run economic profit.</a:t>
            </a:r>
          </a:p>
        </p:txBody>
      </p:sp>
    </p:spTree>
    <p:extLst>
      <p:ext uri="{BB962C8B-B14F-4D97-AF65-F5344CB8AC3E}">
        <p14:creationId xmlns:p14="http://schemas.microsoft.com/office/powerpoint/2010/main" val="860297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arn(inVertical)">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arn(inVertical)">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barn(inVertical)">
                                      <p:cBhvr>
                                        <p:cTn id="22" dur="500"/>
                                        <p:tgtEl>
                                          <p:spTgt spid="819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animEffect transition="in" filter="barn(inVertical)">
                                      <p:cBhvr>
                                        <p:cTn id="27" dur="500"/>
                                        <p:tgtEl>
                                          <p:spTgt spid="8195">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195">
                                            <p:txEl>
                                              <p:pRg st="8" end="8"/>
                                            </p:txEl>
                                          </p:spTgt>
                                        </p:tgtEl>
                                        <p:attrNameLst>
                                          <p:attrName>style.visibility</p:attrName>
                                        </p:attrNameLst>
                                      </p:cBhvr>
                                      <p:to>
                                        <p:strVal val="visible"/>
                                      </p:to>
                                    </p:set>
                                    <p:animEffect transition="in" filter="barn(inVertical)">
                                      <p:cBhvr>
                                        <p:cTn id="30"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413500" y="186738"/>
            <a:ext cx="5778500" cy="944628"/>
          </a:xfrm>
        </p:spPr>
        <p:txBody>
          <a:bodyPr/>
          <a:lstStyle/>
          <a:p>
            <a:r>
              <a:rPr lang="en-US" sz="3600" b="1" dirty="0"/>
              <a:t>Is Google a Monopoly?</a:t>
            </a:r>
            <a:br>
              <a:rPr lang="en-US" sz="3600" b="1" dirty="0"/>
            </a:br>
            <a:r>
              <a:rPr lang="en-US" sz="3600" b="1" dirty="0"/>
              <a:t>Is Microsoft a Monopoly?</a:t>
            </a:r>
          </a:p>
        </p:txBody>
      </p:sp>
      <p:pic>
        <p:nvPicPr>
          <p:cNvPr id="2" name="Picture 1" descr="An infographic titled Is Google a Monopoly? Did you mean: A historical perspective. Google’s search market share topped 66 percent in September. While there seems to be room for competition, monopolies are not all about market share. The government fled and anti-trust suits against United States Steel when they had 67 percent of the market. Could it happen to google? Google’s tentacles tap into sizable market share of many different products and services, and breaks down into Search, Maps, YouTube, Android, Gmail, and Chrome. Google search is supposed to provide the best and unbiased results. The problem is that is has to make decisions about ranking its own products versus competitors. Search for “email” and Gmail is ranked first despite being the third largest service. The largest, Yahoo! Mail, is second, and Google’s rival, Microsoft, is fourth. Google displays a Google Map in 1 in 13 search results. MapQuest or Yahoo! Maps appear in none. YouTube and Google video enjoy higher rankings for queries with the term “video” than competitors. So what happens? We don’t know yet. Several smaller competitors have filed anti-competitive complaints against Google. Ironically some of those complaints are supported by Microsoft, Texas Attorney General, Gregg Abbot is investigating anti-trust allegations against Google. Whether or not the government considers Google a monopoly is a nuanced affair. To look into the future, it’s often best to look at the past for insights."/>
          <p:cNvPicPr>
            <a:picLocks noChangeAspect="1"/>
          </p:cNvPicPr>
          <p:nvPr/>
        </p:nvPicPr>
        <p:blipFill rotWithShape="1">
          <a:blip r:embed="rId3">
            <a:extLst>
              <a:ext uri="{28A0092B-C50C-407E-A947-70E740481C1C}">
                <a14:useLocalDpi xmlns:a14="http://schemas.microsoft.com/office/drawing/2010/main" val="0"/>
              </a:ext>
            </a:extLst>
          </a:blip>
          <a:srcRect l="-632" t="1" r="241" b="80393"/>
          <a:stretch/>
        </p:blipFill>
        <p:spPr>
          <a:xfrm>
            <a:off x="1640959" y="366491"/>
            <a:ext cx="4401879" cy="6145618"/>
          </a:xfrm>
          <a:prstGeom prst="rect">
            <a:avLst/>
          </a:prstGeom>
        </p:spPr>
      </p:pic>
      <p:pic>
        <p:nvPicPr>
          <p:cNvPr id="3" name="Picture 2" descr="An infographic about Google titled: What about Microsoft? Windows has long enjoyed being the operating system of over 90 percent of personal computers. For this platform, it was easier to bundle and push internet explorer into the 75 percent range in 1998. Browser competitors like Netscape and Opera had a problem with this. The US department of Justice along with 30 states filed an anti-trust suit against Microsoft in May of 1998.The plaintiffs won and Microsoft was ordered to split up into two units, one for the OS and the other for everything else. The ruling was overturned in appeal and the D O J stopped trying to break up Microsoft. In 2001, a settlement was reached and Microsoft agreed to share its API’s with third parties. Nine states did not agree to the settlement as they though it didn’t go far enough. So what happened? Microsoft continued to bundle their OS and browser, pushing IE’s market share to 95 percent in 2003. Innovative competitors like Firefox have whittle that down to 49 percent but Windows still enjoys a market share north of 90 percent. While Microsoft’s share price peaked in 1999, it’s still a dominant company with a 200 plus billion-dollar market cap. Question: Should Google be able to promote their products at the top spot to dominate broad categories like maps and videos?"/>
          <p:cNvPicPr>
            <a:picLocks noChangeAspect="1"/>
          </p:cNvPicPr>
          <p:nvPr/>
        </p:nvPicPr>
        <p:blipFill rotWithShape="1">
          <a:blip r:embed="rId3">
            <a:extLst>
              <a:ext uri="{28A0092B-C50C-407E-A947-70E740481C1C}">
                <a14:useLocalDpi xmlns:a14="http://schemas.microsoft.com/office/drawing/2010/main" val="0"/>
              </a:ext>
            </a:extLst>
          </a:blip>
          <a:srcRect l="432" t="20310" r="927" b="61860"/>
          <a:stretch/>
        </p:blipFill>
        <p:spPr>
          <a:xfrm>
            <a:off x="6266122" y="1169694"/>
            <a:ext cx="4237766" cy="5475767"/>
          </a:xfrm>
          <a:prstGeom prst="rect">
            <a:avLst/>
          </a:prstGeom>
        </p:spPr>
      </p:pic>
    </p:spTree>
    <p:extLst>
      <p:ext uri="{BB962C8B-B14F-4D97-AF65-F5344CB8AC3E}">
        <p14:creationId xmlns:p14="http://schemas.microsoft.com/office/powerpoint/2010/main" val="1473015271"/>
      </p:ext>
    </p:extLst>
  </p:cSld>
  <p:clrMapOvr>
    <a:masterClrMapping/>
  </p:clrMapOvr>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0E6FF"/>
      </a:hlink>
      <a:folHlink>
        <a:srgbClr val="91EE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2630</TotalTime>
  <Words>6376</Words>
  <Application>Microsoft Macintosh PowerPoint</Application>
  <PresentationFormat>Widescreen</PresentationFormat>
  <Paragraphs>696</Paragraphs>
  <Slides>56</Slides>
  <Notes>56</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56</vt:i4>
      </vt:variant>
    </vt:vector>
  </HeadingPairs>
  <TitlesOfParts>
    <vt:vector size="70" baseType="lpstr">
      <vt:lpstr>Arial</vt:lpstr>
      <vt:lpstr>Calibri</vt:lpstr>
      <vt:lpstr>Cambria</vt:lpstr>
      <vt:lpstr>Helvetica Neue</vt:lpstr>
      <vt:lpstr>3_Office Theme</vt:lpstr>
      <vt:lpstr>5_Office Theme</vt:lpstr>
      <vt:lpstr>4_Office Theme</vt:lpstr>
      <vt:lpstr>7_Office Theme</vt:lpstr>
      <vt:lpstr>6_Office Theme</vt:lpstr>
      <vt:lpstr>8_Office Theme</vt:lpstr>
      <vt:lpstr>Office Theme</vt:lpstr>
      <vt:lpstr>9_Office Theme</vt:lpstr>
      <vt:lpstr>10_Office Theme</vt:lpstr>
      <vt:lpstr>1_Office Theme</vt:lpstr>
      <vt:lpstr>Economics I</vt:lpstr>
      <vt:lpstr>Topics of Week #8</vt:lpstr>
      <vt:lpstr>Long-Run Costs</vt:lpstr>
      <vt:lpstr>Long-Run Costs</vt:lpstr>
      <vt:lpstr>Costs in the Long-Run</vt:lpstr>
      <vt:lpstr>SR and LR Cost Comparison</vt:lpstr>
      <vt:lpstr>Previously</vt:lpstr>
      <vt:lpstr>Defining Monopoly</vt:lpstr>
      <vt:lpstr>Is Google a Monopoly? Is Microsoft a Monopoly?</vt:lpstr>
      <vt:lpstr>Is AT&amp;T a Monopoly? Is US Steel a Monopoly?</vt:lpstr>
      <vt:lpstr>Is Standard Oil a Monopoly?</vt:lpstr>
      <vt:lpstr>Economics in Forrest Gump</vt:lpstr>
      <vt:lpstr>Natural Barriers to Entry</vt:lpstr>
      <vt:lpstr>Natural Barriers to Entry</vt:lpstr>
      <vt:lpstr>Government Created Barriers</vt:lpstr>
      <vt:lpstr>The Demise of a Monopoly</vt:lpstr>
      <vt:lpstr>The Monopolist's Pricing  and Output Decisions</vt:lpstr>
      <vt:lpstr>PowerPoint Presentation</vt:lpstr>
      <vt:lpstr>Comparing Demand Curves</vt:lpstr>
      <vt:lpstr>Profit Maximizing Rule for Monopoly</vt:lpstr>
      <vt:lpstr>Monopoly Marginal Revenue</vt:lpstr>
      <vt:lpstr>Monopoly Marginal Revenue</vt:lpstr>
      <vt:lpstr>Monopoly MR and Demand</vt:lpstr>
      <vt:lpstr>Deciding How Much to Produce</vt:lpstr>
      <vt:lpstr>The Monopolist's Profit</vt:lpstr>
      <vt:lpstr>PowerPoint Presentation</vt:lpstr>
      <vt:lpstr>Class Activity: Think-Pair-Share</vt:lpstr>
      <vt:lpstr>Class Activity: Think-Pair-Share</vt:lpstr>
      <vt:lpstr>Monopoly Demand, Marginal Revenue, and Elasticity</vt:lpstr>
      <vt:lpstr>Perfectly Competitive vs. Monopoly</vt:lpstr>
      <vt:lpstr>Class Activity: Think-Pair-Share</vt:lpstr>
      <vt:lpstr>Class Activity: Think-Pair-Share </vt:lpstr>
      <vt:lpstr>The Problems with Monopoly</vt:lpstr>
      <vt:lpstr>The Problems with Monopoly</vt:lpstr>
      <vt:lpstr>Perfectly Competitive vs. Monopoly</vt:lpstr>
      <vt:lpstr>Deadweight Loss (DWL) of Monopoly</vt:lpstr>
      <vt:lpstr>Deadweight Loss (DWL) of Monopoly</vt:lpstr>
      <vt:lpstr>PowerPoint Presentation</vt:lpstr>
      <vt:lpstr>PowerPoint Presentation</vt:lpstr>
      <vt:lpstr>Monopoly versus Competition</vt:lpstr>
      <vt:lpstr>Economics in One-Man Band</vt:lpstr>
      <vt:lpstr>Solution to Monopoly</vt:lpstr>
      <vt:lpstr>Solutions to Monopoly</vt:lpstr>
      <vt:lpstr>Solutions to Monopoly</vt:lpstr>
      <vt:lpstr>Regulatory Solution for Natural Monopoly</vt:lpstr>
      <vt:lpstr>Marginal Cost Pricing</vt:lpstr>
      <vt:lpstr>Government Failure</vt:lpstr>
      <vt:lpstr>Economics in Seinfeld</vt:lpstr>
      <vt:lpstr>Conclusion</vt:lpstr>
      <vt:lpstr>Summary</vt:lpstr>
      <vt:lpstr>Summary</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233</cp:revision>
  <dcterms:created xsi:type="dcterms:W3CDTF">2014-08-10T22:38:12Z</dcterms:created>
  <dcterms:modified xsi:type="dcterms:W3CDTF">2019-12-23T14:51:07Z</dcterms:modified>
</cp:coreProperties>
</file>